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7" r:id="rId2"/>
    <p:sldId id="256" r:id="rId3"/>
    <p:sldId id="271" r:id="rId4"/>
    <p:sldId id="272" r:id="rId5"/>
    <p:sldId id="264" r:id="rId6"/>
    <p:sldId id="273" r:id="rId7"/>
    <p:sldId id="274" r:id="rId8"/>
    <p:sldId id="275" r:id="rId9"/>
    <p:sldId id="259" r:id="rId10"/>
    <p:sldId id="267" r:id="rId11"/>
    <p:sldId id="278" r:id="rId12"/>
    <p:sldId id="277" r:id="rId13"/>
    <p:sldId id="276" r:id="rId14"/>
    <p:sldId id="258" r:id="rId15"/>
  </p:sldIdLst>
  <p:sldSz cx="9144000" cy="6858000" type="screen4x3"/>
  <p:notesSz cx="6858000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465C0E8-764D-44EF-BFD9-78F6CFD371C8}">
          <p14:sldIdLst>
            <p14:sldId id="257"/>
            <p14:sldId id="256"/>
            <p14:sldId id="271"/>
            <p14:sldId id="272"/>
            <p14:sldId id="264"/>
            <p14:sldId id="273"/>
            <p14:sldId id="274"/>
            <p14:sldId id="275"/>
            <p14:sldId id="259"/>
            <p14:sldId id="267"/>
            <p14:sldId id="278"/>
            <p14:sldId id="277"/>
            <p14:sldId id="276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Чистий дохід, тис.грн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858887</c:v>
                </c:pt>
                <c:pt idx="1">
                  <c:v>989053</c:v>
                </c:pt>
                <c:pt idx="2">
                  <c:v>978530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Собівартість реалізованої продукції, тис.грн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777867</c:v>
                </c:pt>
                <c:pt idx="1">
                  <c:v>914902</c:v>
                </c:pt>
                <c:pt idx="2">
                  <c:v>910920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Валовий прибуток, тис.грн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81020</c:v>
                </c:pt>
                <c:pt idx="1">
                  <c:v>74151</c:v>
                </c:pt>
                <c:pt idx="2">
                  <c:v>67610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Чистий прибуток, тис.грн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51650</c:v>
                </c:pt>
                <c:pt idx="1">
                  <c:v>41252</c:v>
                </c:pt>
                <c:pt idx="2">
                  <c:v>28076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843136"/>
        <c:axId val="24646400"/>
      </c:barChart>
      <c:catAx>
        <c:axId val="42843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4646400"/>
        <c:crosses val="autoZero"/>
        <c:auto val="1"/>
        <c:lblAlgn val="ctr"/>
        <c:lblOffset val="100"/>
        <c:noMultiLvlLbl val="0"/>
      </c:catAx>
      <c:valAx>
        <c:axId val="24646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843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Шоколад та інші продукти готові з вмістом какао, в брикетах, пластинах чи плитках, тис.т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205</c:v>
                </c:pt>
                <c:pt idx="1">
                  <c:v>244</c:v>
                </c:pt>
                <c:pt idx="2">
                  <c:v>283</c:v>
                </c:pt>
                <c:pt idx="3">
                  <c:v>303</c:v>
                </c:pt>
                <c:pt idx="4">
                  <c:v>329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Вироби кондитерські з цукру, включаючи білий шоколад, без вмісту какао, тис.т</c:v>
                </c:pt>
              </c:strCache>
            </c:strRef>
          </c:tx>
          <c:marker>
            <c:symbol val="none"/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293</c:v>
                </c:pt>
                <c:pt idx="1">
                  <c:v>310</c:v>
                </c:pt>
                <c:pt idx="2">
                  <c:v>285</c:v>
                </c:pt>
                <c:pt idx="3">
                  <c:v>241</c:v>
                </c:pt>
                <c:pt idx="4">
                  <c:v>256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10208"/>
        <c:axId val="42511744"/>
      </c:lineChart>
      <c:catAx>
        <c:axId val="42510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511744"/>
        <c:crosses val="autoZero"/>
        <c:auto val="1"/>
        <c:lblAlgn val="ctr"/>
        <c:lblOffset val="100"/>
        <c:noMultiLvlLbl val="0"/>
      </c:catAx>
      <c:valAx>
        <c:axId val="42511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510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111686664444687"/>
          <c:y val="9.016978346456693E-2"/>
          <c:w val="0.37888313335555307"/>
          <c:h val="0.8235156411192406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Борошнянi кондитерськi вироби, тис. грн</c:v>
                </c:pt>
              </c:strCache>
            </c:strRef>
          </c:tx>
          <c:marker>
            <c:symbol val="none"/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96005</c:v>
                </c:pt>
                <c:pt idx="1">
                  <c:v>169196.79999999999</c:v>
                </c:pt>
                <c:pt idx="2">
                  <c:v>169990.2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Шоколаднi кондитерськi вироби, тис. грн</c:v>
                </c:pt>
              </c:strCache>
            </c:strRef>
          </c:tx>
          <c:marker>
            <c:symbol val="none"/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532307</c:v>
                </c:pt>
                <c:pt idx="1">
                  <c:v>382626.1</c:v>
                </c:pt>
                <c:pt idx="2">
                  <c:v>403516.7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Кава, тис. грн</c:v>
                </c:pt>
              </c:strCache>
            </c:strRef>
          </c:tx>
          <c:marker>
            <c:symbol val="none"/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230575</c:v>
                </c:pt>
                <c:pt idx="1">
                  <c:v>437230.1</c:v>
                </c:pt>
                <c:pt idx="2">
                  <c:v>405023.1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010944"/>
        <c:axId val="25012480"/>
      </c:lineChart>
      <c:catAx>
        <c:axId val="25010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012480"/>
        <c:crosses val="autoZero"/>
        <c:auto val="1"/>
        <c:lblAlgn val="ctr"/>
        <c:lblOffset val="100"/>
        <c:noMultiLvlLbl val="0"/>
      </c:catAx>
      <c:valAx>
        <c:axId val="25012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010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856611891608004"/>
          <c:y val="0.11884280014638897"/>
          <c:w val="0.38143388108391996"/>
          <c:h val="0.7623141954815477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Рентабельність за валовим прибутком,%</c:v>
                </c:pt>
              </c:strCache>
            </c:strRef>
          </c:tx>
          <c:marker>
            <c:symbol val="none"/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9.4</c:v>
                </c:pt>
                <c:pt idx="1">
                  <c:v>7.5</c:v>
                </c:pt>
                <c:pt idx="2">
                  <c:v>6.9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Рентабельність за операційним прибутком,%</c:v>
                </c:pt>
              </c:strCache>
            </c:strRef>
          </c:tx>
          <c:marker>
            <c:symbol val="none"/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7.8</c:v>
                </c:pt>
                <c:pt idx="1">
                  <c:v>5.2</c:v>
                </c:pt>
                <c:pt idx="2">
                  <c:v>4.3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Рентабельність за чистим прибутком,%</c:v>
                </c:pt>
              </c:strCache>
            </c:strRef>
          </c:tx>
          <c:marker>
            <c:symbol val="none"/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6</c:v>
                </c:pt>
                <c:pt idx="1">
                  <c:v>4.2</c:v>
                </c:pt>
                <c:pt idx="2">
                  <c:v>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039616"/>
        <c:axId val="25041152"/>
      </c:lineChart>
      <c:catAx>
        <c:axId val="25039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041152"/>
        <c:crosses val="autoZero"/>
        <c:auto val="1"/>
        <c:lblAlgn val="ctr"/>
        <c:lblOffset val="100"/>
        <c:noMultiLvlLbl val="0"/>
      </c:catAx>
      <c:valAx>
        <c:axId val="25041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0396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69616279194784"/>
          <c:y val="3.8194912866824318E-2"/>
          <c:w val="0.50638653650191789"/>
          <c:h val="0.859390127287444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Чистий дохід, тис.грн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978530</c:v>
                </c:pt>
                <c:pt idx="1">
                  <c:v>1027457</c:v>
                </c:pt>
                <c:pt idx="2">
                  <c:v>1076383</c:v>
                </c:pt>
                <c:pt idx="3">
                  <c:v>1125310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Собівартість реалізованої продукції, тис.грн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910920</c:v>
                </c:pt>
                <c:pt idx="1">
                  <c:v>947357</c:v>
                </c:pt>
                <c:pt idx="2">
                  <c:v>983794</c:v>
                </c:pt>
                <c:pt idx="3">
                  <c:v>1020230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Валовий прибуток, тис.грн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67610</c:v>
                </c:pt>
                <c:pt idx="1">
                  <c:v>80100</c:v>
                </c:pt>
                <c:pt idx="2">
                  <c:v>92589</c:v>
                </c:pt>
                <c:pt idx="3">
                  <c:v>105080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Чистий прибуток, тис.грн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28076</c:v>
                </c:pt>
                <c:pt idx="1">
                  <c:v>36634</c:v>
                </c:pt>
                <c:pt idx="2">
                  <c:v>45281</c:v>
                </c:pt>
                <c:pt idx="3">
                  <c:v>61739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122752"/>
        <c:axId val="30165632"/>
      </c:barChart>
      <c:catAx>
        <c:axId val="30122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0165632"/>
        <c:crosses val="autoZero"/>
        <c:auto val="1"/>
        <c:lblAlgn val="ctr"/>
        <c:lblOffset val="100"/>
        <c:noMultiLvlLbl val="0"/>
      </c:catAx>
      <c:valAx>
        <c:axId val="30165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0122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 baseline="0"/>
      </a:pPr>
      <a:endParaRPr lang="uk-U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7DAAC-1663-48A0-8B61-9C19CE8DEC63}" type="datetimeFigureOut">
              <a:rPr lang="uk-UA" smtClean="0"/>
              <a:t>25.03.2015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17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13275"/>
            <a:ext cx="5486400" cy="436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233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67C6E-E6F0-4CD7-9632-8941772E259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951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67C6E-E6F0-4CD7-9632-8941772E259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8499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24744"/>
            <a:ext cx="9144000" cy="5422900"/>
          </a:xfrm>
        </p:spPr>
        <p:txBody>
          <a:bodyPr>
            <a:normAutofit fontScale="85000" lnSpcReduction="20000"/>
          </a:bodyPr>
          <a:lstStyle/>
          <a:p>
            <a:pPr algn="ctr"/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3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УПРАВЛІННЯ КОНУРЕНТОСПРОМОЖНІСТЮ</a:t>
            </a:r>
          </a:p>
          <a:p>
            <a:pPr algn="ctr"/>
            <a:r>
              <a:rPr lang="uk-UA" sz="33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ПІДПРИЄМСТВА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 algn="ctr"/>
            <a:endParaRPr lang="uk-UA" sz="3200" dirty="0">
              <a:latin typeface="Times New Roman" pitchFamily="18" charset="0"/>
              <a:ea typeface="Arial Unicode MS" panose="020B0604020202020204" pitchFamily="34" charset="-128"/>
              <a:cs typeface="Times New Roman" pitchFamily="18" charset="0"/>
            </a:endParaRPr>
          </a:p>
          <a:p>
            <a:pPr algn="ctr"/>
            <a:r>
              <a:rPr lang="uk-UA" sz="3200" dirty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</a:t>
            </a:r>
            <a:r>
              <a:rPr lang="uk-UA" sz="3200" dirty="0" smtClean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              </a:t>
            </a:r>
            <a:r>
              <a:rPr lang="en-US" sz="3200" dirty="0" smtClean="0"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          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Виконав - ст. гр. 3М-13 </a:t>
            </a:r>
            <a:r>
              <a:rPr lang="uk-UA" sz="20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Байдюк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Р.Ю.</a:t>
            </a:r>
          </a:p>
          <a:p>
            <a:pPr algn="r"/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Керівник – </a:t>
            </a:r>
            <a:r>
              <a:rPr lang="uk-UA" sz="20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к.е.н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., доцент каф. ПМЕН </a:t>
            </a:r>
            <a:r>
              <a:rPr lang="uk-UA" sz="20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Краєвська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А.С.</a:t>
            </a:r>
          </a:p>
          <a:p>
            <a:pPr algn="ctr"/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                </a:t>
            </a:r>
            <a:r>
              <a:rPr lang="en-US" sz="200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             </a:t>
            </a:r>
            <a:r>
              <a:rPr lang="uk-UA" sz="200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Рецензент 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 </a:t>
            </a:r>
            <a:r>
              <a:rPr lang="uk-UA" sz="20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к.е.н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доцент каф. 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 </a:t>
            </a:r>
            <a:r>
              <a:rPr lang="uk-UA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Єпіфанова І. Ю.</a:t>
            </a:r>
            <a:endParaRPr lang="uk-UA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Вінниця ВНТУ – 2015 рік</a:t>
            </a:r>
            <a:endParaRPr lang="uk-UA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9256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Концепція покращення умов конкурентоспроможності ПАТ «ЛКФ «Світоч»</a:t>
            </a:r>
            <a:endParaRPr lang="uk-UA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915816" y="1700808"/>
            <a:ext cx="3168352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Збільшення обсягі</a:t>
            </a: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</a:p>
          <a:p>
            <a:pPr marL="0" indent="0" algn="ctr">
              <a:buFont typeface="Georgia" pitchFamily="18" charset="0"/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виробництва продукції</a:t>
            </a:r>
            <a:endParaRPr lang="uk-UA" sz="1800" b="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3641328" y="2492896"/>
            <a:ext cx="1728192" cy="803528"/>
          </a:xfrm>
          <a:prstGeom prst="curved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10800000">
            <a:off x="3569320" y="3633583"/>
            <a:ext cx="1728192" cy="803528"/>
          </a:xfrm>
          <a:prstGeom prst="curved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191644" y="4653136"/>
            <a:ext cx="2676500" cy="864096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Покращення умов конкурентоспроможності підприємства</a:t>
            </a:r>
            <a:endParaRPr lang="uk-UA" sz="1800" b="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513536" y="3140968"/>
            <a:ext cx="2304256" cy="576064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Підвищення рівня чистого прибутку</a:t>
            </a:r>
            <a:endParaRPr lang="uk-UA" sz="1800" b="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99592" y="3140968"/>
            <a:ext cx="2592288" cy="792088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Заходи по стимулюванню збуту</a:t>
            </a:r>
          </a:p>
          <a:p>
            <a:pPr marL="0" indent="0" algn="ctr">
              <a:buFont typeface="Georgia" pitchFamily="18" charset="0"/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(реклама, маркетинг)</a:t>
            </a:r>
            <a:endParaRPr lang="uk-UA" sz="1800" b="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272808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800" dirty="0"/>
              <a:t>Прогнозована модель фінансового стану підприємства за рахунок збільшення обсягів виробництва продукції на 2014-2016 </a:t>
            </a:r>
            <a:r>
              <a:rPr lang="uk-UA" sz="1800" dirty="0" smtClean="0"/>
              <a:t>рр.</a:t>
            </a:r>
            <a:endParaRPr lang="uk-UA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05151896"/>
              </p:ext>
            </p:extLst>
          </p:nvPr>
        </p:nvGraphicFramePr>
        <p:xfrm>
          <a:off x="1619672" y="1268760"/>
          <a:ext cx="669674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124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188640"/>
            <a:ext cx="8219256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Загальні </a:t>
            </a:r>
            <a:r>
              <a:rPr lang="uk-UA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пропозиції стосовно зниження собівартості  виготовлення продукці</a:t>
            </a:r>
            <a:r>
              <a:rPr lang="uk-UA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ї</a:t>
            </a:r>
            <a:endParaRPr lang="uk-UA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зниження матеріальних витрат на одиницю продукції;</a:t>
            </a:r>
          </a:p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заміна традиційних сировинних матеріалів більш раціональними та сучасними;</a:t>
            </a:r>
          </a:p>
          <a:p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комплексне використання ресурсів, у тому числі відходів вторинних ресурсів;</a:t>
            </a:r>
          </a:p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поліпшення якості матеріальних ресурсів;</a:t>
            </a:r>
          </a:p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зменшення амортизаційних відрахувань шляхом інтенсивного використання машин, устаткування;</a:t>
            </a:r>
          </a:p>
          <a:p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зменшенню частки пасивних фондів у загальній вартості основних фондів і відповідного збільшення їх активної частини;</a:t>
            </a:r>
          </a:p>
          <a:p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скороченні адміністративно-управлінських витрат;</a:t>
            </a:r>
          </a:p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ліквідації непродуктивних витрат і втрат;</a:t>
            </a:r>
          </a:p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застосування ресурсозберігаючої технології, що забезпечує економію матеріалів та енергії;</a:t>
            </a:r>
          </a:p>
          <a:p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чіткого дотримання технологічної дисципліни, що призводить до скорочення втрат від браку;</a:t>
            </a:r>
          </a:p>
          <a:p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-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раціоналізації організаційної структури системи управління виробництвом з метою скорочення витрат на управління, підвищення його ефективності тощо.</a:t>
            </a:r>
          </a:p>
        </p:txBody>
      </p:sp>
    </p:spTree>
    <p:extLst>
      <p:ext uri="{BB962C8B-B14F-4D97-AF65-F5344CB8AC3E}">
        <p14:creationId xmlns:p14="http://schemas.microsoft.com/office/powerpoint/2010/main" val="111719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19256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Заходи по стимулюванню збуту</a:t>
            </a:r>
            <a:endParaRPr lang="uk-UA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282948" y="1124744"/>
            <a:ext cx="2424956" cy="432048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Реклама</a:t>
            </a:r>
            <a:endParaRPr lang="uk-UA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603428" y="1124744"/>
            <a:ext cx="2424956" cy="432048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Маркетинг</a:t>
            </a:r>
            <a:endParaRPr lang="uk-UA" sz="2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1426964" y="1628800"/>
            <a:ext cx="2424956" cy="3168352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Збільшення рекламного бюджету</a:t>
            </a: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Присутність на громадських заходах</a:t>
            </a: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Телереклама</a:t>
            </a: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Інтернет-реклам</a:t>
            </a:r>
            <a:r>
              <a:rPr lang="uk-UA" sz="1800" b="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</a:t>
            </a: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uk-UA" sz="1800" b="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459412" y="1556792"/>
            <a:ext cx="3361060" cy="3528392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Орієнтація на споживача</a:t>
            </a: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Посилення присутності у тих сегментах, де компанія традиційно сильна</a:t>
            </a: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Пошук нових ринкових ніш</a:t>
            </a: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endParaRPr lang="uk-UA" sz="1800" b="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Розширення асортименту</a:t>
            </a:r>
          </a:p>
          <a:p>
            <a:pPr marL="0" indent="0">
              <a:buClr>
                <a:schemeClr val="tx1">
                  <a:lumMod val="75000"/>
                  <a:lumOff val="25000"/>
                </a:schemeClr>
              </a:buClr>
              <a:buNone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800" b="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Збереження цінової політики</a:t>
            </a:r>
            <a:endParaRPr lang="uk-UA" sz="1800" b="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83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47664" y="1124744"/>
            <a:ext cx="8153400" cy="40645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6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Вдячний за увагу!</a:t>
            </a:r>
            <a:endParaRPr lang="uk-UA" sz="6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endParaRPr lang="uk-UA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Мета: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дослідження конкурентного статусу підприємства на ринку, розробка пропозицій стосовно покращення управління конкурентоспроможністю підприємства за рахунок удосконалення його стратегічної діяльності.</a:t>
            </a:r>
            <a:endParaRPr lang="uk-UA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Задачі:</a:t>
            </a:r>
          </a:p>
          <a:p>
            <a:pPr marL="342900" indent="-342900">
              <a:buClrTx/>
              <a:buFontTx/>
              <a:buChar char="-"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розглянути теоретичні аспекти конкуренції та конкурентоспроможності;</a:t>
            </a:r>
          </a:p>
          <a:p>
            <a:pPr marL="342900" indent="-342900">
              <a:buClrTx/>
              <a:buFontTx/>
              <a:buChar char="-"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описати методику аналізу конкурентоспроможності підприємства;</a:t>
            </a:r>
          </a:p>
          <a:p>
            <a:pPr marL="342900" indent="-342900">
              <a:buClrTx/>
              <a:buFontTx/>
              <a:buChar char="-"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провести комплексне дослідження ринку кондитерських виробів та конкурентної позиції ПАТ «Львівська кондитерська фабрика «Світоч»;</a:t>
            </a:r>
          </a:p>
          <a:p>
            <a:pPr marL="342900" indent="-342900">
              <a:buClrTx/>
              <a:buFontTx/>
              <a:buChar char="-"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здійснити аналіз фінансової та виробничої діяльності </a:t>
            </a:r>
            <a:r>
              <a:rPr lang="uk-UA" sz="20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ПАТ «Львівська кондитерська фабрика «Світоч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»;</a:t>
            </a:r>
          </a:p>
          <a:p>
            <a:pPr marL="342900" indent="-342900">
              <a:buClrTx/>
              <a:buFontTx/>
              <a:buChar char="-"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здійснити аналіз сильних та слабких сторін даного підприємства у порівнянні з основними конкурентами  на ринку;</a:t>
            </a:r>
          </a:p>
          <a:p>
            <a:pPr marL="342900" indent="-342900">
              <a:buClrTx/>
              <a:buFontTx/>
              <a:buChar char="-"/>
            </a:pP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розробити пропозиції стосовно поліпшення фінансового стану підприємства, а також запропонувати практичні рекомендації стосовно покращення управління його конкурентоспроможністю.</a:t>
            </a:r>
          </a:p>
          <a:p>
            <a:pPr>
              <a:buClrTx/>
            </a:pPr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Об’єкт дослідження: 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процес управління конкурентоспроможністю підприємства.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44624"/>
            <a:ext cx="8964488" cy="18002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Конкуренція 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суперництво між учасниками ринкового господарства за найвигідніші умови виробництва, продажу і купівлі товарів та послуг.</a:t>
            </a:r>
          </a:p>
          <a:p>
            <a:pPr marL="45720" indent="0">
              <a:buNone/>
            </a:pPr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Конкурентоспроможність підприємства</a:t>
            </a:r>
            <a:r>
              <a:rPr lang="uk-UA" sz="2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 здатність виробляти й реалізовувати швидко, дешево, якісно, продавати в достатній кількості, при високому рівні обслуговування.</a:t>
            </a: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1982687" y="1916832"/>
            <a:ext cx="5048436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Фактори конкурентоспроможності 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uk-U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підприємства</a:t>
            </a: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51520" y="2837411"/>
            <a:ext cx="3888432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lnSpc>
                <a:spcPct val="150000"/>
              </a:lnSpc>
              <a:buFont typeface="Georgia" pitchFamily="18" charset="0"/>
              <a:buNone/>
            </a:pPr>
            <a:r>
              <a:rPr lang="uk-UA" sz="1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Зовнішні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Політична обстановка в державі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Економічні </a:t>
            </a:r>
            <a:r>
              <a:rPr lang="uk-UA" sz="16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зв</a:t>
            </a:r>
            <a:r>
              <a:rPr lang="en-US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’</a:t>
            </a:r>
            <a:r>
              <a:rPr lang="uk-UA" sz="16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язки</a:t>
            </a:r>
            <a:endParaRPr lang="uk-UA" sz="16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Наявність конкурентів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Розміщення виробничих сил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Наявність сировинних ресурсів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Загальний рівень техніки та технологій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Система управління промисловістю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Концентрація виробництва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Законодавча база</a:t>
            </a: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4860032" y="2924944"/>
            <a:ext cx="3888432" cy="3816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uk-UA" sz="18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Внутрішні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Система та методи управління підприємством</a:t>
            </a:r>
            <a:endParaRPr lang="uk-UA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Рівень технологій процесу виробництва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Рівень організації процесу виробництва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Система довгострокового планування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Орієнтація на маркетингову концепцію</a:t>
            </a:r>
          </a:p>
          <a:p>
            <a:pPr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uk-UA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Інноваційний характер виробництва</a:t>
            </a:r>
            <a:endParaRPr lang="uk-UA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00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31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-36512" y="5050558"/>
            <a:ext cx="4464935" cy="17105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762526"/>
            <a:ext cx="2267744" cy="2016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27383"/>
            <a:ext cx="4464934" cy="34471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692" y="-27384"/>
            <a:ext cx="2720076" cy="28490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-27383"/>
            <a:ext cx="2124744" cy="27200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422" y="4762526"/>
            <a:ext cx="2447834" cy="20073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674294"/>
            <a:ext cx="3276872" cy="185380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166" y="2530278"/>
            <a:ext cx="3136349" cy="201622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991330"/>
            <a:ext cx="2814678" cy="2155511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778166" y="4528103"/>
            <a:ext cx="6366850" cy="2344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рямоугольник 17"/>
          <p:cNvSpPr/>
          <p:nvPr/>
        </p:nvSpPr>
        <p:spPr>
          <a:xfrm>
            <a:off x="2731090" y="4762526"/>
            <a:ext cx="1697332" cy="306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-36512" y="6761075"/>
            <a:ext cx="9180512" cy="969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434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544" y="116632"/>
            <a:ext cx="9144000" cy="54868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1600" dirty="0" smtClean="0"/>
              <a:t>                    </a:t>
            </a:r>
            <a:br>
              <a:rPr lang="uk-UA" sz="1600" dirty="0" smtClean="0"/>
            </a:br>
            <a:r>
              <a:rPr lang="uk-UA" sz="1600" dirty="0"/>
              <a:t/>
            </a:r>
            <a:br>
              <a:rPr lang="uk-UA" sz="1600" dirty="0"/>
            </a:br>
            <a:r>
              <a:rPr lang="uk-UA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uk-UA" sz="20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Аналіз показників фінансово-господарської діяльності   ПАТ «ЛКФ «Світоч»</a:t>
            </a:r>
            <a:endParaRPr lang="uk-UA" sz="2000" b="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188670"/>
              </p:ext>
            </p:extLst>
          </p:nvPr>
        </p:nvGraphicFramePr>
        <p:xfrm>
          <a:off x="1619672" y="836712"/>
          <a:ext cx="6552728" cy="54681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584176"/>
                <a:gridCol w="648072"/>
                <a:gridCol w="711758"/>
                <a:gridCol w="656394"/>
                <a:gridCol w="720080"/>
                <a:gridCol w="720080"/>
                <a:gridCol w="720080"/>
                <a:gridCol w="792088"/>
              </a:tblGrid>
              <a:tr h="13498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Показники</a:t>
                      </a:r>
                      <a:endParaRPr lang="uk-UA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Значення</a:t>
                      </a:r>
                      <a:endParaRPr lang="uk-UA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Змін</a:t>
                      </a: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значень</a:t>
                      </a:r>
                      <a:endParaRPr lang="uk-UA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3498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Абсолютне</a:t>
                      </a:r>
                      <a:endParaRPr lang="uk-UA" sz="12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Темп приросту</a:t>
                      </a:r>
                      <a:endParaRPr lang="uk-UA" sz="12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6995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-20</a:t>
                      </a: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-20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</a:t>
                      </a: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-20</a:t>
                      </a: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Чистий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дохід</a:t>
                      </a:r>
                      <a:r>
                        <a:rPr lang="ru-RU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(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виручка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від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реалізації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продукції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(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робіт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), тис. грн.</a:t>
                      </a:r>
                      <a:endParaRPr lang="uk-UA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858887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989053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978530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119643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-10523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12,2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-1,06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99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Собівартість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реалізованої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продукції,тис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грн.</a:t>
                      </a:r>
                      <a:endParaRPr lang="uk-UA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777867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914902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910920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133053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-3982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14,6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-0,43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Валовий прибуток,    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     </a:t>
                      </a: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тис. грн.</a:t>
                      </a:r>
                      <a:endParaRPr lang="uk-UA" sz="12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81020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74151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67610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-13410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-6541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-16,6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-8,82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Фінансовий результат від операційної діяльності: прибуток, тис.грн</a:t>
                      </a: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66575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51385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42446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-24129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-8939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-36,2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-17,39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748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Фінансові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результати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від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звичайної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діяльності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</a:t>
                      </a: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тис</a:t>
                      </a:r>
                      <a:r>
                        <a:rPr lang="ru-RU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. грн.</a:t>
                      </a:r>
                      <a:endParaRPr lang="uk-UA" sz="1200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66903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45035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36344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-30559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-8691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-45,7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-19,3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Ч</a:t>
                      </a: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и</a:t>
                      </a:r>
                      <a:r>
                        <a:rPr lang="ru-RU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стий прибуток,         тис. грн.</a:t>
                      </a:r>
                      <a:endParaRPr lang="uk-UA" sz="120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51650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41252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28076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-23574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-13176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-45,6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-31,9</a:t>
                      </a:r>
                    </a:p>
                  </a:txBody>
                  <a:tcPr marL="44015" marR="4401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544" y="116632"/>
            <a:ext cx="9144000" cy="54868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1600" dirty="0" smtClean="0"/>
              <a:t>                    </a:t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20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Динаміка зміни доходів ПАТ «ЛКФ «Світоч» за 2011-2013 рр.</a:t>
            </a:r>
            <a:endParaRPr lang="uk-UA" sz="2000" b="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6671694"/>
              </p:ext>
            </p:extLst>
          </p:nvPr>
        </p:nvGraphicFramePr>
        <p:xfrm>
          <a:off x="1619672" y="1268760"/>
          <a:ext cx="669674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94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4824536" cy="90872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1600" dirty="0" smtClean="0"/>
              <a:t>                    </a:t>
            </a:r>
            <a:br>
              <a:rPr lang="uk-UA" sz="1600" dirty="0" smtClean="0"/>
            </a:br>
            <a:r>
              <a:rPr lang="uk-UA" sz="1600" dirty="0" smtClean="0"/>
              <a:t/>
            </a:r>
            <a:br>
              <a:rPr lang="uk-UA" sz="1600" dirty="0" smtClean="0"/>
            </a:br>
            <a:r>
              <a:rPr lang="uk-UA" sz="20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Динаміка зміни обсягів виробництва кондитерських </a:t>
            </a:r>
            <a:br>
              <a:rPr lang="uk-UA" sz="20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uk-UA" sz="20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виробів по Україні за 2009-2013 рр.</a:t>
            </a:r>
            <a:endParaRPr lang="uk-UA" sz="1800" b="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43827384"/>
              </p:ext>
            </p:extLst>
          </p:nvPr>
        </p:nvGraphicFramePr>
        <p:xfrm>
          <a:off x="395536" y="1340768"/>
          <a:ext cx="432048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3818073"/>
              </p:ext>
            </p:extLst>
          </p:nvPr>
        </p:nvGraphicFramePr>
        <p:xfrm>
          <a:off x="4866580" y="1484784"/>
          <a:ext cx="396044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4572000" y="332656"/>
            <a:ext cx="4248472" cy="720080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rmAutofit fontScale="97500"/>
          </a:bodyPr>
          <a:lstStyle>
            <a:lvl1pPr marL="228600" indent="-2286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28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uk-UA" sz="1600" dirty="0" smtClean="0"/>
              <a:t> </a:t>
            </a:r>
            <a:r>
              <a:rPr lang="uk-UA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Динаміка зміни обсягів виробництва ПАТ «ЛКФ Світоч» за 2011-2013 рр.</a:t>
            </a:r>
            <a:endParaRPr lang="uk-UA" sz="1800" b="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9067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928992" cy="90872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Динаміка зміни рентабельності </a:t>
            </a:r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 обсягом реалізованої продукції</a:t>
            </a:r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ПАТ «ЛКФ «Світоч» </a:t>
            </a:r>
            <a:b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uk-UA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 2011-2013 рр. </a:t>
            </a:r>
            <a:endParaRPr lang="uk-UA" sz="1800" dirty="0">
              <a:solidFill>
                <a:schemeClr val="tx1">
                  <a:lumMod val="75000"/>
                  <a:lumOff val="2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02442271"/>
              </p:ext>
            </p:extLst>
          </p:nvPr>
        </p:nvGraphicFramePr>
        <p:xfrm>
          <a:off x="1475656" y="1484784"/>
          <a:ext cx="6696744" cy="4231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65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-144016"/>
            <a:ext cx="2088232" cy="620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SWOT-</a:t>
            </a:r>
            <a:r>
              <a:rPr lang="uk-UA" sz="1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аналіз</a:t>
            </a:r>
            <a:endParaRPr lang="uk-UA" sz="1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482382"/>
              </p:ext>
            </p:extLst>
          </p:nvPr>
        </p:nvGraphicFramePr>
        <p:xfrm>
          <a:off x="1482427" y="548680"/>
          <a:ext cx="6257925" cy="301752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96545"/>
                <a:gridCol w="2816860"/>
                <a:gridCol w="2839720"/>
                <a:gridCol w="304800"/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Сильні сторони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Слабкі сторони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72870">
                <a:tc gridSpan="2"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різноманітний асортимент продукції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впровадження нових технологій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близькість до ринків збуту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за ціною, якістю та привабливістю упаковки продукція може з успіхом конкурувати з аналогами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обсяги виробництва забезпечені замовленнями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достатня популярність марки серед споживачів;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високі вимоги до якості сировини, що </a:t>
                      </a:r>
                      <a:r>
                        <a:rPr lang="uk-UA" sz="1200" dirty="0" err="1">
                          <a:effectLst/>
                        </a:rPr>
                        <a:t>закуповуються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фірми, які є лідерами ринку, можуть не віддавати належної уваги новим або змінним запитам покупців;</a:t>
                      </a: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6565" algn="l"/>
                        </a:tabLst>
                      </a:pPr>
                      <a:r>
                        <a:rPr lang="uk-UA" sz="1200" dirty="0">
                          <a:effectLst/>
                        </a:rPr>
                        <a:t>- орієнтація лише на домашній ринок.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297356"/>
              </p:ext>
            </p:extLst>
          </p:nvPr>
        </p:nvGraphicFramePr>
        <p:xfrm>
          <a:off x="1482427" y="3501008"/>
          <a:ext cx="6257925" cy="32918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96545"/>
                <a:gridCol w="2816860"/>
                <a:gridCol w="2839720"/>
                <a:gridCol w="3048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Можливості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Загрози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</a:t>
                      </a:r>
                      <a:endParaRPr lang="uk-UA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розширення товарного асортименту та ринку збуту продукції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підвищення рівня професійності кадрів</a:t>
                      </a: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освоєння ряду слабо освоєних сегментів ( горизонтальне захоплення ринку)</a:t>
                      </a:r>
                      <a:r>
                        <a:rPr lang="ru-RU" sz="1200" dirty="0">
                          <a:effectLst/>
                        </a:rPr>
                        <a:t> 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підвищення прибутковості за рахунок роботи в </a:t>
                      </a:r>
                      <a:r>
                        <a:rPr lang="uk-UA" sz="1200" dirty="0" err="1" smtClean="0">
                          <a:effectLst/>
                        </a:rPr>
                        <a:t>преміум</a:t>
                      </a:r>
                      <a:r>
                        <a:rPr lang="uk-UA" sz="1200" dirty="0" smtClean="0">
                          <a:effectLst/>
                        </a:rPr>
                        <a:t> </a:t>
                      </a:r>
                      <a:r>
                        <a:rPr lang="uk-UA" sz="1200" dirty="0">
                          <a:effectLst/>
                        </a:rPr>
                        <a:t>– сегменті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експорт продукції в країни близького та далекого </a:t>
                      </a:r>
                      <a:r>
                        <a:rPr lang="uk-UA" sz="1200" dirty="0" smtClean="0">
                          <a:effectLst/>
                        </a:rPr>
                        <a:t>зарубіжжя.</a:t>
                      </a:r>
                      <a:endParaRPr lang="uk-UA" sz="1200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великий рівень конкуренції в галузі</a:t>
                      </a: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перенасичення ринку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незадовільне загальне економічне становище в країні, що спричиняє низьку платоспроможність попиту покупців</a:t>
                      </a:r>
                      <a:r>
                        <a:rPr lang="ru-RU" sz="1200" dirty="0">
                          <a:effectLst/>
                        </a:rPr>
                        <a:t>;</a:t>
                      </a:r>
                      <a:endParaRPr lang="uk-UA" sz="1200" dirty="0">
                        <a:effectLst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нестабільність законодавчої бази</a:t>
                      </a: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кліматичні чинники;</a:t>
                      </a: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зростання темпів інфляції;</a:t>
                      </a: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- зростання податкового тиску.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1119</TotalTime>
  <Words>838</Words>
  <Application>Microsoft Office PowerPoint</Application>
  <PresentationFormat>Экран (4:3)</PresentationFormat>
  <Paragraphs>190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Аналіз показників фінансово-господарської діяльності   ПАТ «ЛКФ «Світоч»</vt:lpstr>
      <vt:lpstr>                       Динаміка зміни доходів ПАТ «ЛКФ «Світоч» за 2011-2013 рр.</vt:lpstr>
      <vt:lpstr>                      Динаміка зміни обсягів виробництва кондитерських  виробів по Україні за 2009-2013 рр.</vt:lpstr>
      <vt:lpstr>Динаміка зміни рентабельності за обсягом реалізованої продукції ПАТ «ЛКФ «Світоч»  за 2011-2013 рр. </vt:lpstr>
      <vt:lpstr>SWOT-аналіз</vt:lpstr>
      <vt:lpstr>Концепція покращення умов конкурентоспроможності ПАТ «ЛКФ «Світоч»</vt:lpstr>
      <vt:lpstr>Прогнозована модель фінансового стану підприємства за рахунок збільшення обсягів виробництва продукції на 2014-2016 рр.</vt:lpstr>
      <vt:lpstr>Загальні пропозиції стосовно зниження собівартості  виготовлення продукції</vt:lpstr>
      <vt:lpstr>Заходи по стимулюванню збуту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Roman</dc:creator>
  <cp:lastModifiedBy>Іван</cp:lastModifiedBy>
  <cp:revision>115</cp:revision>
  <cp:lastPrinted>2015-03-25T08:05:22Z</cp:lastPrinted>
  <dcterms:created xsi:type="dcterms:W3CDTF">2013-11-22T22:37:15Z</dcterms:created>
  <dcterms:modified xsi:type="dcterms:W3CDTF">2015-03-25T08:06:18Z</dcterms:modified>
</cp:coreProperties>
</file>