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8" r:id="rId3"/>
    <p:sldId id="259" r:id="rId4"/>
    <p:sldId id="260" r:id="rId5"/>
    <p:sldId id="261" r:id="rId6"/>
    <p:sldId id="262" r:id="rId7"/>
    <p:sldId id="269" r:id="rId8"/>
    <p:sldId id="270" r:id="rId9"/>
    <p:sldId id="265" r:id="rId10"/>
    <p:sldId id="266" r:id="rId11"/>
    <p:sldId id="267" r:id="rId12"/>
    <p:sldId id="27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21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56E1DE-0D87-452C-8936-9AF8C91956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13893D-472C-46F5-8BE0-114720489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3DF2E-D6EA-45F1-927F-C5993A981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ABE41-F8AF-46A5-8378-3F6555BD78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D87D62-3588-4618-99C6-8C347FA908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61004A-CA0D-4A4C-8938-58C9F3D2C6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5071A6-19DF-449F-AE82-0B3AB9ACC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961C40-A4DC-45E5-BA83-ED76B0987D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FED22-4678-438C-B6F8-FADEA2780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F11AB-8853-4379-808B-39ECE57334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2D61E1-8F7C-4431-BE4D-4EC7C9844C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0FF6CE4-94C3-4D5F-BD02-8A4742128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67544" y="1988840"/>
            <a:ext cx="812292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ФОРМУВАННЯ ЕФЕКТИВНОЇ 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ДИВІДЕНДНОЇ 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400" dirty="0">
                <a:latin typeface="Times New Roman" pitchFamily="18" charset="0"/>
                <a:cs typeface="Times New Roman" pitchFamily="18" charset="0"/>
              </a:rPr>
              <a:t>ПОЛІТИКИ ПІДПРИЄМСТВА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395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60350"/>
            <a:ext cx="6010275" cy="5762625"/>
          </a:xfrm>
          <a:prstGeom prst="rect">
            <a:avLst/>
          </a:prstGeom>
          <a:noFill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979613" y="6092825"/>
            <a:ext cx="5616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Алгоритм прийняття рішення про виплату дивідендів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1" name="Rectangle 213"/>
          <p:cNvSpPr>
            <a:spLocks noChangeArrowheads="1"/>
          </p:cNvSpPr>
          <p:nvPr/>
        </p:nvSpPr>
        <p:spPr bwMode="auto">
          <a:xfrm>
            <a:off x="-1211263" y="581818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1861227" y="1348740"/>
          <a:ext cx="5421546" cy="4064001"/>
        </p:xfrm>
        <a:graphic>
          <a:graphicData uri="http://schemas.openxmlformats.org/drawingml/2006/table">
            <a:tbl>
              <a:tblPr/>
              <a:tblGrid>
                <a:gridCol w="2792848"/>
                <a:gridCol w="1199156"/>
                <a:gridCol w="1429542"/>
              </a:tblGrid>
              <a:tr h="8708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Показник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Фактичне значення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Значення з урахуванням удосконалення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Чистий прибуток, тис. грн.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1777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1777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Фонд дивідендних виплат, тис. грн.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1675,653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533,1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Дивідендний дохід, грн.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0,284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0,09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Коефіцієнт дивідендного покриття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1,059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3,34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0571">
                <a:tc>
                  <a:txBody>
                    <a:bodyPr/>
                    <a:lstStyle/>
                    <a:p>
                      <a:pPr marR="7620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Відрахування до резервного фонду, тис. грн.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88,85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Рентабельність власного капіталу, %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9,52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9,3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0571">
                <a:tc>
                  <a:txBody>
                    <a:bodyPr/>
                    <a:lstStyle/>
                    <a:p>
                      <a:pPr marR="4451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Коефіцієнт маневреності власного капіталу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0,816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0,91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Коефіцієнт швидкої ліквідності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30,43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32,42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2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Коефіцієнт абсолютної ліквідності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2,72</a:t>
                      </a: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3,15</a:t>
                      </a: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23039" marR="230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383" name="Rectangle 215"/>
          <p:cNvSpPr>
            <a:spLocks noChangeArrowheads="1"/>
          </p:cNvSpPr>
          <p:nvPr/>
        </p:nvSpPr>
        <p:spPr bwMode="auto">
          <a:xfrm>
            <a:off x="575959" y="368950"/>
            <a:ext cx="754732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Порівняльна таблиця основних показників підприємства у 2013 році </a:t>
            </a:r>
          </a:p>
          <a:p>
            <a:pPr marL="0" marR="0" lvl="0" indent="45720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і після запропонованого механізму розподілу прибутку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298795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Дякую за увагу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88640"/>
          <a:ext cx="8429684" cy="5760720"/>
        </p:xfrm>
        <a:graphic>
          <a:graphicData uri="http://schemas.openxmlformats.org/drawingml/2006/table">
            <a:tbl>
              <a:tblPr/>
              <a:tblGrid>
                <a:gridCol w="1839204"/>
                <a:gridCol w="6590480"/>
              </a:tblGrid>
              <a:tr h="13030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Мета</a:t>
                      </a:r>
                    </a:p>
                  </a:txBody>
                  <a:tcPr marL="34834" marR="34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45021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>
                          <a:latin typeface="Times New Roman" pitchFamily="18" charset="0"/>
                          <a:cs typeface="Times New Roman" pitchFamily="18" charset="0"/>
                        </a:rPr>
                        <a:t>дослідження теоретичних та практичних аспектів аналізу формування дивідендної політики акціонерного товариства, розрахунок основних показників і обґрунтування можливих напрямків покращення розподілу прибутку господарюючого суб'єкта.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90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Завдання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розглянути основні етапи формування дивідендної політики акціонерного товариства, принципи та фактори, що на неї впливають;</a:t>
                      </a:r>
                    </a:p>
                    <a:p>
                      <a:pPr lvl="0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охарактеризувати теорії та типи дивідендної політики;</a:t>
                      </a:r>
                    </a:p>
                    <a:p>
                      <a:pPr lvl="0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дослідити особливості формування ефективної дивідендної політики підприємства;</a:t>
                      </a:r>
                    </a:p>
                    <a:p>
                      <a:pPr lvl="0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проаналізувати загальний фінансовий стан та основні показники дивідендної політики ПАТ 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Агрокомпанія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«Свобода»;</a:t>
                      </a:r>
                    </a:p>
                    <a:p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д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слідити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рганізаційну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структуру управління підприємств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 і виявити п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зитивні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і негативні аспекти в системі управління;</a:t>
                      </a:r>
                    </a:p>
                    <a:p>
                      <a:pPr lvl="0"/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запропонувати шляхи покращення дивідендної політики ПАТ 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Агрокомпанія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«Свобода».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Об'</a:t>
                      </a: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єкт дослідження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ПАТ </a:t>
                      </a:r>
                      <a:r>
                        <a:rPr lang="uk-UA" sz="18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Агрокомпанія</a:t>
                      </a: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«Свобода»  у контексті механізму та особливостей формування його дивідендної політики.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3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Предмет дослідження</a:t>
                      </a:r>
                      <a:endParaRPr lang="ru-RU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економічні відносини з приводу формування та перегляду дивідендної політики акціонерного товариства.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834" marR="348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763713" y="441325"/>
            <a:ext cx="57610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Характеристика основних типів дивідендної політики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ru-RU" dirty="0"/>
          </a:p>
        </p:txBody>
      </p:sp>
      <p:graphicFrame>
        <p:nvGraphicFramePr>
          <p:cNvPr id="15536" name="Group 176"/>
          <p:cNvGraphicFramePr>
            <a:graphicFrameLocks noGrp="1"/>
          </p:cNvGraphicFramePr>
          <p:nvPr/>
        </p:nvGraphicFramePr>
        <p:xfrm>
          <a:off x="611188" y="1052513"/>
          <a:ext cx="8208962" cy="5434295"/>
        </p:xfrm>
        <a:graphic>
          <a:graphicData uri="http://schemas.openxmlformats.org/drawingml/2006/table">
            <a:tbl>
              <a:tblPr/>
              <a:tblGrid>
                <a:gridCol w="2736850"/>
                <a:gridCol w="2735262"/>
                <a:gridCol w="2736850"/>
              </a:tblGrid>
              <a:tr h="288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Характеристика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Переваги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Недоліки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Політика залишкових дивідендних виплат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 виплат дивідендів формується після задоволення потреб у формуванні власних фінансових ресурсів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забезпечення високих темпів розвитку підприємства;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підвищення фінансової стійкості.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нестабільність розмірів дивідендних виплат, що може негативно позначитися на ринковій ціні акцій.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Політика стабільного розміру дивідендних виплат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Незмінний обсяг дивідендних виплат протягом тривалого періоду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надійність, що є основою впевненості акціонерів та стабільності котирувань акцій.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слабкий з фінансовим результатом діяльності підприємства.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Політика стабільного коефіцієнта дивідендних виплат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Передбачає встановлення довгострокового нормативу коефіцієнта дивідендних виплат щодо суми прибутку.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простота формування;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тісний зв'язок з розміром</a:t>
                      </a:r>
                      <a:b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прибутку.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нестабільність розміру дивідендних виплат на акцію, що викликає різкі перепади у ринковій вартості акцій.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Політика екстра-дивідендів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Встановлення мінімального постійного рівня дивідендів з надбавкою в окремі періоди.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забезпечення постійного розміру дивідендів та стимулювання акціонерів додатковими виплатами.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при тривалій виплаті мінімальних дивідендів знижується інвестиційна привабливість та вартість акцій.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94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Політика постійного зростання розміру дивідендів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Передбачає постійне зростання рівня дивідендних виплат на одну акцію.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забезпечення високої ринкової вартості компанії;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формування позитивного</a:t>
                      </a:r>
                      <a:b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uk-UA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іміджу фірми у інвесторів.</a:t>
                      </a:r>
                      <a:endParaRPr kumimoji="0" lang="uk-U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2875" algn="l"/>
                        </a:tabLst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відсутність гнучкості;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42875" algn="l"/>
                        </a:tabLst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постійне зростання</a:t>
                      </a:r>
                      <a:b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фінансової напруженості.</a:t>
                      </a:r>
                      <a:endParaRPr kumimoji="0" lang="uk-UA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1588" y="1247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914400" algn="l"/>
                <a:tab pos="2114550" algn="l"/>
                <a:tab pos="3279775" algn="l"/>
                <a:tab pos="4495800" algn="l"/>
                <a:tab pos="5549900" algn="l"/>
              </a:tabLst>
            </a:pPr>
            <a:endParaRPr lang="uk-UA"/>
          </a:p>
        </p:txBody>
      </p:sp>
      <p:grpSp>
        <p:nvGrpSpPr>
          <p:cNvPr id="14338" name="Group 2"/>
          <p:cNvGrpSpPr>
            <a:grpSpLocks noChangeAspect="1"/>
          </p:cNvGrpSpPr>
          <p:nvPr/>
        </p:nvGrpSpPr>
        <p:grpSpPr bwMode="auto">
          <a:xfrm>
            <a:off x="1908175" y="908050"/>
            <a:ext cx="5638800" cy="4121150"/>
            <a:chOff x="3480" y="8888"/>
            <a:chExt cx="6343" cy="4674"/>
          </a:xfrm>
        </p:grpSpPr>
        <p:sp>
          <p:nvSpPr>
            <p:cNvPr id="14352" name="AutoShape 16"/>
            <p:cNvSpPr>
              <a:spLocks noChangeAspect="1" noChangeArrowheads="1"/>
            </p:cNvSpPr>
            <p:nvPr/>
          </p:nvSpPr>
          <p:spPr bwMode="auto">
            <a:xfrm>
              <a:off x="3480" y="8888"/>
              <a:ext cx="6343" cy="4674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uk-UA"/>
            </a:p>
          </p:txBody>
        </p:sp>
        <p:sp>
          <p:nvSpPr>
            <p:cNvPr id="14351" name="Rectangle 15"/>
            <p:cNvSpPr>
              <a:spLocks noChangeArrowheads="1"/>
            </p:cNvSpPr>
            <p:nvPr/>
          </p:nvSpPr>
          <p:spPr bwMode="auto">
            <a:xfrm>
              <a:off x="4649" y="9666"/>
              <a:ext cx="5057" cy="7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uk-UA" sz="1400">
                  <a:cs typeface="Times New Roman" pitchFamily="18" charset="0"/>
                </a:rPr>
                <a:t>1. Вивчення, оцінка та врахування основних факторів, що визначають передумови формування дивідендної політики</a:t>
              </a:r>
              <a:endParaRPr lang="uk-UA"/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4649" y="10616"/>
              <a:ext cx="5055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uk-UA" sz="1400">
                  <a:cs typeface="Times New Roman" pitchFamily="18" charset="0"/>
                </a:rPr>
                <a:t>2. Обрання типу дивідендної політики з урахуванням фінансової стратегії підприємства</a:t>
              </a:r>
              <a:endParaRPr lang="uk-UA"/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4649" y="11394"/>
              <a:ext cx="5055" cy="6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uk-UA" sz="1400">
                  <a:cs typeface="Times New Roman" pitchFamily="18" charset="0"/>
                </a:rPr>
                <a:t>3. Розробка механізму розподілу прибутку відповідно до обраного типу дивідендної політики</a:t>
              </a:r>
              <a:endParaRPr lang="uk-UA"/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4649" y="12172"/>
              <a:ext cx="5055" cy="5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uk-UA" sz="1400">
                  <a:cs typeface="Times New Roman" pitchFamily="18" charset="0"/>
                </a:rPr>
                <a:t>4. Вивчення рівня виплат на одну акцію</a:t>
              </a:r>
              <a:endParaRPr lang="uk-UA"/>
            </a:p>
          </p:txBody>
        </p:sp>
        <p:sp>
          <p:nvSpPr>
            <p:cNvPr id="14347" name="Line 11"/>
            <p:cNvSpPr>
              <a:spLocks noChangeShapeType="1"/>
            </p:cNvSpPr>
            <p:nvPr/>
          </p:nvSpPr>
          <p:spPr bwMode="auto">
            <a:xfrm flipH="1">
              <a:off x="3792" y="9234"/>
              <a:ext cx="6" cy="38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46" name="Line 10"/>
            <p:cNvSpPr>
              <a:spLocks noChangeShapeType="1"/>
            </p:cNvSpPr>
            <p:nvPr/>
          </p:nvSpPr>
          <p:spPr bwMode="auto">
            <a:xfrm>
              <a:off x="3792" y="10098"/>
              <a:ext cx="8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45" name="Line 9"/>
            <p:cNvSpPr>
              <a:spLocks noChangeShapeType="1"/>
            </p:cNvSpPr>
            <p:nvPr/>
          </p:nvSpPr>
          <p:spPr bwMode="auto">
            <a:xfrm>
              <a:off x="3792" y="10962"/>
              <a:ext cx="8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3792" y="11740"/>
              <a:ext cx="8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3792" y="12431"/>
              <a:ext cx="8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649" y="12863"/>
              <a:ext cx="5055" cy="5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uk-UA" sz="1400">
                  <a:cs typeface="Times New Roman" pitchFamily="18" charset="0"/>
                </a:rPr>
                <a:t>5. Оцінка ефективності дивідендної політики</a:t>
              </a:r>
              <a:endParaRPr lang="uk-UA"/>
            </a:p>
          </p:txBody>
        </p:sp>
        <p:sp>
          <p:nvSpPr>
            <p:cNvPr id="14341" name="Line 5"/>
            <p:cNvSpPr>
              <a:spLocks noChangeShapeType="1"/>
            </p:cNvSpPr>
            <p:nvPr/>
          </p:nvSpPr>
          <p:spPr bwMode="auto">
            <a:xfrm>
              <a:off x="3792" y="13123"/>
              <a:ext cx="8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40" name="Line 4"/>
            <p:cNvSpPr>
              <a:spLocks noChangeShapeType="1"/>
            </p:cNvSpPr>
            <p:nvPr/>
          </p:nvSpPr>
          <p:spPr bwMode="auto">
            <a:xfrm>
              <a:off x="3792" y="9234"/>
              <a:ext cx="17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uk-UA"/>
            </a:p>
          </p:txBody>
        </p:sp>
        <p:sp>
          <p:nvSpPr>
            <p:cNvPr id="14339" name="Rectangle 3"/>
            <p:cNvSpPr>
              <a:spLocks noChangeArrowheads="1"/>
            </p:cNvSpPr>
            <p:nvPr/>
          </p:nvSpPr>
          <p:spPr bwMode="auto">
            <a:xfrm>
              <a:off x="4080" y="8974"/>
              <a:ext cx="5058" cy="51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uk-UA" sz="1400">
                  <a:cs typeface="Times New Roman" pitchFamily="18" charset="0"/>
                </a:rPr>
                <a:t>Основні етапи формування дивідендної політики</a:t>
              </a:r>
              <a:endParaRPr lang="uk-UA"/>
            </a:p>
          </p:txBody>
        </p:sp>
      </p:grpSp>
      <p:sp>
        <p:nvSpPr>
          <p:cNvPr id="14360" name="Rectangle 24"/>
          <p:cNvSpPr>
            <a:spLocks noChangeArrowheads="1"/>
          </p:cNvSpPr>
          <p:nvPr/>
        </p:nvSpPr>
        <p:spPr bwMode="auto">
          <a:xfrm>
            <a:off x="2700338" y="5116081"/>
            <a:ext cx="4187825" cy="8771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914400" algn="l"/>
                <a:tab pos="2114550" algn="l"/>
                <a:tab pos="3279775" algn="l"/>
                <a:tab pos="4495800" algn="l"/>
                <a:tab pos="5549900" algn="l"/>
              </a:tabLst>
            </a:pPr>
            <a:endParaRPr lang="ru-RU" sz="1400" dirty="0">
              <a:cs typeface="Times New Roman" pitchFamily="18" charset="0"/>
            </a:endParaRPr>
          </a:p>
          <a:p>
            <a:pPr algn="ctr" eaLnBrk="0" hangingPunct="0">
              <a:tabLst>
                <a:tab pos="914400" algn="l"/>
                <a:tab pos="2114550" algn="l"/>
                <a:tab pos="3279775" algn="l"/>
                <a:tab pos="4495800" algn="l"/>
                <a:tab pos="5549900" algn="l"/>
              </a:tabLst>
            </a:pPr>
            <a:r>
              <a:rPr lang="ru-RU" sz="1400" dirty="0">
                <a:cs typeface="Times New Roman" pitchFamily="18" charset="0"/>
              </a:rPr>
              <a:t/>
            </a:r>
            <a:br>
              <a:rPr lang="ru-RU" sz="1400" dirty="0">
                <a:cs typeface="Times New Roman" pitchFamily="18" charset="0"/>
              </a:rPr>
            </a:br>
            <a:endParaRPr lang="ru-RU" sz="900" dirty="0"/>
          </a:p>
          <a:p>
            <a:pPr algn="ctr" eaLnBrk="0" hangingPunct="0">
              <a:tabLst>
                <a:tab pos="914400" algn="l"/>
                <a:tab pos="2114550" algn="l"/>
                <a:tab pos="3279775" algn="l"/>
                <a:tab pos="4495800" algn="l"/>
                <a:tab pos="5549900" algn="l"/>
              </a:tabLst>
            </a:pPr>
            <a:r>
              <a:rPr lang="uk-UA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Основні етапи формування дивідендної політики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5509" y="188640"/>
            <a:ext cx="899893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uk-UA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Основні фінансово-господарські показники </a:t>
            </a:r>
            <a:r>
              <a:rPr lang="uk-UA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діяльності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ПАТ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Агрокомпанія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«Свобода» </a:t>
            </a:r>
            <a:r>
              <a:rPr lang="uk-UA" sz="1400" b="1" dirty="0">
                <a:latin typeface="Times New Roman" pitchFamily="18" charset="0"/>
                <a:cs typeface="Times New Roman" pitchFamily="18" charset="0"/>
              </a:rPr>
              <a:t>за період 2011-2013 рр.</a:t>
            </a:r>
          </a:p>
          <a:p>
            <a:pPr algn="ctr"/>
            <a:r>
              <a:rPr lang="uk-UA" sz="14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900" dirty="0"/>
          </a:p>
          <a:p>
            <a:pPr algn="ctr" eaLnBrk="0" hangingPunct="0"/>
            <a:endParaRPr lang="ru-RU" dirty="0"/>
          </a:p>
        </p:txBody>
      </p:sp>
      <p:graphicFrame>
        <p:nvGraphicFramePr>
          <p:cNvPr id="238" name="Таблица 237"/>
          <p:cNvGraphicFramePr>
            <a:graphicFrameLocks noGrp="1"/>
          </p:cNvGraphicFramePr>
          <p:nvPr/>
        </p:nvGraphicFramePr>
        <p:xfrm>
          <a:off x="827586" y="548673"/>
          <a:ext cx="7920879" cy="6319435"/>
        </p:xfrm>
        <a:graphic>
          <a:graphicData uri="http://schemas.openxmlformats.org/drawingml/2006/table">
            <a:tbl>
              <a:tblPr/>
              <a:tblGrid>
                <a:gridCol w="2370379"/>
                <a:gridCol w="725204"/>
                <a:gridCol w="830461"/>
                <a:gridCol w="830461"/>
                <a:gridCol w="793165"/>
                <a:gridCol w="793165"/>
                <a:gridCol w="793165"/>
                <a:gridCol w="784879"/>
              </a:tblGrid>
              <a:tr h="216031">
                <a:tc rowSpan="3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Назва показника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Роки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Відхилення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2710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 р. 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 2011 р.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 р.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 2012 р.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1355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Абс.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Від., %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Абс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Від., %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Чистий дохід (виручка) від реалізації,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10869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10019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11814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-850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-7,8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1795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17,9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5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Повна собівартість реалізованої продукції,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9574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9249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10849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-325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-3,4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1600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17,3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Прибуток (збиток) від реалізації,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1295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965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</a:rPr>
                        <a:t>-525</a:t>
                      </a: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</a:rPr>
                        <a:t>-40,5</a:t>
                      </a: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</a:rPr>
                        <a:t>195</a:t>
                      </a: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Times New Roman"/>
                        </a:rPr>
                        <a:t>25,3</a:t>
                      </a: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5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 Фінансовий результат від операційної діяльності,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1808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770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1777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-1038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-57,4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1007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130,8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 Чистий прибуток (збиток),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1809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1079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1777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-730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-40,4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698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64,7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5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 Середньорічна вартість дебіторської заборгованості,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790,5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909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-46,5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-5,6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118,5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15,0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5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7. Середньорічна вартість кредиторської заборгова-ності,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184,5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-49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-43,0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119,5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183,8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 Валюта балансу, тис.грн.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19017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18920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18852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-97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-68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9. Необоротні активи, тис.грн.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10246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9745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9244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-501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-4,9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-501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-5,1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10. Оборотні активи, тис.грн.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8771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9175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9608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404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4,6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433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4,7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11. Власний капітал, тис.грн.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18903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18855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18667,5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-48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-0,3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-187,5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-1,0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12.Залучений капітал, тис. грн.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184,5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-49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-43,0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119,5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183,8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13. Чисельність персоналу, осіб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3,0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-1,0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14. Продуктивність праці, тис. грн /особу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108,690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97,272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115,824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-11,418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-10,5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18,552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19,1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15. Коефіцієнт рентабельності витрат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0,135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0,083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0,089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-0,052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-38,5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0,006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6,8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16. Коефіцієнт рентабельності активів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0,095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0,057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0,094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-0,038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-40,0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0,037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65,3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5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17. Коефіцієнт рентабель-ності власного капіталу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0,096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0,057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0,095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-0,038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-40,2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0,038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66,3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18. Коефіцієнт оборот-ності оборотних активів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1,239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1,092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1,230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-0,147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-11,9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0,138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12,6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19. Фондовіддача, грн./грн. 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1,061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1,028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1,278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-0,033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-3,1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0,250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24,3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20. Коефіцієнт покриття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138,61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137,39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33,15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-1,22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-104,24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-75,9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103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21. Коефіцієнт абсолютної ліквідності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18,42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16,31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2,72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-2,11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-11,5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-13,59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-83,3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551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22. Коефіцієнт автономії 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0,997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0,996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0,984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-0,001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-0,1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-0,012</a:t>
                      </a:r>
                      <a:endParaRPr lang="uk-UA" sz="100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-1,2</a:t>
                      </a:r>
                      <a:endParaRPr lang="uk-UA" sz="1000" dirty="0">
                        <a:latin typeface="Times New Roman"/>
                        <a:ea typeface="Times New Roman"/>
                      </a:endParaRPr>
                    </a:p>
                  </a:txBody>
                  <a:tcPr marL="30850" marR="308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48" name="Picture 60"/>
          <p:cNvPicPr>
            <a:picLocks noChangeAspect="1" noChangeArrowheads="1"/>
          </p:cNvPicPr>
          <p:nvPr/>
        </p:nvPicPr>
        <p:blipFill>
          <a:blip r:embed="rId2" cstate="print"/>
          <a:srcRect l="37799" t="17234" r="37001" b="15567"/>
          <a:stretch>
            <a:fillRect/>
          </a:stretch>
        </p:blipFill>
        <p:spPr bwMode="auto">
          <a:xfrm>
            <a:off x="2411760" y="116632"/>
            <a:ext cx="4386741" cy="658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43608" y="1326660"/>
          <a:ext cx="7200799" cy="4971875"/>
        </p:xfrm>
        <a:graphic>
          <a:graphicData uri="http://schemas.openxmlformats.org/drawingml/2006/table">
            <a:tbl>
              <a:tblPr/>
              <a:tblGrid>
                <a:gridCol w="1973162"/>
                <a:gridCol w="1025351"/>
                <a:gridCol w="1067510"/>
                <a:gridCol w="1067510"/>
                <a:gridCol w="1033633"/>
                <a:gridCol w="1033633"/>
              </a:tblGrid>
              <a:tr h="17225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Показник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Рік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Відхилення +,-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4450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2011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 р. до 2011 р.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 р. до 2012 р.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4508">
                <a:tc>
                  <a:txBody>
                    <a:bodyPr/>
                    <a:lstStyle/>
                    <a:p>
                      <a:pPr marR="320040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Чистий прибуток, грн.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1809000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1079000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1777000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-730000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698000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6762">
                <a:tc>
                  <a:txBody>
                    <a:bodyPr/>
                    <a:lstStyle/>
                    <a:p>
                      <a:pPr marR="320040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Сума нарахованих дивідендів, грн.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1281800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1520000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1675653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238200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155653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6762">
                <a:tc>
                  <a:txBody>
                    <a:bodyPr/>
                    <a:lstStyle/>
                    <a:p>
                      <a:pPr marR="381000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Сума виплачених дивідендів, грн.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1217710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1444000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1677653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226290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233653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67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 Нарахування дивідендів на одну акцію, грн.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0,217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0,257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0,284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0,04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0,027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67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 Частка дивідендів від чистого прибутку, %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70,86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140,87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94,30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70,01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-46,57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45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 Коефіцієнт виплат дивідендів, %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95,00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95,00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100,12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0,00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5,12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1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7. Дата складання переліку осіб, які мають право на отримання дивідендів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30.04.2011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10.04.2012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24.06.2013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445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8. Дата виплати дивідендів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30.04.2011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30.06.2012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26.06.2013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18608" marR="186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043608" y="836712"/>
            <a:ext cx="69258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Динаміка дивідендних виплат ПАТ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Агрокомпанія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«Свобода» за 2011-2013 рр.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2042160"/>
          <a:ext cx="6096000" cy="2773680"/>
        </p:xfrm>
        <a:graphic>
          <a:graphicData uri="http://schemas.openxmlformats.org/drawingml/2006/table">
            <a:tbl>
              <a:tblPr/>
              <a:tblGrid>
                <a:gridCol w="1861671"/>
                <a:gridCol w="739138"/>
                <a:gridCol w="796333"/>
                <a:gridCol w="884954"/>
                <a:gridCol w="906952"/>
                <a:gridCol w="906952"/>
              </a:tblGrid>
              <a:tr h="21118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Показник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Рік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97790" marR="103505"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Відхилення +,- 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236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2011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2012 р. до 2011 р.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2013 р. до 2012 р.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5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Нарахування дивідендів на одну акцію, грн.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0,217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0,257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0,284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0,04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0,027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2364">
                <a:tc>
                  <a:txBody>
                    <a:bodyPr/>
                    <a:lstStyle/>
                    <a:p>
                      <a:pPr marR="73025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Чистий прибуток на одну акцію, грн. 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0,3061</a:t>
                      </a: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0,1828</a:t>
                      </a: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0,3007</a:t>
                      </a: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-0,1233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0,1179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1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Дивідендний дохід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0,709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1,406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0,944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0,697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-0,462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547">
                <a:tc>
                  <a:txBody>
                    <a:bodyPr/>
                    <a:lstStyle/>
                    <a:p>
                      <a:pPr marR="103505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4. Коефіцієнт дивідендного покриття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1,410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0,711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1,059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-0,699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0,348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1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 Ставка дивіденду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0,217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0,257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0,284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0,04</a:t>
                      </a:r>
                      <a:endParaRPr lang="uk-UA" sz="140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0,027</a:t>
                      </a:r>
                      <a:endParaRPr lang="uk-UA" sz="1400" dirty="0">
                        <a:latin typeface="Times New Roman"/>
                        <a:ea typeface="Times New Roman"/>
                      </a:endParaRPr>
                    </a:p>
                  </a:txBody>
                  <a:tcPr marL="25141" marR="2514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490534" y="800998"/>
            <a:ext cx="614213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Відносні показники динаміки та рентабельності дивідендних виплат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 </a:t>
            </a: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Агрокомпанія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«Свобода» за 2011-2013 рр.</a:t>
            </a:r>
            <a:endParaRPr kumimoji="0" lang="uk-U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uk-U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765175"/>
            <a:ext cx="5953125" cy="4724400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051050" y="5661025"/>
            <a:ext cx="5545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uk-UA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Схема формування ефективної дивідендної політики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119</TotalTime>
  <Words>1172</Words>
  <Application>Microsoft Office PowerPoint</Application>
  <PresentationFormat>Экран (4:3)</PresentationFormat>
  <Paragraphs>377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10</cp:revision>
  <dcterms:created xsi:type="dcterms:W3CDTF">2013-03-21T15:27:07Z</dcterms:created>
  <dcterms:modified xsi:type="dcterms:W3CDTF">2015-03-27T17:40:19Z</dcterms:modified>
</cp:coreProperties>
</file>