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7" r:id="rId2"/>
    <p:sldId id="258" r:id="rId3"/>
    <p:sldId id="259" r:id="rId4"/>
    <p:sldId id="261" r:id="rId5"/>
    <p:sldId id="262" r:id="rId6"/>
    <p:sldId id="263" r:id="rId7"/>
    <p:sldId id="264" r:id="rId8"/>
    <p:sldId id="266" r:id="rId9"/>
    <p:sldId id="265" r:id="rId10"/>
    <p:sldId id="267" r:id="rId11"/>
    <p:sldId id="269" r:id="rId12"/>
    <p:sldId id="271" r:id="rId13"/>
    <p:sldId id="270" r:id="rId14"/>
    <p:sldId id="272" r:id="rId1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2" name="Нижний колонтитул 1"/>
          <p:cNvSpPr>
            <a:spLocks noGrp="1"/>
          </p:cNvSpPr>
          <p:nvPr>
            <p:ph type="ftr" sz="quarter" idx="11"/>
          </p:nvPr>
        </p:nvSpPr>
        <p:spPr/>
        <p:txBody>
          <a:bodyPr/>
          <a:lstStyle/>
          <a:p>
            <a:endParaRPr lang="uk-UA"/>
          </a:p>
        </p:txBody>
      </p:sp>
      <p:sp>
        <p:nvSpPr>
          <p:cNvPr id="15" name="Номер слайда 14"/>
          <p:cNvSpPr>
            <a:spLocks noGrp="1"/>
          </p:cNvSpPr>
          <p:nvPr>
            <p:ph type="sldNum" sz="quarter" idx="12"/>
          </p:nvPr>
        </p:nvSpPr>
        <p:spPr>
          <a:xfrm>
            <a:off x="8229600" y="6473952"/>
            <a:ext cx="758952" cy="246888"/>
          </a:xfrm>
        </p:spPr>
        <p:txBody>
          <a:bodyPr/>
          <a:lstStyle/>
          <a:p>
            <a:fld id="{043FC247-20E1-49A2-AC95-10F754F40F00}"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043FC247-20E1-49A2-AC95-10F754F40F00}"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043FC247-20E1-49A2-AC95-10F754F40F00}"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19" name="Нижний колонтитул 18"/>
          <p:cNvSpPr>
            <a:spLocks noGrp="1"/>
          </p:cNvSpPr>
          <p:nvPr>
            <p:ph type="ftr" sz="quarter" idx="11"/>
          </p:nvPr>
        </p:nvSpPr>
        <p:spPr>
          <a:xfrm>
            <a:off x="3581400" y="76200"/>
            <a:ext cx="2895600" cy="288925"/>
          </a:xfrm>
        </p:spPr>
        <p:txBody>
          <a:bodyPr/>
          <a:lstStyle/>
          <a:p>
            <a:endParaRPr lang="uk-UA"/>
          </a:p>
        </p:txBody>
      </p:sp>
      <p:sp>
        <p:nvSpPr>
          <p:cNvPr id="16" name="Номер слайда 15"/>
          <p:cNvSpPr>
            <a:spLocks noGrp="1"/>
          </p:cNvSpPr>
          <p:nvPr>
            <p:ph type="sldNum" sz="quarter" idx="12"/>
          </p:nvPr>
        </p:nvSpPr>
        <p:spPr>
          <a:xfrm>
            <a:off x="8229600" y="6473952"/>
            <a:ext cx="758952" cy="246888"/>
          </a:xfrm>
        </p:spPr>
        <p:txBody>
          <a:bodyPr/>
          <a:lstStyle/>
          <a:p>
            <a:fld id="{043FC247-20E1-49A2-AC95-10F754F40F00}"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11" name="Нижний колонтитул 10"/>
          <p:cNvSpPr>
            <a:spLocks noGrp="1"/>
          </p:cNvSpPr>
          <p:nvPr>
            <p:ph type="ftr" sz="quarter" idx="11"/>
          </p:nvPr>
        </p:nvSpPr>
        <p:spPr/>
        <p:txBody>
          <a:bodyPr/>
          <a:lstStyle/>
          <a:p>
            <a:endParaRPr lang="uk-UA"/>
          </a:p>
        </p:txBody>
      </p:sp>
      <p:sp>
        <p:nvSpPr>
          <p:cNvPr id="16" name="Номер слайда 15"/>
          <p:cNvSpPr>
            <a:spLocks noGrp="1"/>
          </p:cNvSpPr>
          <p:nvPr>
            <p:ph type="sldNum" sz="quarter" idx="12"/>
          </p:nvPr>
        </p:nvSpPr>
        <p:spPr/>
        <p:txBody>
          <a:bodyPr/>
          <a:lstStyle/>
          <a:p>
            <a:fld id="{043FC247-20E1-49A2-AC95-10F754F40F00}" type="slidenum">
              <a:rPr lang="uk-UA" smtClean="0"/>
              <a:pPr/>
              <a:t>‹#›</a:t>
            </a:fld>
            <a:endParaRPr lang="uk-UA"/>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10" name="Нижний колонтитул 9"/>
          <p:cNvSpPr>
            <a:spLocks noGrp="1"/>
          </p:cNvSpPr>
          <p:nvPr>
            <p:ph type="ftr" sz="quarter" idx="11"/>
          </p:nvPr>
        </p:nvSpPr>
        <p:spPr/>
        <p:txBody>
          <a:bodyPr/>
          <a:lstStyle/>
          <a:p>
            <a:endParaRPr lang="uk-UA"/>
          </a:p>
        </p:txBody>
      </p:sp>
      <p:sp>
        <p:nvSpPr>
          <p:cNvPr id="31" name="Номер слайда 30"/>
          <p:cNvSpPr>
            <a:spLocks noGrp="1"/>
          </p:cNvSpPr>
          <p:nvPr>
            <p:ph type="sldNum" sz="quarter" idx="12"/>
          </p:nvPr>
        </p:nvSpPr>
        <p:spPr/>
        <p:txBody>
          <a:bodyPr/>
          <a:lstStyle/>
          <a:p>
            <a:fld id="{043FC247-20E1-49A2-AC95-10F754F40F00}"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a:xfrm>
            <a:off x="8229600" y="6477000"/>
            <a:ext cx="762000" cy="246888"/>
          </a:xfrm>
        </p:spPr>
        <p:txBody>
          <a:bodyPr/>
          <a:lstStyle/>
          <a:p>
            <a:fld id="{043FC247-20E1-49A2-AC95-10F754F40F00}" type="slidenum">
              <a:rPr lang="uk-UA" smtClean="0"/>
              <a:pPr/>
              <a:t>‹#›</a:t>
            </a:fld>
            <a:endParaRPr lang="uk-UA"/>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21" name="Нижний колонтитул 20"/>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043FC247-20E1-49A2-AC95-10F754F40F00}"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24" name="Нижний колонтитул 23"/>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043FC247-20E1-49A2-AC95-10F754F40F00}"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29" name="Нижний колонтитул 28"/>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043FC247-20E1-49A2-AC95-10F754F40F00}"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434C9AC9-970C-484F-8C4A-D94BFFA6E944}" type="datetimeFigureOut">
              <a:rPr lang="uk-UA" smtClean="0"/>
              <a:pPr/>
              <a:t>30.03.2015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31" name="Номер слайда 30"/>
          <p:cNvSpPr>
            <a:spLocks noGrp="1"/>
          </p:cNvSpPr>
          <p:nvPr>
            <p:ph type="sldNum" sz="quarter" idx="12"/>
          </p:nvPr>
        </p:nvSpPr>
        <p:spPr/>
        <p:txBody>
          <a:bodyPr/>
          <a:lstStyle/>
          <a:p>
            <a:fld id="{043FC247-20E1-49A2-AC95-10F754F40F00}" type="slidenum">
              <a:rPr lang="uk-UA" smtClean="0"/>
              <a:pPr/>
              <a:t>‹#›</a:t>
            </a:fld>
            <a:endParaRPr lang="uk-UA"/>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34C9AC9-970C-484F-8C4A-D94BFFA6E944}" type="datetimeFigureOut">
              <a:rPr lang="uk-UA" smtClean="0"/>
              <a:pPr/>
              <a:t>30.03.2015</a:t>
            </a:fld>
            <a:endParaRPr lang="uk-UA"/>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uk-UA"/>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43FC247-20E1-49A2-AC95-10F754F40F00}" type="slidenum">
              <a:rPr lang="uk-UA" smtClean="0"/>
              <a:pPr/>
              <a:t>‹#›</a:t>
            </a:fld>
            <a:endParaRPr lang="uk-UA"/>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412776"/>
            <a:ext cx="6616824" cy="705624"/>
          </a:xfrm>
        </p:spPr>
        <p:txBody>
          <a:bodyPr>
            <a:noAutofit/>
          </a:bodyPr>
          <a:lstStyle/>
          <a:p>
            <a:r>
              <a:rPr lang="ru-RU" sz="4400" dirty="0" smtClean="0">
                <a:solidFill>
                  <a:schemeClr val="tx1"/>
                </a:solidFill>
                <a:latin typeface="Century Schoolbook" pitchFamily="18" charset="0"/>
                <a:ea typeface="Meiryo" pitchFamily="34" charset="-128"/>
                <a:cs typeface="Meiryo" pitchFamily="34" charset="-128"/>
              </a:rPr>
              <a:t>ДИПЛОМНА РОБОТА</a:t>
            </a:r>
            <a:endParaRPr lang="ru-RU" sz="4400" dirty="0">
              <a:solidFill>
                <a:schemeClr val="tx1"/>
              </a:solidFill>
              <a:latin typeface="Century Schoolbook" pitchFamily="18" charset="0"/>
              <a:ea typeface="Meiryo" pitchFamily="34" charset="-128"/>
              <a:cs typeface="Meiryo" pitchFamily="34" charset="-128"/>
            </a:endParaRPr>
          </a:p>
        </p:txBody>
      </p:sp>
      <p:sp>
        <p:nvSpPr>
          <p:cNvPr id="3" name="Подзаголовок 2"/>
          <p:cNvSpPr>
            <a:spLocks noGrp="1"/>
          </p:cNvSpPr>
          <p:nvPr>
            <p:ph type="subTitle" idx="1"/>
          </p:nvPr>
        </p:nvSpPr>
        <p:spPr>
          <a:xfrm>
            <a:off x="539552" y="2276872"/>
            <a:ext cx="8604448" cy="1308124"/>
          </a:xfrm>
        </p:spPr>
        <p:txBody>
          <a:bodyPr>
            <a:normAutofit/>
          </a:bodyPr>
          <a:lstStyle/>
          <a:p>
            <a:r>
              <a:rPr lang="ru-RU" sz="2000" dirty="0" smtClean="0">
                <a:solidFill>
                  <a:schemeClr val="tx1">
                    <a:lumMod val="95000"/>
                    <a:lumOff val="5000"/>
                  </a:schemeClr>
                </a:solidFill>
                <a:latin typeface="Century Gothic" pitchFamily="34" charset="0"/>
              </a:rPr>
              <a:t>На тему: </a:t>
            </a:r>
            <a:r>
              <a:rPr lang="uk-UA" sz="2000" dirty="0" smtClean="0">
                <a:solidFill>
                  <a:schemeClr val="tx1">
                    <a:lumMod val="95000"/>
                    <a:lumOff val="5000"/>
                  </a:schemeClr>
                </a:solidFill>
                <a:latin typeface="Century Gothic" pitchFamily="34" charset="0"/>
              </a:rPr>
              <a:t>Управління змінами в стратегічному розвитку організації</a:t>
            </a:r>
            <a:endParaRPr lang="ru-RU" sz="2000" dirty="0">
              <a:solidFill>
                <a:schemeClr val="tx1">
                  <a:lumMod val="95000"/>
                  <a:lumOff val="5000"/>
                </a:schemeClr>
              </a:solidFill>
              <a:latin typeface="Century Gothic" pitchFamily="34" charset="0"/>
            </a:endParaRPr>
          </a:p>
        </p:txBody>
      </p:sp>
      <p:sp>
        <p:nvSpPr>
          <p:cNvPr id="4" name="TextBox 3"/>
          <p:cNvSpPr txBox="1"/>
          <p:nvPr/>
        </p:nvSpPr>
        <p:spPr>
          <a:xfrm>
            <a:off x="6444208" y="4878938"/>
            <a:ext cx="2683876" cy="923330"/>
          </a:xfrm>
          <a:prstGeom prst="rect">
            <a:avLst/>
          </a:prstGeom>
          <a:noFill/>
        </p:spPr>
        <p:txBody>
          <a:bodyPr wrap="none" rtlCol="0">
            <a:spAutoFit/>
          </a:bodyPr>
          <a:lstStyle/>
          <a:p>
            <a:r>
              <a:rPr lang="uk-UA" dirty="0" smtClean="0">
                <a:latin typeface="Times New Roman" pitchFamily="18" charset="0"/>
                <a:cs typeface="Times New Roman" pitchFamily="18" charset="0"/>
              </a:rPr>
              <a:t>Слухач: </a:t>
            </a:r>
            <a:r>
              <a:rPr lang="uk-UA" dirty="0" smtClean="0">
                <a:latin typeface="Times New Roman" pitchFamily="18" charset="0"/>
                <a:cs typeface="Times New Roman" pitchFamily="18" charset="0"/>
              </a:rPr>
              <a:t>Герасименко Є</a:t>
            </a:r>
            <a:r>
              <a:rPr lang="uk-UA" dirty="0" smtClean="0">
                <a:latin typeface="Times New Roman" pitchFamily="18" charset="0"/>
                <a:cs typeface="Times New Roman" pitchFamily="18" charset="0"/>
              </a:rPr>
              <a:t>.В</a:t>
            </a:r>
            <a:endParaRPr lang="uk-UA"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Керівник: </a:t>
            </a:r>
            <a:r>
              <a:rPr lang="uk-UA" dirty="0" err="1" smtClean="0">
                <a:latin typeface="Times New Roman" pitchFamily="18" charset="0"/>
                <a:cs typeface="Times New Roman" pitchFamily="18" charset="0"/>
              </a:rPr>
              <a:t>к.е.н</a:t>
            </a:r>
            <a:r>
              <a:rPr lang="uk-UA" dirty="0" smtClean="0">
                <a:latin typeface="Times New Roman" pitchFamily="18" charset="0"/>
                <a:cs typeface="Times New Roman" pitchFamily="18" charset="0"/>
              </a:rPr>
              <a:t>., доц. </a:t>
            </a:r>
          </a:p>
          <a:p>
            <a:r>
              <a:rPr lang="uk-UA" dirty="0" smtClean="0">
                <a:latin typeface="Times New Roman" pitchFamily="18" charset="0"/>
                <a:cs typeface="Times New Roman" pitchFamily="18" charset="0"/>
              </a:rPr>
              <a:t>Чаплигіна О</a:t>
            </a:r>
            <a:r>
              <a:rPr lang="uk-UA" dirty="0" smtClean="0">
                <a:latin typeface="Times New Roman" pitchFamily="18" charset="0"/>
                <a:cs typeface="Times New Roman" pitchFamily="18" charset="0"/>
              </a:rPr>
              <a:t>.В</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2964849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85"/>
            <a:ext cx="8686800" cy="838200"/>
          </a:xfrm>
        </p:spPr>
        <p:txBody>
          <a:bodyPr>
            <a:noAutofit/>
          </a:bodyPr>
          <a:lstStyle/>
          <a:p>
            <a:pPr algn="ctr"/>
            <a:r>
              <a:rPr lang="uk-UA" sz="2400" dirty="0">
                <a:effectLst/>
              </a:rPr>
              <a:t>Пропозиції щодо удосконалення інформаційних систем та технологій в управлінні організацією</a:t>
            </a:r>
            <a:endParaRPr lang="uk-UA" sz="2400" dirty="0"/>
          </a:p>
        </p:txBody>
      </p:sp>
      <p:sp>
        <p:nvSpPr>
          <p:cNvPr id="5" name="Прямоугольник 4"/>
          <p:cNvSpPr/>
          <p:nvPr/>
        </p:nvSpPr>
        <p:spPr>
          <a:xfrm>
            <a:off x="457200" y="1556792"/>
            <a:ext cx="8064896" cy="4662815"/>
          </a:xfrm>
          <a:prstGeom prst="rect">
            <a:avLst/>
          </a:prstGeom>
        </p:spPr>
        <p:txBody>
          <a:bodyPr wrap="square">
            <a:spAutoFit/>
          </a:bodyPr>
          <a:lstStyle/>
          <a:p>
            <a:pPr marL="406400" algn="just">
              <a:lnSpc>
                <a:spcPct val="150000"/>
              </a:lnSpc>
              <a:spcAft>
                <a:spcPts val="0"/>
              </a:spcAft>
            </a:pPr>
            <a:r>
              <a:rPr lang="uk-UA" dirty="0">
                <a:latin typeface="Times New Roman" panose="02020603050405020304" pitchFamily="18" charset="0"/>
                <a:ea typeface="Times New Roman" panose="02020603050405020304" pitchFamily="18" charset="0"/>
              </a:rPr>
              <a:t> Будь-яка компанія повинна прагнути швидше й адекватніше відповідати на запити клієнтів, а також </a:t>
            </a:r>
            <a:r>
              <a:rPr lang="uk-UA" dirty="0" err="1">
                <a:latin typeface="Times New Roman" panose="02020603050405020304" pitchFamily="18" charset="0"/>
                <a:ea typeface="Times New Roman" panose="02020603050405020304" pitchFamily="18" charset="0"/>
              </a:rPr>
              <a:t>оперативно</a:t>
            </a:r>
            <a:r>
              <a:rPr lang="uk-UA" dirty="0">
                <a:latin typeface="Times New Roman" panose="02020603050405020304" pitchFamily="18" charset="0"/>
                <a:ea typeface="Times New Roman" panose="02020603050405020304" pitchFamily="18" charset="0"/>
              </a:rPr>
              <a:t> реагувати на мінливі вимоги ринку.     </a:t>
            </a:r>
            <a:endParaRPr lang="uk-UA" sz="1400" dirty="0">
              <a:latin typeface="Times New Roman" panose="02020603050405020304" pitchFamily="18" charset="0"/>
              <a:ea typeface="Times New Roman" panose="02020603050405020304" pitchFamily="18" charset="0"/>
            </a:endParaRPr>
          </a:p>
          <a:p>
            <a:pPr marL="406400" algn="just">
              <a:lnSpc>
                <a:spcPct val="150000"/>
              </a:lnSpc>
              <a:spcAft>
                <a:spcPts val="0"/>
              </a:spcAft>
            </a:pPr>
            <a:r>
              <a:rPr lang="uk-UA" dirty="0">
                <a:latin typeface="Times New Roman" panose="02020603050405020304" pitchFamily="18" charset="0"/>
                <a:ea typeface="Times New Roman" panose="02020603050405020304" pitchFamily="18" charset="0"/>
              </a:rPr>
              <a:t>         Бізнес-процеси існують на будь-якому підприємстві, незалежно від його розміру та приналежності до певної галузі. Для підтримки конкурентоспроможності компанії необхідно, щоб інформаційні системи підприємства </a:t>
            </a:r>
            <a:r>
              <a:rPr lang="uk-UA" dirty="0" err="1">
                <a:latin typeface="Times New Roman" panose="02020603050405020304" pitchFamily="18" charset="0"/>
                <a:ea typeface="Times New Roman" panose="02020603050405020304" pitchFamily="18" charset="0"/>
              </a:rPr>
              <a:t>оперативно</a:t>
            </a:r>
            <a:r>
              <a:rPr lang="uk-UA" dirty="0">
                <a:latin typeface="Times New Roman" panose="02020603050405020304" pitchFamily="18" charset="0"/>
                <a:ea typeface="Times New Roman" panose="02020603050405020304" pitchFamily="18" charset="0"/>
              </a:rPr>
              <a:t> надавали інформацію: своєчасні показники діяльності підприємства, розробку конструкторських та технологічних документацій, рішення комплексного проектування, дані про фінанси й інші параметри. Керівництву необхідна актуальна інформація про діяльність всіх територіально віддалених підрозділів компанії, яка заснована на сьогоднішніх результатах.</a:t>
            </a:r>
            <a:endParaRPr lang="uk-U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99592" y="1340769"/>
            <a:ext cx="7488832" cy="1754326"/>
          </a:xfrm>
          <a:prstGeom prst="rect">
            <a:avLst/>
          </a:prstGeom>
        </p:spPr>
        <p:txBody>
          <a:bodyPr wrap="square">
            <a:spAutoFit/>
          </a:bodyPr>
          <a:lstStyle/>
          <a:p>
            <a:pPr algn="just"/>
            <a:r>
              <a:rPr lang="uk-UA" dirty="0"/>
              <a:t>На досліджуваному мною підприємстві ТДВ «Брацлав» для оформлення </a:t>
            </a:r>
            <a:r>
              <a:rPr lang="uk-UA" dirty="0" err="1"/>
              <a:t>конструкторсько</a:t>
            </a:r>
            <a:r>
              <a:rPr lang="uk-UA" dirty="0"/>
              <a:t> технологічних документацій використовують програмне забезпечення Компас. Графік </a:t>
            </a:r>
          </a:p>
          <a:p>
            <a:pPr algn="just"/>
            <a:r>
              <a:rPr lang="uk-UA" dirty="0"/>
              <a:t>         КОМПАС є системою автоматизованого проектування проектної документації, а також її оформлення згідно стандартам єдиної системи конструкторської документації (ЕСКД)</a:t>
            </a:r>
            <a:endParaRPr lang="uk-UA" dirty="0"/>
          </a:p>
        </p:txBody>
      </p:sp>
      <p:sp>
        <p:nvSpPr>
          <p:cNvPr id="5" name="Прямоугольник 4"/>
          <p:cNvSpPr/>
          <p:nvPr/>
        </p:nvSpPr>
        <p:spPr>
          <a:xfrm>
            <a:off x="922994" y="332656"/>
            <a:ext cx="8235716" cy="523220"/>
          </a:xfrm>
          <a:prstGeom prst="rect">
            <a:avLst/>
          </a:prstGeom>
        </p:spPr>
        <p:txBody>
          <a:bodyPr wrap="none">
            <a:spAutoFit/>
          </a:bodyPr>
          <a:lstStyle/>
          <a:p>
            <a:r>
              <a:rPr lang="uk-UA" sz="2800" dirty="0">
                <a:latin typeface="Times New Roman" panose="02020603050405020304" pitchFamily="18" charset="0"/>
                <a:ea typeface="Times New Roman" panose="02020603050405020304" pitchFamily="18" charset="0"/>
              </a:rPr>
              <a:t>Пропозиції щодо </a:t>
            </a:r>
            <a:r>
              <a:rPr lang="uk-UA" sz="2800" dirty="0" smtClean="0">
                <a:latin typeface="Times New Roman" panose="02020603050405020304" pitchFamily="18" charset="0"/>
                <a:ea typeface="Times New Roman" panose="02020603050405020304" pitchFamily="18" charset="0"/>
              </a:rPr>
              <a:t>удосконалення ПЗ ТДВ «Брацлав» </a:t>
            </a:r>
            <a:endParaRPr lang="uk-UA" sz="2800" dirty="0"/>
          </a:p>
        </p:txBody>
      </p:sp>
      <p:sp>
        <p:nvSpPr>
          <p:cNvPr id="6" name="Прямоугольник 5"/>
          <p:cNvSpPr/>
          <p:nvPr/>
        </p:nvSpPr>
        <p:spPr>
          <a:xfrm>
            <a:off x="611560" y="3128018"/>
            <a:ext cx="7632848" cy="2585323"/>
          </a:xfrm>
          <a:prstGeom prst="rect">
            <a:avLst/>
          </a:prstGeom>
        </p:spPr>
        <p:txBody>
          <a:bodyPr wrap="square">
            <a:spAutoFit/>
          </a:bodyPr>
          <a:lstStyle/>
          <a:p>
            <a:pPr marL="406400" algn="just">
              <a:lnSpc>
                <a:spcPct val="150000"/>
              </a:lnSpc>
              <a:spcAft>
                <a:spcPts val="0"/>
              </a:spcAft>
            </a:pPr>
            <a:r>
              <a:rPr lang="uk-UA" dirty="0">
                <a:latin typeface="Times New Roman" panose="02020603050405020304" pitchFamily="18" charset="0"/>
                <a:ea typeface="Times New Roman" panose="02020603050405020304" pitchFamily="18" charset="0"/>
              </a:rPr>
              <a:t> Сьогоднішні потреби інженерних підрозділів сучасних підприємств не обмежуються лише CAD-системами.</a:t>
            </a:r>
            <a:endParaRPr lang="uk-UA" sz="1400" dirty="0">
              <a:latin typeface="Times New Roman" panose="02020603050405020304" pitchFamily="18" charset="0"/>
              <a:ea typeface="Times New Roman" panose="02020603050405020304" pitchFamily="18" charset="0"/>
            </a:endParaRPr>
          </a:p>
          <a:p>
            <a:pPr marL="406400" algn="just">
              <a:lnSpc>
                <a:spcPct val="150000"/>
              </a:lnSpc>
              <a:spcAft>
                <a:spcPts val="0"/>
              </a:spcAft>
            </a:pPr>
            <a:r>
              <a:rPr lang="uk-UA" dirty="0">
                <a:latin typeface="Times New Roman" panose="02020603050405020304" pitchFamily="18" charset="0"/>
                <a:ea typeface="Times New Roman" panose="02020603050405020304" pitchFamily="18" charset="0"/>
              </a:rPr>
              <a:t>         Комп’ютерне моделювання та креслення, проектування технологічних процесів, керування проектом та технічним документообігом, технологічна підготовка виробництва для верстатів з ЧПК всі ці аспекти є основою при виборі програмного забезпечення.</a:t>
            </a:r>
            <a:endParaRPr lang="uk-UA" dirty="0"/>
          </a:p>
        </p:txBody>
      </p:sp>
      <p:sp>
        <p:nvSpPr>
          <p:cNvPr id="7" name="Прямоугольник 6"/>
          <p:cNvSpPr/>
          <p:nvPr/>
        </p:nvSpPr>
        <p:spPr>
          <a:xfrm>
            <a:off x="943394" y="5713341"/>
            <a:ext cx="7733062" cy="646331"/>
          </a:xfrm>
          <a:prstGeom prst="rect">
            <a:avLst/>
          </a:prstGeom>
        </p:spPr>
        <p:txBody>
          <a:bodyPr wrap="square">
            <a:spAutoFit/>
          </a:bodyPr>
          <a:lstStyle/>
          <a:p>
            <a:r>
              <a:rPr lang="uk-UA" dirty="0">
                <a:latin typeface="Times New Roman" panose="02020603050405020304" pitchFamily="18" charset="0"/>
                <a:ea typeface="Times New Roman" panose="02020603050405020304" pitchFamily="18" charset="0"/>
              </a:rPr>
              <a:t> Вкрай повільний розвиток системи «Компас» часом робить його вивчення абсолютно безглуздим.</a:t>
            </a:r>
            <a:endParaRPr lang="uk-U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400" dirty="0" smtClean="0">
                <a:latin typeface="Times New Roman" pitchFamily="18" charset="0"/>
                <a:cs typeface="Times New Roman" pitchFamily="18" charset="0"/>
              </a:rPr>
              <a:t>Плюси та мінуси діючого ПЗ</a:t>
            </a:r>
            <a:endParaRPr lang="uk-UA" sz="2400" dirty="0">
              <a:latin typeface="Times New Roman" pitchFamily="18" charset="0"/>
              <a:cs typeface="Times New Roman" pitchFamily="18" charset="0"/>
            </a:endParaRPr>
          </a:p>
        </p:txBody>
      </p:sp>
      <p:sp>
        <p:nvSpPr>
          <p:cNvPr id="4" name="Объект 3"/>
          <p:cNvSpPr>
            <a:spLocks noGrp="1"/>
          </p:cNvSpPr>
          <p:nvPr>
            <p:ph idx="1"/>
          </p:nvPr>
        </p:nvSpPr>
        <p:spPr/>
        <p:txBody>
          <a:bodyPr>
            <a:normAutofit/>
          </a:bodyPr>
          <a:lstStyle/>
          <a:p>
            <a:pPr marL="0" indent="0" algn="just">
              <a:buNone/>
            </a:pPr>
            <a:r>
              <a:rPr lang="uk-UA" sz="1800" dirty="0" smtClean="0"/>
              <a:t>       </a:t>
            </a:r>
            <a:endParaRPr lang="uk-UA" sz="1800" dirty="0"/>
          </a:p>
        </p:txBody>
      </p:sp>
      <p:graphicFrame>
        <p:nvGraphicFramePr>
          <p:cNvPr id="6" name="Таблица 5"/>
          <p:cNvGraphicFramePr>
            <a:graphicFrameLocks noGrp="1"/>
          </p:cNvGraphicFramePr>
          <p:nvPr/>
        </p:nvGraphicFramePr>
        <p:xfrm>
          <a:off x="1043608" y="1496854"/>
          <a:ext cx="7560839" cy="5133860"/>
        </p:xfrm>
        <a:graphic>
          <a:graphicData uri="http://schemas.openxmlformats.org/drawingml/2006/table">
            <a:tbl>
              <a:tblPr/>
              <a:tblGrid>
                <a:gridCol w="720080"/>
                <a:gridCol w="3284008"/>
                <a:gridCol w="3556751"/>
              </a:tblGrid>
              <a:tr h="278104">
                <a:tc>
                  <a:txBody>
                    <a:bodyPr/>
                    <a:lstStyle/>
                    <a:p>
                      <a:pPr marL="406400" algn="just">
                        <a:lnSpc>
                          <a:spcPct val="150000"/>
                        </a:lnSpc>
                        <a:spcAft>
                          <a:spcPts val="0"/>
                        </a:spcAft>
                      </a:pPr>
                      <a:r>
                        <a:rPr lang="uk-UA" sz="1100" dirty="0">
                          <a:effectLst/>
                          <a:latin typeface="Times New Roman" panose="02020603050405020304" pitchFamily="18" charset="0"/>
                          <a:ea typeface="Times New Roman" panose="02020603050405020304" pitchFamily="18" charset="0"/>
                        </a:rPr>
                        <a:t>№</a:t>
                      </a:r>
                      <a:endParaRPr lang="uk-UA" sz="90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Плюси</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Мінуси</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272">
                <a:tc>
                  <a:txBody>
                    <a:bodyPr/>
                    <a:lstStyle/>
                    <a:p>
                      <a:pPr marL="406400" algn="ctr">
                        <a:lnSpc>
                          <a:spcPct val="150000"/>
                        </a:lnSpc>
                        <a:spcAft>
                          <a:spcPts val="1000"/>
                        </a:spcAft>
                        <a:tabLst>
                          <a:tab pos="224155" algn="l"/>
                          <a:tab pos="288290" algn="ctr"/>
                        </a:tabLst>
                      </a:pPr>
                      <a:r>
                        <a:rPr lang="uk-UA" sz="1100" dirty="0">
                          <a:effectLst/>
                          <a:latin typeface="Times New Roman" panose="02020603050405020304" pitchFamily="18" charset="0"/>
                          <a:ea typeface="Times New Roman" panose="02020603050405020304" pitchFamily="18" charset="0"/>
                        </a:rPr>
                        <a:t>1</a:t>
                      </a:r>
                      <a:endParaRPr lang="uk-UA" sz="90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smtClean="0">
                          <a:effectLst/>
                          <a:latin typeface="Times New Roman" panose="02020603050405020304" pitchFamily="18" charset="0"/>
                          <a:ea typeface="Times New Roman" panose="02020603050405020304" pitchFamily="18" charset="0"/>
                        </a:rPr>
                        <a:t>Система </a:t>
                      </a:r>
                      <a:r>
                        <a:rPr lang="uk-UA" sz="1000" dirty="0">
                          <a:effectLst/>
                          <a:latin typeface="Times New Roman" panose="02020603050405020304" pitchFamily="18" charset="0"/>
                          <a:ea typeface="Times New Roman" panose="02020603050405020304" pitchFamily="18" charset="0"/>
                        </a:rPr>
                        <a:t>дуже легка в освоєнні, причому навіть для конструкторів, які не мають досвід спілкування з 3D редакторами</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a:effectLst/>
                          <a:latin typeface="Times New Roman" panose="02020603050405020304" pitchFamily="18" charset="0"/>
                          <a:ea typeface="Times New Roman" panose="02020603050405020304" pitchFamily="18" charset="0"/>
                        </a:rPr>
                        <a:t>Утруднене перенавчання на інші, особливо «важкі» аналогічні системи</a:t>
                      </a:r>
                      <a:endParaRPr lang="uk-UA" sz="105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1203">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2</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effectLst/>
                          <a:latin typeface="Times New Roman" panose="02020603050405020304" pitchFamily="18" charset="0"/>
                          <a:ea typeface="Times New Roman" panose="02020603050405020304" pitchFamily="18" charset="0"/>
                        </a:rPr>
                        <a:t>Являє собою «електронний кульман»</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a:solidFill>
                            <a:srgbClr val="000000"/>
                          </a:solidFill>
                          <a:effectLst/>
                          <a:latin typeface="Times New Roman" panose="02020603050405020304" pitchFamily="18" charset="0"/>
                          <a:ea typeface="Times New Roman" panose="02020603050405020304" pitchFamily="18" charset="0"/>
                        </a:rPr>
                        <a:t>Незважаючи на те, що креслити досить легко, проектувати значно складніше</a:t>
                      </a:r>
                      <a:endParaRPr lang="uk-UA" sz="105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1203">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3</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effectLst/>
                          <a:latin typeface="Times New Roman" panose="02020603050405020304" pitchFamily="18" charset="0"/>
                          <a:ea typeface="Times New Roman" panose="02020603050405020304" pitchFamily="18" charset="0"/>
                        </a:rPr>
                        <a:t>Система має велику кількість бібліотек елементів стандартизованих по ГОСТ</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effectLst/>
                          <a:latin typeface="Times New Roman" panose="02020603050405020304" pitchFamily="18" charset="0"/>
                          <a:ea typeface="Times New Roman" panose="02020603050405020304" pitchFamily="18" charset="0"/>
                        </a:rPr>
                        <a:t>Система специфікації до кінця не продумана</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272">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4</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effectLst/>
                          <a:latin typeface="Times New Roman" panose="02020603050405020304" pitchFamily="18" charset="0"/>
                          <a:ea typeface="Times New Roman" panose="02020603050405020304" pitchFamily="18" charset="0"/>
                        </a:rPr>
                        <a:t>Дана система є продуктом вітчизняних розробників, а тому не існує жодних проблем з її локалізацією</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solidFill>
                            <a:srgbClr val="000000"/>
                          </a:solidFill>
                          <a:effectLst/>
                          <a:latin typeface="Times New Roman" panose="02020603050405020304" pitchFamily="18" charset="0"/>
                          <a:ea typeface="Times New Roman" panose="02020603050405020304" pitchFamily="18" charset="0"/>
                        </a:rPr>
                        <a:t>Вкрай повільний розвиток системи</a:t>
                      </a:r>
                      <a:br>
                        <a:rPr lang="uk-UA" sz="1000" dirty="0">
                          <a:solidFill>
                            <a:srgbClr val="000000"/>
                          </a:solidFill>
                          <a:effectLst/>
                          <a:latin typeface="Times New Roman" panose="02020603050405020304" pitchFamily="18" charset="0"/>
                          <a:ea typeface="Times New Roman" panose="02020603050405020304" pitchFamily="18" charset="0"/>
                        </a:rPr>
                      </a:b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1203">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5</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a:effectLst/>
                          <a:latin typeface="Times New Roman" panose="02020603050405020304" pitchFamily="18" charset="0"/>
                          <a:ea typeface="Times New Roman" panose="02020603050405020304" pitchFamily="18" charset="0"/>
                        </a:rPr>
                        <a:t>Зручність оформлення практично будь-яких креслень згідно норм, встановлених ЕСКД</a:t>
                      </a:r>
                      <a:endParaRPr lang="uk-UA" sz="105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solidFill>
                            <a:srgbClr val="000000"/>
                          </a:solidFill>
                          <a:effectLst/>
                          <a:latin typeface="Times New Roman" panose="02020603050405020304" pitchFamily="18" charset="0"/>
                          <a:ea typeface="Times New Roman" panose="02020603050405020304" pitchFamily="18" charset="0"/>
                        </a:rPr>
                        <a:t>Немає можливості виконувати ергономічні розрахунки</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1203">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6</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a:effectLst/>
                          <a:latin typeface="Times New Roman" panose="02020603050405020304" pitchFamily="18" charset="0"/>
                          <a:ea typeface="Times New Roman" panose="02020603050405020304" pitchFamily="18" charset="0"/>
                        </a:rPr>
                        <a:t>Програма має широке поширення, крім того, є безкоштовна навчальна версія</a:t>
                      </a:r>
                      <a:endParaRPr lang="uk-UA" sz="105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solidFill>
                            <a:srgbClr val="000000"/>
                          </a:solidFill>
                          <a:effectLst/>
                          <a:latin typeface="Times New Roman" panose="02020603050405020304" pitchFamily="18" charset="0"/>
                          <a:ea typeface="Times New Roman" panose="02020603050405020304" pitchFamily="18" charset="0"/>
                        </a:rPr>
                        <a:t>Вельми скромні можливості для створення фото реалістичних зображень</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15">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7</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a:effectLst/>
                          <a:latin typeface="Times New Roman" panose="02020603050405020304" pitchFamily="18" charset="0"/>
                          <a:ea typeface="Times New Roman" panose="02020603050405020304" pitchFamily="18" charset="0"/>
                        </a:rPr>
                        <a:t>Наявність чудово продуманого 2D модуля для креслення</a:t>
                      </a:r>
                      <a:endParaRPr lang="uk-UA" sz="105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solidFill>
                            <a:srgbClr val="000000"/>
                          </a:solidFill>
                          <a:effectLst/>
                          <a:latin typeface="Times New Roman" panose="02020603050405020304" pitchFamily="18" charset="0"/>
                          <a:ea typeface="Times New Roman" panose="02020603050405020304" pitchFamily="18" charset="0"/>
                        </a:rPr>
                        <a:t>Слабка система поверхневого моделювання</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15">
                <a:tc>
                  <a:txBody>
                    <a:bodyPr/>
                    <a:lstStyle/>
                    <a:p>
                      <a:pPr marL="406400" algn="ctr">
                        <a:lnSpc>
                          <a:spcPct val="150000"/>
                        </a:lnSpc>
                        <a:spcAft>
                          <a:spcPts val="0"/>
                        </a:spcAft>
                      </a:pPr>
                      <a:r>
                        <a:rPr lang="uk-UA" sz="1100">
                          <a:effectLst/>
                          <a:latin typeface="Times New Roman" panose="02020603050405020304" pitchFamily="18" charset="0"/>
                          <a:ea typeface="Times New Roman" panose="02020603050405020304" pitchFamily="18" charset="0"/>
                        </a:rPr>
                        <a:t>8</a:t>
                      </a:r>
                      <a:endParaRPr lang="uk-UA" sz="90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a:effectLst/>
                          <a:latin typeface="Times New Roman" panose="02020603050405020304" pitchFamily="18" charset="0"/>
                          <a:ea typeface="Times New Roman" panose="02020603050405020304" pitchFamily="18" charset="0"/>
                        </a:rPr>
                        <a:t>Нескладний для навчання і досить зручний інтерфейс</a:t>
                      </a:r>
                      <a:endParaRPr lang="uk-UA" sz="105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6400" algn="l">
                        <a:lnSpc>
                          <a:spcPct val="150000"/>
                        </a:lnSpc>
                        <a:spcAft>
                          <a:spcPts val="0"/>
                        </a:spcAft>
                      </a:pPr>
                      <a:r>
                        <a:rPr lang="uk-UA" sz="1000" dirty="0">
                          <a:solidFill>
                            <a:srgbClr val="000000"/>
                          </a:solidFill>
                          <a:effectLst/>
                          <a:latin typeface="Times New Roman" panose="02020603050405020304" pitchFamily="18" charset="0"/>
                          <a:ea typeface="Times New Roman" panose="02020603050405020304" pitchFamily="18" charset="0"/>
                        </a:rPr>
                        <a:t>Відсутність інструментів для резервування обсягів</a:t>
                      </a:r>
                      <a:endParaRPr lang="uk-UA" sz="1050" dirty="0">
                        <a:effectLst/>
                        <a:latin typeface="Times New Roman" panose="02020603050405020304" pitchFamily="18" charset="0"/>
                        <a:ea typeface="Times New Roman" panose="02020603050405020304" pitchFamily="18" charset="0"/>
                      </a:endParaRPr>
                    </a:p>
                  </a:txBody>
                  <a:tcPr marL="53456" marR="534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20358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7504" y="980728"/>
            <a:ext cx="8568952" cy="3970318"/>
          </a:xfrm>
          <a:prstGeom prst="rect">
            <a:avLst/>
          </a:prstGeom>
        </p:spPr>
        <p:txBody>
          <a:bodyPr wrap="square">
            <a:spAutoFit/>
          </a:bodyPr>
          <a:lstStyle/>
          <a:p>
            <a:pPr marL="406400" algn="just">
              <a:lnSpc>
                <a:spcPct val="150000"/>
              </a:lnSpc>
              <a:spcAft>
                <a:spcPts val="0"/>
              </a:spcAft>
            </a:pPr>
            <a:r>
              <a:rPr lang="uk-UA" sz="1400" dirty="0" smtClean="0">
                <a:latin typeface="Times New Roman" panose="02020603050405020304" pitchFamily="18" charset="0"/>
                <a:ea typeface="Times New Roman" panose="02020603050405020304" pitchFamily="18" charset="0"/>
              </a:rPr>
              <a:t>Раціонально </a:t>
            </a:r>
            <a:r>
              <a:rPr lang="uk-UA" sz="1400" dirty="0">
                <a:latin typeface="Times New Roman" panose="02020603050405020304" pitchFamily="18" charset="0"/>
                <a:ea typeface="Times New Roman" panose="02020603050405020304" pitchFamily="18" charset="0"/>
              </a:rPr>
              <a:t>буде встановити сучасну систему </a:t>
            </a:r>
            <a:r>
              <a:rPr lang="uk-UA" sz="1400" dirty="0" err="1">
                <a:latin typeface="Times New Roman" panose="02020603050405020304" pitchFamily="18" charset="0"/>
                <a:ea typeface="Times New Roman" panose="02020603050405020304" pitchFamily="18" charset="0"/>
              </a:rPr>
              <a:t>AutoCAD</a:t>
            </a:r>
            <a:endParaRPr lang="uk-UA" sz="1100" dirty="0">
              <a:latin typeface="Times New Roman" panose="02020603050405020304" pitchFamily="18" charset="0"/>
              <a:ea typeface="Times New Roman" panose="02020603050405020304" pitchFamily="18" charset="0"/>
            </a:endParaRPr>
          </a:p>
          <a:p>
            <a:pPr marL="406400" algn="just">
              <a:lnSpc>
                <a:spcPct val="150000"/>
              </a:lnSpc>
              <a:spcAft>
                <a:spcPts val="0"/>
              </a:spcAft>
            </a:pPr>
            <a:r>
              <a:rPr lang="uk-UA" sz="1400" dirty="0">
                <a:latin typeface="Times New Roman" panose="02020603050405020304" pitchFamily="18" charset="0"/>
                <a:ea typeface="Times New Roman" panose="02020603050405020304" pitchFamily="18" charset="0"/>
              </a:rPr>
              <a:t>        </a:t>
            </a:r>
            <a:r>
              <a:rPr lang="uk-UA" sz="1400" dirty="0" err="1">
                <a:latin typeface="Times New Roman" panose="02020603050405020304" pitchFamily="18" charset="0"/>
                <a:ea typeface="Times New Roman" panose="02020603050405020304" pitchFamily="18" charset="0"/>
              </a:rPr>
              <a:t>AutoCAD</a:t>
            </a:r>
            <a:r>
              <a:rPr lang="uk-UA" sz="1400" dirty="0">
                <a:latin typeface="Times New Roman" panose="02020603050405020304" pitchFamily="18" charset="0"/>
                <a:ea typeface="Times New Roman" panose="02020603050405020304" pitchFamily="18" charset="0"/>
              </a:rPr>
              <a:t> тривимірна і двох система автоматизованого проектування і креслення, головний продукт відомої компанії </a:t>
            </a:r>
            <a:r>
              <a:rPr lang="uk-UA" sz="1400" dirty="0" err="1">
                <a:latin typeface="Times New Roman" panose="02020603050405020304" pitchFamily="18" charset="0"/>
                <a:ea typeface="Times New Roman" panose="02020603050405020304" pitchFamily="18" charset="0"/>
              </a:rPr>
              <a:t>Autodesk</a:t>
            </a:r>
            <a:r>
              <a:rPr lang="uk-UA" sz="1400" dirty="0">
                <a:latin typeface="Times New Roman" panose="02020603050405020304" pitchFamily="18" charset="0"/>
                <a:ea typeface="Times New Roman" panose="02020603050405020304" pitchFamily="18" charset="0"/>
              </a:rPr>
              <a:t>. Перша версія системи була випущена в 1982 році. </a:t>
            </a:r>
            <a:r>
              <a:rPr lang="uk-UA" sz="1400" dirty="0" err="1">
                <a:latin typeface="Times New Roman" panose="02020603050405020304" pitchFamily="18" charset="0"/>
                <a:ea typeface="Times New Roman" panose="02020603050405020304" pitchFamily="18" charset="0"/>
              </a:rPr>
              <a:t>AutoCAD</a:t>
            </a:r>
            <a:r>
              <a:rPr lang="uk-UA" sz="1400" dirty="0">
                <a:latin typeface="Times New Roman" panose="02020603050405020304" pitchFamily="18" charset="0"/>
                <a:ea typeface="Times New Roman" panose="02020603050405020304" pitchFamily="18" charset="0"/>
              </a:rPr>
              <a:t> і спеціалізовані додатки на його основі знайшли широке застосування в машинобудуванні, будівництві, архітектурі та інших галузях промисловості. </a:t>
            </a:r>
            <a:r>
              <a:rPr lang="uk-UA" sz="1400" dirty="0" smtClean="0">
                <a:latin typeface="Times New Roman" panose="02020603050405020304" pitchFamily="18" charset="0"/>
                <a:ea typeface="Times New Roman" panose="02020603050405020304" pitchFamily="18" charset="0"/>
              </a:rPr>
              <a:t>Будучи </a:t>
            </a:r>
            <a:r>
              <a:rPr lang="uk-UA" sz="1400" dirty="0">
                <a:latin typeface="Times New Roman" panose="02020603050405020304" pitchFamily="18" charset="0"/>
                <a:ea typeface="Times New Roman" panose="02020603050405020304" pitchFamily="18" charset="0"/>
              </a:rPr>
              <a:t>більш наочним, 3D моделювання дозволяє прискорити проектні роботи і випуск документації, спільно використовувати моделі і розвивати нові ідеї. Для </a:t>
            </a:r>
            <a:r>
              <a:rPr lang="uk-UA" sz="1400" dirty="0" err="1">
                <a:latin typeface="Times New Roman" panose="02020603050405020304" pitchFamily="18" charset="0"/>
                <a:ea typeface="Times New Roman" panose="02020603050405020304" pitchFamily="18" charset="0"/>
              </a:rPr>
              <a:t>AutoCAD</a:t>
            </a:r>
            <a:r>
              <a:rPr lang="uk-UA" sz="1400" dirty="0">
                <a:latin typeface="Times New Roman" panose="02020603050405020304" pitchFamily="18" charset="0"/>
                <a:ea typeface="Times New Roman" panose="02020603050405020304" pitchFamily="18" charset="0"/>
              </a:rPr>
              <a:t> доступні тисячі надбудов, що дозволяє задовольнити потреби самого широкого кола клієнтів. </a:t>
            </a:r>
            <a:endParaRPr lang="uk-UA" sz="1100" dirty="0">
              <a:latin typeface="Times New Roman" panose="02020603050405020304" pitchFamily="18" charset="0"/>
              <a:ea typeface="Times New Roman" panose="02020603050405020304" pitchFamily="18" charset="0"/>
            </a:endParaRPr>
          </a:p>
          <a:p>
            <a:pPr marL="406400" algn="just">
              <a:lnSpc>
                <a:spcPct val="150000"/>
              </a:lnSpc>
              <a:spcAft>
                <a:spcPts val="0"/>
              </a:spcAft>
            </a:pPr>
            <a:r>
              <a:rPr lang="uk-UA" sz="1400" dirty="0" smtClean="0">
                <a:latin typeface="Times New Roman" panose="02020603050405020304" pitchFamily="18" charset="0"/>
                <a:ea typeface="Times New Roman" panose="02020603050405020304" pitchFamily="18" charset="0"/>
              </a:rPr>
              <a:t>       Отже</a:t>
            </a:r>
            <a:r>
              <a:rPr lang="uk-UA" sz="1400" dirty="0">
                <a:latin typeface="Times New Roman" panose="02020603050405020304" pitchFamily="18" charset="0"/>
                <a:ea typeface="Times New Roman" panose="02020603050405020304" pitchFamily="18" charset="0"/>
              </a:rPr>
              <a:t>, цілком доцільним буде прийняття цього програмного забезпечення на заміну Компас. Графік оскільки  це не тільки дозволяє прискорити проектні роботи і випуск документації, спільно використовувати моделі і розвивати нові ідеї, а й впливає на загальний стан діяльності підприємства. </a:t>
            </a:r>
            <a:r>
              <a:rPr lang="uk-UA" sz="1400" dirty="0" smtClean="0">
                <a:latin typeface="Times New Roman" panose="02020603050405020304" pitchFamily="18" charset="0"/>
                <a:ea typeface="Times New Roman" panose="02020603050405020304" pitchFamily="18" charset="0"/>
              </a:rPr>
              <a:t>Адже,  </a:t>
            </a:r>
            <a:r>
              <a:rPr lang="uk-UA" sz="1400" dirty="0">
                <a:latin typeface="Times New Roman" panose="02020603050405020304" pitchFamily="18" charset="0"/>
                <a:ea typeface="Times New Roman" panose="02020603050405020304" pitchFamily="18" charset="0"/>
              </a:rPr>
              <a:t>від термінів та якості проектування значно залежать строки впровадження та якість готової продукції.  Це дозволить спростити обмін даними між усіма зацікавленими в проекті сторонами. </a:t>
            </a:r>
            <a:endParaRPr lang="uk-UA" sz="1100" dirty="0">
              <a:effectLst/>
              <a:latin typeface="Times New Roman" panose="02020603050405020304" pitchFamily="18" charset="0"/>
              <a:ea typeface="Times New Roman" panose="02020603050405020304" pitchFamily="18" charset="0"/>
            </a:endParaRPr>
          </a:p>
        </p:txBody>
      </p:sp>
      <p:sp>
        <p:nvSpPr>
          <p:cNvPr id="5" name="TextBox 4"/>
          <p:cNvSpPr txBox="1"/>
          <p:nvPr/>
        </p:nvSpPr>
        <p:spPr>
          <a:xfrm flipH="1">
            <a:off x="2411759" y="260648"/>
            <a:ext cx="4752528" cy="369332"/>
          </a:xfrm>
          <a:prstGeom prst="rect">
            <a:avLst/>
          </a:prstGeom>
          <a:noFill/>
        </p:spPr>
        <p:txBody>
          <a:bodyPr wrap="square" rtlCol="0">
            <a:spAutoFit/>
          </a:bodyPr>
          <a:lstStyle/>
          <a:p>
            <a:r>
              <a:rPr lang="en-US" dirty="0" smtClean="0"/>
              <a:t>AutoCAD </a:t>
            </a:r>
            <a:r>
              <a:rPr lang="uk-UA" dirty="0" smtClean="0"/>
              <a:t>ПЗ яке значно покращить </a:t>
            </a:r>
            <a:r>
              <a:rPr lang="en-US" dirty="0" smtClean="0"/>
              <a:t> </a:t>
            </a:r>
            <a:endParaRPr lang="uk-UA" dirty="0"/>
          </a:p>
        </p:txBody>
      </p:sp>
    </p:spTree>
    <p:extLst>
      <p:ext uri="{BB962C8B-B14F-4D97-AF65-F5344CB8AC3E}">
        <p14:creationId xmlns:p14="http://schemas.microsoft.com/office/powerpoint/2010/main" val="451775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699792" y="3212976"/>
            <a:ext cx="6651848" cy="2939157"/>
          </a:xfrm>
        </p:spPr>
        <p:txBody>
          <a:bodyPr>
            <a:normAutofit/>
          </a:bodyPr>
          <a:lstStyle/>
          <a:p>
            <a:pPr>
              <a:buNone/>
            </a:pPr>
            <a:r>
              <a:rPr lang="uk-UA" sz="4400" dirty="0" smtClean="0">
                <a:latin typeface="Times New Roman" pitchFamily="18" charset="0"/>
                <a:cs typeface="Times New Roman" pitchFamily="18" charset="0"/>
              </a:rPr>
              <a:t>Дякую за увагу</a:t>
            </a:r>
            <a:r>
              <a:rPr lang="en-US" sz="4400" dirty="0" smtClean="0">
                <a:latin typeface="Times New Roman" pitchFamily="18" charset="0"/>
                <a:cs typeface="Times New Roman" pitchFamily="18" charset="0"/>
              </a:rPr>
              <a:t>!</a:t>
            </a:r>
            <a:endParaRPr lang="uk-UA" sz="4400" dirty="0">
              <a:latin typeface="Times New Roman" pitchFamily="18" charset="0"/>
              <a:cs typeface="Times New Roman" pitchFamily="18" charset="0"/>
            </a:endParaRPr>
          </a:p>
        </p:txBody>
      </p:sp>
    </p:spTree>
    <p:extLst>
      <p:ext uri="{BB962C8B-B14F-4D97-AF65-F5344CB8AC3E}">
        <p14:creationId xmlns:p14="http://schemas.microsoft.com/office/powerpoint/2010/main" val="2357578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6172" y="116632"/>
            <a:ext cx="8686800" cy="838200"/>
          </a:xfrm>
        </p:spPr>
        <p:txBody>
          <a:bodyPr>
            <a:normAutofit/>
          </a:bodyPr>
          <a:lstStyle/>
          <a:p>
            <a:pPr algn="ctr"/>
            <a:r>
              <a:rPr lang="uk-UA" dirty="0" smtClean="0"/>
              <a:t>Основні поняття</a:t>
            </a:r>
            <a:endParaRPr lang="uk-UA" dirty="0"/>
          </a:p>
        </p:txBody>
      </p:sp>
      <p:sp>
        <p:nvSpPr>
          <p:cNvPr id="3" name="Содержимое 2"/>
          <p:cNvSpPr>
            <a:spLocks noGrp="1"/>
          </p:cNvSpPr>
          <p:nvPr>
            <p:ph idx="1"/>
          </p:nvPr>
        </p:nvSpPr>
        <p:spPr>
          <a:xfrm>
            <a:off x="539552" y="1556792"/>
            <a:ext cx="8092008" cy="4525963"/>
          </a:xfrm>
        </p:spPr>
        <p:txBody>
          <a:bodyPr>
            <a:normAutofit fontScale="70000" lnSpcReduction="20000"/>
          </a:bodyPr>
          <a:lstStyle/>
          <a:p>
            <a:pPr>
              <a:buNone/>
            </a:pPr>
            <a:r>
              <a:rPr lang="uk-UA" dirty="0" smtClean="0"/>
              <a:t>             Будь-яка </a:t>
            </a:r>
            <a:r>
              <a:rPr lang="uk-UA" dirty="0"/>
              <a:t>організація є системою, тобто сукупністю взаємопов’язаних, взаємодіючих елементів, які складають цілісне утворення, що має властивості, відмінні від властивостей складових елементів. На сучасному етапі усі організації розглядаються як відкриті системи, тобто такі, внутрішні елементи яких взаємодіють не лише між собою, але й з зовнішнім середовищем. Вважається, що організації, зображені в вигляді систем, складаються із взаємопов’язаних складових частин. </a:t>
            </a:r>
            <a:endParaRPr lang="uk-UA" dirty="0" smtClean="0"/>
          </a:p>
          <a:p>
            <a:pPr>
              <a:buNone/>
            </a:pPr>
            <a:r>
              <a:rPr lang="uk-UA" dirty="0"/>
              <a:t> </a:t>
            </a:r>
            <a:r>
              <a:rPr lang="uk-UA" dirty="0" smtClean="0"/>
              <a:t>          Зміни </a:t>
            </a:r>
            <a:r>
              <a:rPr lang="uk-UA" dirty="0"/>
              <a:t>однієї такої складової частини організації призводить до змін в інших її складових.</a:t>
            </a:r>
          </a:p>
          <a:p>
            <a:pPr>
              <a:buNone/>
            </a:pPr>
            <a:r>
              <a:rPr lang="uk-UA" dirty="0" smtClean="0"/>
              <a:t>           Зміни </a:t>
            </a:r>
            <a:r>
              <a:rPr lang="uk-UA" dirty="0"/>
              <a:t>не є самоціллю. Необхідність і рівень змін залежить від того, наскільки організація готова до ефективної реалізації стратегії. Необхідність і характер стратегічних змін залежать від здатності організації забезпечення тих цілей, на які зорієнтована стратегія.</a:t>
            </a:r>
          </a:p>
          <a:p>
            <a:pPr>
              <a:buNone/>
            </a:pPr>
            <a:endParaRPr lang="uk-U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934" y="624409"/>
            <a:ext cx="8686800" cy="838200"/>
          </a:xfrm>
        </p:spPr>
        <p:txBody>
          <a:bodyPr>
            <a:normAutofit fontScale="90000"/>
          </a:bodyPr>
          <a:lstStyle/>
          <a:p>
            <a:pPr algn="ctr"/>
            <a:r>
              <a:rPr lang="uk-UA" dirty="0">
                <a:effectLst/>
              </a:rPr>
              <a:t>Модель технологічного процесу організаційних змін </a:t>
            </a:r>
            <a:endParaRPr lang="uk-UA" dirty="0"/>
          </a:p>
        </p:txBody>
      </p:sp>
      <p:sp>
        <p:nvSpPr>
          <p:cNvPr id="3" name="Содержимое 2"/>
          <p:cNvSpPr>
            <a:spLocks noGrp="1"/>
          </p:cNvSpPr>
          <p:nvPr>
            <p:ph idx="1"/>
          </p:nvPr>
        </p:nvSpPr>
        <p:spPr>
          <a:xfrm>
            <a:off x="228600" y="1962944"/>
            <a:ext cx="8686800" cy="4525963"/>
          </a:xfrm>
        </p:spPr>
        <p:txBody>
          <a:bodyPr>
            <a:normAutofit/>
          </a:bodyPr>
          <a:lstStyle/>
          <a:p>
            <a:pPr>
              <a:lnSpc>
                <a:spcPct val="150000"/>
              </a:lnSpc>
              <a:buNone/>
            </a:pPr>
            <a:r>
              <a:rPr lang="uk-UA" sz="3600" dirty="0" smtClean="0">
                <a:cs typeface="Aharoni" pitchFamily="2" charset="-79"/>
              </a:rPr>
              <a:t> </a:t>
            </a:r>
            <a:endParaRPr lang="uk-UA" sz="3600" dirty="0" smtClean="0">
              <a:cs typeface="Aharoni" pitchFamily="2" charset="-79"/>
            </a:endParaRPr>
          </a:p>
          <a:p>
            <a:pPr>
              <a:buFontTx/>
              <a:buChar char="-"/>
            </a:pPr>
            <a:endParaRPr lang="uk-UA" dirty="0"/>
          </a:p>
        </p:txBody>
      </p:sp>
      <p:sp>
        <p:nvSpPr>
          <p:cNvPr id="4" name="Text Box 4"/>
          <p:cNvSpPr txBox="1">
            <a:spLocks noChangeArrowheads="1"/>
          </p:cNvSpPr>
          <p:nvPr/>
        </p:nvSpPr>
        <p:spPr bwMode="auto">
          <a:xfrm>
            <a:off x="971600" y="3284984"/>
            <a:ext cx="2161098" cy="10801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406400" algn="ctr">
              <a:lnSpc>
                <a:spcPct val="108000"/>
              </a:lnSpc>
              <a:spcAft>
                <a:spcPts val="0"/>
              </a:spcAft>
            </a:pPr>
            <a:r>
              <a:rPr lang="uk-UA" sz="2000" dirty="0" smtClean="0">
                <a:effectLst/>
                <a:latin typeface="Times New Roman" panose="02020603050405020304" pitchFamily="18" charset="0"/>
                <a:ea typeface="Times New Roman" panose="02020603050405020304" pitchFamily="18" charset="0"/>
              </a:rPr>
              <a:t>Поточний стан організації </a:t>
            </a:r>
            <a:endParaRPr lang="uk-UA" sz="1600" dirty="0">
              <a:effectLst/>
              <a:latin typeface="Times New Roman" panose="02020603050405020304" pitchFamily="18" charset="0"/>
              <a:ea typeface="Times New Roman" panose="02020603050405020304" pitchFamily="18" charset="0"/>
            </a:endParaRPr>
          </a:p>
        </p:txBody>
      </p:sp>
      <p:sp>
        <p:nvSpPr>
          <p:cNvPr id="5" name="Text Box 3"/>
          <p:cNvSpPr txBox="1">
            <a:spLocks noChangeArrowheads="1"/>
          </p:cNvSpPr>
          <p:nvPr/>
        </p:nvSpPr>
        <p:spPr bwMode="auto">
          <a:xfrm>
            <a:off x="3348722" y="3856484"/>
            <a:ext cx="2447414" cy="94066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406400" algn="ctr">
              <a:lnSpc>
                <a:spcPct val="108000"/>
              </a:lnSpc>
              <a:spcAft>
                <a:spcPts val="0"/>
              </a:spcAft>
            </a:pPr>
            <a:r>
              <a:rPr lang="uk-UA" sz="2400" dirty="0" smtClean="0">
                <a:effectLst/>
                <a:latin typeface="Times New Roman" panose="02020603050405020304" pitchFamily="18" charset="0"/>
                <a:ea typeface="Times New Roman" panose="02020603050405020304" pitchFamily="18" charset="0"/>
              </a:rPr>
              <a:t>Перехідна стадія</a:t>
            </a:r>
            <a:endParaRPr lang="uk-UA" dirty="0">
              <a:effectLst/>
              <a:latin typeface="Times New Roman" panose="02020603050405020304" pitchFamily="18" charset="0"/>
              <a:ea typeface="Times New Roman" panose="02020603050405020304" pitchFamily="18" charset="0"/>
            </a:endParaRPr>
          </a:p>
        </p:txBody>
      </p:sp>
      <p:sp>
        <p:nvSpPr>
          <p:cNvPr id="6" name="Text Box 2"/>
          <p:cNvSpPr txBox="1">
            <a:spLocks noChangeArrowheads="1"/>
          </p:cNvSpPr>
          <p:nvPr/>
        </p:nvSpPr>
        <p:spPr bwMode="auto">
          <a:xfrm>
            <a:off x="6012160" y="4077072"/>
            <a:ext cx="2315345" cy="94173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406400" algn="ctr">
              <a:lnSpc>
                <a:spcPct val="108000"/>
              </a:lnSpc>
              <a:spcAft>
                <a:spcPts val="0"/>
              </a:spcAft>
            </a:pPr>
            <a:r>
              <a:rPr lang="uk-UA" sz="2400" dirty="0">
                <a:effectLst/>
                <a:latin typeface="Times New Roman" panose="02020603050405020304" pitchFamily="18" charset="0"/>
                <a:ea typeface="Times New Roman" panose="02020603050405020304" pitchFamily="18" charset="0"/>
              </a:rPr>
              <a:t>Майбутній стан </a:t>
            </a:r>
            <a:endParaRPr lang="uk-UA" dirty="0">
              <a:effectLst/>
              <a:latin typeface="Times New Roman" panose="02020603050405020304" pitchFamily="18" charset="0"/>
              <a:ea typeface="Times New Roman" panose="02020603050405020304" pitchFamily="18" charset="0"/>
            </a:endParaRPr>
          </a:p>
        </p:txBody>
      </p:sp>
      <p:sp>
        <p:nvSpPr>
          <p:cNvPr id="7"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8" name="Rectangle 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9" name="Выгнутая вверх стрелка 8"/>
          <p:cNvSpPr/>
          <p:nvPr/>
        </p:nvSpPr>
        <p:spPr>
          <a:xfrm>
            <a:off x="2012851" y="2780928"/>
            <a:ext cx="1872208" cy="5040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chemeClr val="tx1"/>
              </a:solidFill>
            </a:endParaRPr>
          </a:p>
        </p:txBody>
      </p:sp>
      <p:sp>
        <p:nvSpPr>
          <p:cNvPr id="10" name="Выгнутая вверх стрелка 9"/>
          <p:cNvSpPr/>
          <p:nvPr/>
        </p:nvSpPr>
        <p:spPr>
          <a:xfrm>
            <a:off x="4521983" y="3353711"/>
            <a:ext cx="1872208" cy="5040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686800" cy="838200"/>
          </a:xfrm>
        </p:spPr>
        <p:txBody>
          <a:bodyPr>
            <a:normAutofit fontScale="90000"/>
          </a:bodyPr>
          <a:lstStyle/>
          <a:p>
            <a:pPr algn="ctr"/>
            <a:r>
              <a:rPr lang="uk-UA" dirty="0" smtClean="0">
                <a:latin typeface="Times New Roman" pitchFamily="18" charset="0"/>
                <a:cs typeface="Times New Roman" pitchFamily="18" charset="0"/>
              </a:rPr>
              <a:t>Коротко про створення підприємства</a:t>
            </a:r>
            <a:endParaRPr lang="uk-UA" dirty="0">
              <a:latin typeface="Times New Roman" pitchFamily="18" charset="0"/>
              <a:cs typeface="Times New Roman" pitchFamily="18" charset="0"/>
            </a:endParaRPr>
          </a:p>
        </p:txBody>
      </p:sp>
      <p:sp>
        <p:nvSpPr>
          <p:cNvPr id="3" name="Содержимое 2"/>
          <p:cNvSpPr>
            <a:spLocks noGrp="1"/>
          </p:cNvSpPr>
          <p:nvPr>
            <p:ph idx="1"/>
          </p:nvPr>
        </p:nvSpPr>
        <p:spPr>
          <a:xfrm>
            <a:off x="251520" y="1916832"/>
            <a:ext cx="8686800" cy="4525963"/>
          </a:xfrm>
        </p:spPr>
        <p:txBody>
          <a:bodyPr>
            <a:normAutofit fontScale="70000" lnSpcReduction="20000"/>
          </a:bodyPr>
          <a:lstStyle/>
          <a:p>
            <a:pPr marL="0" indent="0">
              <a:buNone/>
            </a:pPr>
            <a:r>
              <a:rPr lang="uk-UA" dirty="0"/>
              <a:t>Товариство з додатковою відповідальністю «Брацлав», яке знаходиться за </a:t>
            </a:r>
            <a:r>
              <a:rPr lang="uk-UA" dirty="0" err="1"/>
              <a:t>адресою</a:t>
            </a:r>
            <a:r>
              <a:rPr lang="uk-UA" dirty="0"/>
              <a:t> В</a:t>
            </a:r>
            <a:r>
              <a:rPr lang="en-US" dirty="0" err="1"/>
              <a:t>i</a:t>
            </a:r>
            <a:r>
              <a:rPr lang="uk-UA" dirty="0" err="1"/>
              <a:t>нницька</a:t>
            </a:r>
            <a:r>
              <a:rPr lang="uk-UA" dirty="0"/>
              <a:t> область, </a:t>
            </a:r>
            <a:r>
              <a:rPr lang="uk-UA" dirty="0" err="1"/>
              <a:t>Немир</a:t>
            </a:r>
            <a:r>
              <a:rPr lang="en-US" dirty="0" err="1"/>
              <a:t>i</a:t>
            </a:r>
            <a:r>
              <a:rPr lang="uk-UA" dirty="0" err="1"/>
              <a:t>вський</a:t>
            </a:r>
            <a:r>
              <a:rPr lang="uk-UA" dirty="0"/>
              <a:t> район, смт . Брацлав</a:t>
            </a:r>
            <a:r>
              <a:rPr lang="uk-UA" dirty="0" smtClean="0"/>
              <a:t>, </a:t>
            </a:r>
            <a:r>
              <a:rPr lang="uk-UA" dirty="0"/>
              <a:t>було створене 8 квітня 1994 року згідно реєстрації </a:t>
            </a:r>
            <a:r>
              <a:rPr lang="uk-UA" dirty="0" err="1"/>
              <a:t>Немир</a:t>
            </a:r>
            <a:r>
              <a:rPr lang="en-US" dirty="0" err="1"/>
              <a:t>i</a:t>
            </a:r>
            <a:r>
              <a:rPr lang="uk-UA" dirty="0" err="1"/>
              <a:t>вської</a:t>
            </a:r>
            <a:r>
              <a:rPr lang="uk-UA" dirty="0"/>
              <a:t> районної державної </a:t>
            </a:r>
            <a:r>
              <a:rPr lang="uk-UA" dirty="0" err="1"/>
              <a:t>адм</a:t>
            </a:r>
            <a:r>
              <a:rPr lang="en-US" dirty="0" err="1"/>
              <a:t>i</a:t>
            </a:r>
            <a:r>
              <a:rPr lang="uk-UA" dirty="0"/>
              <a:t>н</a:t>
            </a:r>
            <a:r>
              <a:rPr lang="en-US" dirty="0" err="1"/>
              <a:t>i</a:t>
            </a:r>
            <a:r>
              <a:rPr lang="uk-UA" dirty="0" err="1"/>
              <a:t>страц</a:t>
            </a:r>
            <a:r>
              <a:rPr lang="en-US" dirty="0" err="1"/>
              <a:t>i</a:t>
            </a:r>
            <a:r>
              <a:rPr lang="uk-UA" dirty="0"/>
              <a:t>ї в м. Немирові і отримало свідоцтво про власність АОО№146382. Ціллю товариства отримання прибутку на основі здійснення виробничої, комерційної, посередницькій і іншої діяльності. </a:t>
            </a:r>
          </a:p>
          <a:p>
            <a:pPr marL="0" indent="0">
              <a:buNone/>
            </a:pPr>
            <a:r>
              <a:rPr lang="uk-UA" dirty="0"/>
              <a:t>До послуг підприємства належать:</a:t>
            </a:r>
          </a:p>
          <a:p>
            <a:pPr marL="0" indent="0">
              <a:buNone/>
            </a:pPr>
            <a:r>
              <a:rPr lang="uk-UA" dirty="0"/>
              <a:t>- Виробництво </a:t>
            </a:r>
            <a:r>
              <a:rPr lang="uk-UA" dirty="0" smtClean="0"/>
              <a:t>комплексного </a:t>
            </a:r>
            <a:r>
              <a:rPr lang="uk-UA" dirty="0" err="1" smtClean="0"/>
              <a:t>обладанання</a:t>
            </a:r>
            <a:r>
              <a:rPr lang="uk-UA" dirty="0" smtClean="0"/>
              <a:t> та </a:t>
            </a:r>
            <a:r>
              <a:rPr lang="uk-UA" dirty="0"/>
              <a:t>устаткування для с</a:t>
            </a:r>
            <a:r>
              <a:rPr lang="en-US" dirty="0" err="1"/>
              <a:t>i</a:t>
            </a:r>
            <a:r>
              <a:rPr lang="uk-UA" dirty="0" err="1"/>
              <a:t>льського</a:t>
            </a:r>
            <a:r>
              <a:rPr lang="uk-UA" dirty="0"/>
              <a:t> та л</a:t>
            </a:r>
            <a:r>
              <a:rPr lang="en-US" dirty="0" err="1"/>
              <a:t>i</a:t>
            </a:r>
            <a:r>
              <a:rPr lang="uk-UA" dirty="0" err="1"/>
              <a:t>сового</a:t>
            </a:r>
            <a:r>
              <a:rPr lang="uk-UA" dirty="0"/>
              <a:t> господарства</a:t>
            </a:r>
          </a:p>
          <a:p>
            <a:pPr marL="0" indent="0">
              <a:buNone/>
            </a:pPr>
            <a:r>
              <a:rPr lang="uk-UA" dirty="0"/>
              <a:t>- Ремонт </a:t>
            </a:r>
            <a:r>
              <a:rPr lang="en-US" dirty="0" err="1"/>
              <a:t>i</a:t>
            </a:r>
            <a:r>
              <a:rPr lang="en-US" dirty="0"/>
              <a:t> </a:t>
            </a:r>
            <a:r>
              <a:rPr lang="uk-UA" dirty="0" err="1"/>
              <a:t>техн</a:t>
            </a:r>
            <a:r>
              <a:rPr lang="en-US" dirty="0" err="1"/>
              <a:t>i</a:t>
            </a:r>
            <a:r>
              <a:rPr lang="uk-UA" dirty="0" err="1"/>
              <a:t>чне</a:t>
            </a:r>
            <a:r>
              <a:rPr lang="uk-UA" dirty="0"/>
              <a:t> обслуговування машин </a:t>
            </a:r>
            <a:r>
              <a:rPr lang="en-US" dirty="0" err="1"/>
              <a:t>i</a:t>
            </a:r>
            <a:r>
              <a:rPr lang="en-US" dirty="0"/>
              <a:t> </a:t>
            </a:r>
            <a:r>
              <a:rPr lang="uk-UA" dirty="0"/>
              <a:t>устаткування промислового призначення</a:t>
            </a:r>
          </a:p>
          <a:p>
            <a:pPr marL="0" indent="0">
              <a:buNone/>
            </a:pPr>
            <a:r>
              <a:rPr lang="uk-UA" dirty="0"/>
              <a:t>- </a:t>
            </a:r>
            <a:r>
              <a:rPr lang="uk-UA" dirty="0" err="1"/>
              <a:t>Досл</a:t>
            </a:r>
            <a:r>
              <a:rPr lang="en-US" dirty="0" err="1"/>
              <a:t>i</a:t>
            </a:r>
            <a:r>
              <a:rPr lang="uk-UA" dirty="0" err="1"/>
              <a:t>дження</a:t>
            </a:r>
            <a:r>
              <a:rPr lang="uk-UA" dirty="0"/>
              <a:t> й </a:t>
            </a:r>
            <a:r>
              <a:rPr lang="uk-UA" dirty="0" err="1"/>
              <a:t>експериментальн</a:t>
            </a:r>
            <a:r>
              <a:rPr lang="en-US" dirty="0" err="1"/>
              <a:t>i</a:t>
            </a:r>
            <a:r>
              <a:rPr lang="en-US" dirty="0"/>
              <a:t> </a:t>
            </a:r>
            <a:r>
              <a:rPr lang="uk-UA" dirty="0"/>
              <a:t>розробки у сфер</a:t>
            </a:r>
            <a:r>
              <a:rPr lang="en-US" dirty="0" err="1"/>
              <a:t>i</a:t>
            </a:r>
            <a:r>
              <a:rPr lang="en-US" dirty="0"/>
              <a:t> </a:t>
            </a:r>
            <a:r>
              <a:rPr lang="en-US" dirty="0" err="1"/>
              <a:t>i</a:t>
            </a:r>
            <a:r>
              <a:rPr lang="uk-UA" dirty="0" err="1"/>
              <a:t>нших</a:t>
            </a:r>
            <a:r>
              <a:rPr lang="uk-UA" dirty="0"/>
              <a:t> природних </a:t>
            </a:r>
            <a:r>
              <a:rPr lang="en-US" dirty="0" err="1"/>
              <a:t>i</a:t>
            </a:r>
            <a:r>
              <a:rPr lang="en-US" dirty="0"/>
              <a:t> </a:t>
            </a:r>
            <a:r>
              <a:rPr lang="uk-UA" dirty="0" err="1"/>
              <a:t>техн</a:t>
            </a:r>
            <a:r>
              <a:rPr lang="en-US" dirty="0" err="1"/>
              <a:t>i</a:t>
            </a:r>
            <a:r>
              <a:rPr lang="uk-UA" dirty="0" err="1"/>
              <a:t>чних</a:t>
            </a:r>
            <a:r>
              <a:rPr lang="uk-UA" dirty="0"/>
              <a:t> наук</a:t>
            </a:r>
          </a:p>
          <a:p>
            <a:pPr marL="0" indent="0">
              <a:buNone/>
            </a:pPr>
            <a:endParaRPr lang="uk-U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829" y="332656"/>
            <a:ext cx="8686800" cy="838200"/>
          </a:xfrm>
        </p:spPr>
        <p:txBody>
          <a:bodyPr>
            <a:normAutofit/>
          </a:bodyPr>
          <a:lstStyle/>
          <a:p>
            <a:pPr algn="ctr"/>
            <a:r>
              <a:rPr lang="uk-UA" sz="2400" dirty="0" smtClean="0">
                <a:latin typeface="Times New Roman" pitchFamily="18" charset="0"/>
                <a:cs typeface="Times New Roman" pitchFamily="18" charset="0"/>
              </a:rPr>
              <a:t>Конвектори різних </a:t>
            </a:r>
            <a:r>
              <a:rPr lang="uk-UA" sz="2400" dirty="0" err="1" smtClean="0">
                <a:latin typeface="Times New Roman" pitchFamily="18" charset="0"/>
                <a:cs typeface="Times New Roman" pitchFamily="18" charset="0"/>
              </a:rPr>
              <a:t>мадефікацій</a:t>
            </a:r>
            <a:endParaRPr lang="uk-UA" sz="2400"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92500" lnSpcReduction="10000"/>
          </a:bodyPr>
          <a:lstStyle/>
          <a:p>
            <a:pPr marL="0" indent="0" algn="just">
              <a:buNone/>
            </a:pPr>
            <a:r>
              <a:rPr lang="uk-UA" dirty="0"/>
              <a:t> </a:t>
            </a:r>
            <a:r>
              <a:rPr lang="uk-UA" sz="3100" dirty="0"/>
              <a:t>Галузь, у як</a:t>
            </a:r>
            <a:r>
              <a:rPr lang="en-US" sz="3100" dirty="0" err="1"/>
              <a:t>i</a:t>
            </a:r>
            <a:r>
              <a:rPr lang="uk-UA" sz="3100" dirty="0"/>
              <a:t>й </a:t>
            </a:r>
            <a:r>
              <a:rPr lang="uk-UA" sz="3100" dirty="0" err="1"/>
              <a:t>зд</a:t>
            </a:r>
            <a:r>
              <a:rPr lang="en-US" sz="3100" dirty="0" err="1"/>
              <a:t>i</a:t>
            </a:r>
            <a:r>
              <a:rPr lang="uk-UA" sz="3100" dirty="0" err="1"/>
              <a:t>йснює</a:t>
            </a:r>
            <a:r>
              <a:rPr lang="uk-UA" sz="3100" dirty="0"/>
              <a:t> д</a:t>
            </a:r>
            <a:r>
              <a:rPr lang="en-US" sz="3100" dirty="0" err="1"/>
              <a:t>i</a:t>
            </a:r>
            <a:r>
              <a:rPr lang="uk-UA" sz="3100" dirty="0" err="1"/>
              <a:t>яльн</a:t>
            </a:r>
            <a:r>
              <a:rPr lang="en-US" sz="3100" dirty="0" err="1"/>
              <a:t>i</a:t>
            </a:r>
            <a:r>
              <a:rPr lang="uk-UA" sz="3100" dirty="0" err="1"/>
              <a:t>сть</a:t>
            </a:r>
            <a:r>
              <a:rPr lang="uk-UA" sz="3100" dirty="0"/>
              <a:t> ТДВ «Брацлав», в </a:t>
            </a:r>
            <a:r>
              <a:rPr lang="uk-UA" sz="3100" dirty="0" err="1"/>
              <a:t>Україн</a:t>
            </a:r>
            <a:r>
              <a:rPr lang="en-US" sz="3100" dirty="0" err="1"/>
              <a:t>i</a:t>
            </a:r>
            <a:r>
              <a:rPr lang="en-US" sz="3100" dirty="0"/>
              <a:t> </a:t>
            </a:r>
            <a:r>
              <a:rPr lang="uk-UA" sz="3100" dirty="0"/>
              <a:t>є нерозвинутою, майже в</a:t>
            </a:r>
            <a:r>
              <a:rPr lang="en-US" sz="3100" dirty="0" err="1"/>
              <a:t>i</a:t>
            </a:r>
            <a:r>
              <a:rPr lang="uk-UA" sz="3100" dirty="0" err="1"/>
              <a:t>дсутн</a:t>
            </a:r>
            <a:r>
              <a:rPr lang="en-US" sz="3100" dirty="0" err="1"/>
              <a:t>i</a:t>
            </a:r>
            <a:r>
              <a:rPr lang="en-US" sz="3100" dirty="0"/>
              <a:t> </a:t>
            </a:r>
            <a:r>
              <a:rPr lang="uk-UA" sz="3100" dirty="0"/>
              <a:t>аналог</a:t>
            </a:r>
            <a:r>
              <a:rPr lang="en-US" sz="3100" dirty="0" err="1"/>
              <a:t>i</a:t>
            </a:r>
            <a:r>
              <a:rPr lang="uk-UA" sz="3100" dirty="0" err="1"/>
              <a:t>чн</a:t>
            </a:r>
            <a:r>
              <a:rPr lang="en-US" sz="3100" dirty="0" err="1"/>
              <a:t>i</a:t>
            </a:r>
            <a:r>
              <a:rPr lang="en-US" sz="3100" dirty="0"/>
              <a:t> </a:t>
            </a:r>
            <a:r>
              <a:rPr lang="uk-UA" sz="3100" dirty="0"/>
              <a:t>п</a:t>
            </a:r>
            <a:r>
              <a:rPr lang="en-US" sz="3100" dirty="0" err="1"/>
              <a:t>i</a:t>
            </a:r>
            <a:r>
              <a:rPr lang="uk-UA" sz="3100" dirty="0" err="1"/>
              <a:t>дприємства</a:t>
            </a:r>
            <a:r>
              <a:rPr lang="uk-UA" sz="3100" dirty="0"/>
              <a:t>. </a:t>
            </a:r>
            <a:r>
              <a:rPr lang="uk-UA" sz="3100" dirty="0" smtClean="0"/>
              <a:t> Підприємство активно </a:t>
            </a:r>
            <a:r>
              <a:rPr lang="uk-UA" sz="3100" dirty="0"/>
              <a:t>працює над розробкою та впровадженням у виробництво нових вид</a:t>
            </a:r>
            <a:r>
              <a:rPr lang="en-US" sz="3100" dirty="0" err="1"/>
              <a:t>i</a:t>
            </a:r>
            <a:r>
              <a:rPr lang="uk-UA" sz="3100" dirty="0"/>
              <a:t>в </a:t>
            </a:r>
            <a:r>
              <a:rPr lang="uk-UA" sz="3100" dirty="0" err="1"/>
              <a:t>продукц</a:t>
            </a:r>
            <a:r>
              <a:rPr lang="en-US" sz="3100" dirty="0" err="1"/>
              <a:t>i</a:t>
            </a:r>
            <a:r>
              <a:rPr lang="uk-UA" sz="3100" dirty="0"/>
              <a:t>ї, як</a:t>
            </a:r>
            <a:r>
              <a:rPr lang="en-US" sz="3100" dirty="0" err="1"/>
              <a:t>i</a:t>
            </a:r>
            <a:r>
              <a:rPr lang="en-US" sz="3100" dirty="0"/>
              <a:t> </a:t>
            </a:r>
            <a:r>
              <a:rPr lang="uk-UA" sz="3100" dirty="0"/>
              <a:t>являють собою </a:t>
            </a:r>
            <a:r>
              <a:rPr lang="uk-UA" sz="3100" dirty="0" err="1"/>
              <a:t>найсучасн</a:t>
            </a:r>
            <a:r>
              <a:rPr lang="en-US" sz="3100" dirty="0" err="1"/>
              <a:t>i</a:t>
            </a:r>
            <a:r>
              <a:rPr lang="uk-UA" sz="3100" dirty="0"/>
              <a:t>ш</a:t>
            </a:r>
            <a:r>
              <a:rPr lang="en-US" sz="3100" dirty="0" err="1"/>
              <a:t>i</a:t>
            </a:r>
            <a:r>
              <a:rPr lang="en-US" sz="3100" dirty="0"/>
              <a:t> </a:t>
            </a:r>
            <a:r>
              <a:rPr lang="uk-UA" sz="3100" dirty="0"/>
              <a:t>досягнення </a:t>
            </a:r>
            <a:r>
              <a:rPr lang="en-US" sz="3100" dirty="0" err="1"/>
              <a:t>i</a:t>
            </a:r>
            <a:r>
              <a:rPr lang="uk-UA" sz="3100" dirty="0" err="1"/>
              <a:t>нженерної</a:t>
            </a:r>
            <a:r>
              <a:rPr lang="uk-UA" sz="3100" dirty="0"/>
              <a:t> думки. </a:t>
            </a:r>
            <a:r>
              <a:rPr lang="uk-UA" sz="3100" dirty="0" smtClean="0"/>
              <a:t>Товариство </a:t>
            </a:r>
            <a:r>
              <a:rPr lang="uk-UA" sz="3100" dirty="0"/>
              <a:t>є єдиним п</a:t>
            </a:r>
            <a:r>
              <a:rPr lang="en-US" sz="3100" dirty="0" err="1"/>
              <a:t>i</a:t>
            </a:r>
            <a:r>
              <a:rPr lang="uk-UA" sz="3100" dirty="0" err="1"/>
              <a:t>дприємством</a:t>
            </a:r>
            <a:r>
              <a:rPr lang="uk-UA" sz="3100" dirty="0"/>
              <a:t> на </a:t>
            </a:r>
            <a:r>
              <a:rPr lang="uk-UA" sz="3100" dirty="0" err="1"/>
              <a:t>територ</a:t>
            </a:r>
            <a:r>
              <a:rPr lang="en-US" sz="3100" dirty="0" err="1"/>
              <a:t>i</a:t>
            </a:r>
            <a:r>
              <a:rPr lang="uk-UA" sz="3100" dirty="0"/>
              <a:t>ї України, яке </a:t>
            </a:r>
            <a:r>
              <a:rPr lang="uk-UA" sz="3100" dirty="0" err="1"/>
              <a:t>зд</a:t>
            </a:r>
            <a:r>
              <a:rPr lang="en-US" sz="3100" dirty="0" err="1"/>
              <a:t>i</a:t>
            </a:r>
            <a:r>
              <a:rPr lang="uk-UA" sz="3100" dirty="0" err="1"/>
              <a:t>йснює</a:t>
            </a:r>
            <a:r>
              <a:rPr lang="uk-UA" sz="3100" dirty="0"/>
              <a:t> розробку, випуск, встановлення та </a:t>
            </a:r>
            <a:r>
              <a:rPr lang="uk-UA" sz="3100" dirty="0" err="1"/>
              <a:t>серв</a:t>
            </a:r>
            <a:r>
              <a:rPr lang="en-US" sz="3100" dirty="0" err="1"/>
              <a:t>i</a:t>
            </a:r>
            <a:r>
              <a:rPr lang="uk-UA" sz="3100" dirty="0" err="1"/>
              <a:t>сне</a:t>
            </a:r>
            <a:r>
              <a:rPr lang="uk-UA" sz="3100" dirty="0"/>
              <a:t> обслуговування доїльного обладнання. П</a:t>
            </a:r>
            <a:r>
              <a:rPr lang="en-US" sz="3100" dirty="0" err="1"/>
              <a:t>i</a:t>
            </a:r>
            <a:r>
              <a:rPr lang="uk-UA" sz="3100" dirty="0" err="1"/>
              <a:t>дприємство</a:t>
            </a:r>
            <a:r>
              <a:rPr lang="uk-UA" sz="3100" dirty="0"/>
              <a:t> на ринку України конкурує лише з закордонними виробниками даного виду </a:t>
            </a:r>
            <a:r>
              <a:rPr lang="uk-UA" sz="3100" dirty="0" err="1"/>
              <a:t>техн</a:t>
            </a:r>
            <a:r>
              <a:rPr lang="en-US" sz="3100" dirty="0" err="1"/>
              <a:t>i</a:t>
            </a:r>
            <a:r>
              <a:rPr lang="uk-UA" sz="3100" dirty="0" err="1"/>
              <a:t>ки</a:t>
            </a:r>
            <a:r>
              <a:rPr lang="uk-UA" sz="3100" dirty="0"/>
              <a:t>. </a:t>
            </a: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descr="C:\Users\ASuSS-\Desktop\структура.jpg"/>
          <p:cNvPicPr>
            <a:picLocks noGrp="1"/>
          </p:cNvPicPr>
          <p:nvPr>
            <p:ph idx="1"/>
          </p:nvPr>
        </p:nvPicPr>
        <p:blipFill rotWithShape="1">
          <a:blip r:embed="rId2">
            <a:extLst>
              <a:ext uri="{28A0092B-C50C-407E-A947-70E740481C1C}">
                <a14:useLocalDpi xmlns:a14="http://schemas.microsoft.com/office/drawing/2010/main" val="0"/>
              </a:ext>
            </a:extLst>
          </a:blip>
          <a:srcRect l="-2069" t="14489" r="1" b="5938"/>
          <a:stretch/>
        </p:blipFill>
        <p:spPr bwMode="auto">
          <a:xfrm>
            <a:off x="0" y="1196752"/>
            <a:ext cx="8981378" cy="5472607"/>
          </a:xfrm>
          <a:prstGeom prst="rect">
            <a:avLst/>
          </a:prstGeom>
          <a:noFill/>
          <a:ln>
            <a:noFill/>
          </a:ln>
          <a:extLst>
            <a:ext uri="{53640926-AAD7-44D8-BBD7-CCE9431645EC}">
              <a14:shadowObscured xmlns:a14="http://schemas.microsoft.com/office/drawing/2010/main"/>
            </a:ext>
          </a:extLst>
        </p:spPr>
      </p:pic>
      <p:sp>
        <p:nvSpPr>
          <p:cNvPr id="2" name="Заголовок 1"/>
          <p:cNvSpPr>
            <a:spLocks noGrp="1"/>
          </p:cNvSpPr>
          <p:nvPr>
            <p:ph type="title"/>
          </p:nvPr>
        </p:nvSpPr>
        <p:spPr>
          <a:xfrm>
            <a:off x="294578" y="116632"/>
            <a:ext cx="8686800" cy="838200"/>
          </a:xfrm>
        </p:spPr>
        <p:txBody>
          <a:bodyPr>
            <a:normAutofit/>
          </a:bodyPr>
          <a:lstStyle/>
          <a:p>
            <a:pPr algn="ctr"/>
            <a:r>
              <a:rPr lang="uk-UA" dirty="0" smtClean="0">
                <a:latin typeface="Times New Roman" pitchFamily="18" charset="0"/>
                <a:cs typeface="Times New Roman" pitchFamily="18" charset="0"/>
              </a:rPr>
              <a:t>Організаційна структу</a:t>
            </a:r>
            <a:r>
              <a:rPr lang="uk-UA" dirty="0" smtClean="0">
                <a:latin typeface="Times New Roman" pitchFamily="18" charset="0"/>
                <a:cs typeface="Times New Roman" pitchFamily="18" charset="0"/>
              </a:rPr>
              <a:t>ра </a:t>
            </a:r>
            <a:endParaRPr lang="uk-U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2638" y="1858"/>
            <a:ext cx="8686800" cy="1152128"/>
          </a:xfrm>
        </p:spPr>
        <p:txBody>
          <a:bodyPr>
            <a:normAutofit/>
          </a:bodyPr>
          <a:lstStyle/>
          <a:p>
            <a:pPr algn="ctr"/>
            <a:r>
              <a:rPr lang="uk-UA" dirty="0" smtClean="0">
                <a:latin typeface="Times New Roman" pitchFamily="18" charset="0"/>
                <a:cs typeface="Times New Roman" pitchFamily="18" charset="0"/>
              </a:rPr>
              <a:t>Орг</a:t>
            </a:r>
            <a:r>
              <a:rPr lang="uk-UA" dirty="0" smtClean="0">
                <a:latin typeface="Times New Roman" pitchFamily="18" charset="0"/>
                <a:cs typeface="Times New Roman" pitchFamily="18" charset="0"/>
              </a:rPr>
              <a:t>анізаційна </a:t>
            </a:r>
            <a:r>
              <a:rPr lang="uk-UA" dirty="0" err="1" smtClean="0">
                <a:latin typeface="Times New Roman" pitchFamily="18" charset="0"/>
                <a:cs typeface="Times New Roman" pitchFamily="18" charset="0"/>
              </a:rPr>
              <a:t>структрура</a:t>
            </a:r>
            <a:endParaRPr lang="uk-UA"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77500" lnSpcReduction="20000"/>
          </a:bodyPr>
          <a:lstStyle/>
          <a:p>
            <a:pPr marL="0" indent="0" algn="just">
              <a:buNone/>
            </a:pPr>
            <a:r>
              <a:rPr lang="uk-UA" dirty="0" smtClean="0"/>
              <a:t>      До </a:t>
            </a:r>
            <a:r>
              <a:rPr lang="uk-UA" dirty="0"/>
              <a:t>організаційної структури ТДВ «Брацлав»  відноситься управлінський та виконавчий апарат. Управлінський апарат очолює Голова </a:t>
            </a:r>
            <a:r>
              <a:rPr lang="uk-UA" dirty="0" err="1"/>
              <a:t>правл</a:t>
            </a:r>
            <a:r>
              <a:rPr lang="en-US" dirty="0" err="1"/>
              <a:t>i</a:t>
            </a:r>
            <a:r>
              <a:rPr lang="uk-UA" dirty="0" err="1"/>
              <a:t>ння</a:t>
            </a:r>
            <a:r>
              <a:rPr lang="uk-UA" dirty="0"/>
              <a:t>, який обирається раз на 10 рок</a:t>
            </a:r>
            <a:r>
              <a:rPr lang="en-US" dirty="0" err="1"/>
              <a:t>i</a:t>
            </a:r>
            <a:r>
              <a:rPr lang="uk-UA" dirty="0"/>
              <a:t>в загальними зборами </a:t>
            </a:r>
            <a:r>
              <a:rPr lang="uk-UA" dirty="0" err="1"/>
              <a:t>акц</a:t>
            </a:r>
            <a:r>
              <a:rPr lang="en-US" dirty="0" err="1"/>
              <a:t>i</a:t>
            </a:r>
            <a:r>
              <a:rPr lang="uk-UA" dirty="0" err="1"/>
              <a:t>онер</a:t>
            </a:r>
            <a:r>
              <a:rPr lang="en-US" dirty="0" err="1"/>
              <a:t>i</a:t>
            </a:r>
            <a:r>
              <a:rPr lang="uk-UA" dirty="0"/>
              <a:t>в товариства. В </a:t>
            </a:r>
            <a:r>
              <a:rPr lang="uk-UA" dirty="0" err="1"/>
              <a:t>штатн</a:t>
            </a:r>
            <a:r>
              <a:rPr lang="en-US" dirty="0" err="1"/>
              <a:t>i</a:t>
            </a:r>
            <a:r>
              <a:rPr lang="uk-UA" dirty="0"/>
              <a:t>й структур</a:t>
            </a:r>
            <a:r>
              <a:rPr lang="en-US" dirty="0" err="1"/>
              <a:t>i</a:t>
            </a:r>
            <a:r>
              <a:rPr lang="en-US" dirty="0"/>
              <a:t> </a:t>
            </a:r>
            <a:r>
              <a:rPr lang="uk-UA" dirty="0"/>
              <a:t>п</a:t>
            </a:r>
            <a:r>
              <a:rPr lang="en-US" dirty="0" err="1"/>
              <a:t>i</a:t>
            </a:r>
            <a:r>
              <a:rPr lang="uk-UA" dirty="0" err="1"/>
              <a:t>дприємства</a:t>
            </a:r>
            <a:r>
              <a:rPr lang="uk-UA" dirty="0"/>
              <a:t> нал</a:t>
            </a:r>
            <a:r>
              <a:rPr lang="en-US" dirty="0" err="1"/>
              <a:t>i</a:t>
            </a:r>
            <a:r>
              <a:rPr lang="uk-UA" dirty="0"/>
              <a:t>чується 9 в</a:t>
            </a:r>
            <a:r>
              <a:rPr lang="en-US" dirty="0" err="1"/>
              <a:t>i</a:t>
            </a:r>
            <a:r>
              <a:rPr lang="uk-UA" dirty="0" err="1"/>
              <a:t>дд</a:t>
            </a:r>
            <a:r>
              <a:rPr lang="en-US" dirty="0" err="1"/>
              <a:t>i</a:t>
            </a:r>
            <a:r>
              <a:rPr lang="uk-UA" dirty="0"/>
              <a:t>л</a:t>
            </a:r>
            <a:r>
              <a:rPr lang="en-US" dirty="0" err="1"/>
              <a:t>i</a:t>
            </a:r>
            <a:r>
              <a:rPr lang="uk-UA" dirty="0"/>
              <a:t>в та 4 бюро.  </a:t>
            </a:r>
          </a:p>
          <a:p>
            <a:pPr marL="0" indent="0" algn="just">
              <a:buNone/>
            </a:pPr>
            <a:r>
              <a:rPr lang="uk-UA" dirty="0"/>
              <a:t>     </a:t>
            </a:r>
            <a:r>
              <a:rPr lang="uk-UA" dirty="0" smtClean="0"/>
              <a:t> </a:t>
            </a:r>
            <a:r>
              <a:rPr lang="uk-UA" dirty="0"/>
              <a:t>Штатну структуру п</a:t>
            </a:r>
            <a:r>
              <a:rPr lang="en-US" dirty="0" err="1"/>
              <a:t>i</a:t>
            </a:r>
            <a:r>
              <a:rPr lang="uk-UA" dirty="0" err="1"/>
              <a:t>дприємства</a:t>
            </a:r>
            <a:r>
              <a:rPr lang="uk-UA" dirty="0"/>
              <a:t> розроблено у в</a:t>
            </a:r>
            <a:r>
              <a:rPr lang="en-US" dirty="0" err="1"/>
              <a:t>i</a:t>
            </a:r>
            <a:r>
              <a:rPr lang="uk-UA" dirty="0" err="1"/>
              <a:t>дпов</a:t>
            </a:r>
            <a:r>
              <a:rPr lang="en-US" dirty="0" err="1"/>
              <a:t>i</a:t>
            </a:r>
            <a:r>
              <a:rPr lang="uk-UA" dirty="0" err="1"/>
              <a:t>дност</a:t>
            </a:r>
            <a:r>
              <a:rPr lang="en-US" dirty="0" err="1"/>
              <a:t>i</a:t>
            </a:r>
            <a:r>
              <a:rPr lang="en-US" dirty="0"/>
              <a:t> </a:t>
            </a:r>
            <a:r>
              <a:rPr lang="uk-UA" dirty="0"/>
              <a:t>до вимог системи </a:t>
            </a:r>
            <a:r>
              <a:rPr lang="uk-UA" dirty="0" err="1"/>
              <a:t>управл</a:t>
            </a:r>
            <a:r>
              <a:rPr lang="en-US" dirty="0" err="1"/>
              <a:t>i</a:t>
            </a:r>
            <a:r>
              <a:rPr lang="uk-UA" dirty="0" err="1"/>
              <a:t>ння</a:t>
            </a:r>
            <a:r>
              <a:rPr lang="uk-UA" dirty="0"/>
              <a:t> як</a:t>
            </a:r>
            <a:r>
              <a:rPr lang="en-US" dirty="0" err="1"/>
              <a:t>i</a:t>
            </a:r>
            <a:r>
              <a:rPr lang="uk-UA" dirty="0" err="1" smtClean="0"/>
              <a:t>стю</a:t>
            </a:r>
            <a:r>
              <a:rPr lang="uk-UA" dirty="0" smtClean="0"/>
              <a:t>.</a:t>
            </a:r>
          </a:p>
          <a:p>
            <a:pPr marL="0" indent="0" algn="just">
              <a:buNone/>
            </a:pPr>
            <a:r>
              <a:rPr lang="uk-UA" dirty="0" smtClean="0"/>
              <a:t>      Виконавчий </a:t>
            </a:r>
            <a:r>
              <a:rPr lang="uk-UA" dirty="0"/>
              <a:t>орган товариства представлено правлінням</a:t>
            </a:r>
            <a:r>
              <a:rPr lang="ru-RU" dirty="0"/>
              <a:t>. </a:t>
            </a:r>
            <a:r>
              <a:rPr lang="uk-UA" dirty="0"/>
              <a:t>До виконавчого персоналу входять продавці консультанти ТДВ «Брацлав», старші продавці,  менеджери, комплектувальники товару, а також бухгалтер, інспектор по кадрах.</a:t>
            </a:r>
            <a:endParaRPr lang="uk-U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457200" y="332656"/>
            <a:ext cx="8686800" cy="838200"/>
          </a:xfrm>
        </p:spPr>
        <p:txBody>
          <a:bodyPr>
            <a:normAutofit/>
          </a:bodyPr>
          <a:lstStyle/>
          <a:p>
            <a:pPr algn="ctr"/>
            <a:r>
              <a:rPr lang="uk-UA" sz="2400" dirty="0">
                <a:effectLst/>
              </a:rPr>
              <a:t>Оцінка забезпечення підприємства трудовими ресурсами</a:t>
            </a:r>
            <a:endParaRPr lang="uk-UA" sz="2400" dirty="0">
              <a:latin typeface="Times New Roman" pitchFamily="18" charset="0"/>
              <a:cs typeface="Times New Roman" pitchFamily="18" charset="0"/>
            </a:endParaRPr>
          </a:p>
        </p:txBody>
      </p:sp>
      <p:sp>
        <p:nvSpPr>
          <p:cNvPr id="2" name="Объект 1"/>
          <p:cNvSpPr>
            <a:spLocks noGrp="1"/>
          </p:cNvSpPr>
          <p:nvPr>
            <p:ph idx="1"/>
          </p:nvPr>
        </p:nvSpPr>
        <p:spPr/>
        <p:txBody>
          <a:bodyPr>
            <a:normAutofit/>
          </a:bodyPr>
          <a:lstStyle/>
          <a:p>
            <a:pPr marL="0" indent="0">
              <a:buNone/>
            </a:pPr>
            <a:r>
              <a:rPr lang="uk-UA" sz="2800" dirty="0"/>
              <a:t> </a:t>
            </a:r>
            <a:endParaRPr lang="uk-UA" sz="28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661553"/>
            <a:ext cx="5143062" cy="4444206"/>
          </a:xfrm>
          <a:prstGeom prst="rect">
            <a:avLst/>
          </a:prstGeom>
        </p:spPr>
      </p:pic>
      <p:sp>
        <p:nvSpPr>
          <p:cNvPr id="6" name="Прямоугольник 5"/>
          <p:cNvSpPr/>
          <p:nvPr/>
        </p:nvSpPr>
        <p:spPr>
          <a:xfrm>
            <a:off x="4977408" y="1759997"/>
            <a:ext cx="4014192" cy="4247317"/>
          </a:xfrm>
          <a:prstGeom prst="rect">
            <a:avLst/>
          </a:prstGeom>
        </p:spPr>
        <p:txBody>
          <a:bodyPr wrap="square">
            <a:spAutoFit/>
          </a:bodyPr>
          <a:lstStyle/>
          <a:p>
            <a:pPr marL="406400" algn="just">
              <a:lnSpc>
                <a:spcPct val="150000"/>
              </a:lnSpc>
              <a:spcAft>
                <a:spcPts val="0"/>
              </a:spcAft>
            </a:pPr>
            <a:r>
              <a:rPr lang="uk-UA" dirty="0">
                <a:latin typeface="Times New Roman" panose="02020603050405020304" pitchFamily="18" charset="0"/>
                <a:ea typeface="Times New Roman" panose="02020603050405020304" pitchFamily="18" charset="0"/>
              </a:rPr>
              <a:t>Скорочення чисельності працівників при одночасному зростанні обсягів виробництва означає підвищення ефективності використання робочої сили, що обумовлено вдосконаленням виробничого процесу і управління, запровадженням передової техніки, прогресивної технології та організації виробництва.</a:t>
            </a:r>
            <a:endParaRPr lang="uk-UA" sz="1400" dirty="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sz="3200" dirty="0">
                <a:effectLst/>
              </a:rPr>
              <a:t>Використання робочого часу </a:t>
            </a:r>
            <a:r>
              <a:rPr lang="uk-UA" sz="3200" dirty="0" err="1">
                <a:effectLst/>
              </a:rPr>
              <a:t>підприємсвта</a:t>
            </a:r>
            <a:r>
              <a:rPr lang="uk-UA" sz="3200" dirty="0">
                <a:effectLst/>
              </a:rPr>
              <a:t/>
            </a:r>
            <a:br>
              <a:rPr lang="uk-UA" sz="3200" dirty="0">
                <a:effectLst/>
              </a:rPr>
            </a:br>
            <a:endParaRPr lang="uk-UA" sz="3200" dirty="0">
              <a:latin typeface="Times New Roman" pitchFamily="18" charset="0"/>
              <a:cs typeface="Times New Roman" pitchFamily="18" charset="0"/>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7237" y="1659731"/>
            <a:ext cx="7781925" cy="4314825"/>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242</TotalTime>
  <Words>1119</Words>
  <Application>Microsoft Office PowerPoint</Application>
  <PresentationFormat>Экран (4:3)</PresentationFormat>
  <Paragraphs>74</Paragraphs>
  <Slides>14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14</vt:i4>
      </vt:variant>
    </vt:vector>
  </HeadingPairs>
  <TitlesOfParts>
    <vt:vector size="24" baseType="lpstr">
      <vt:lpstr>Meiryo</vt:lpstr>
      <vt:lpstr>Aharoni</vt:lpstr>
      <vt:lpstr>Arial</vt:lpstr>
      <vt:lpstr>Century Gothic</vt:lpstr>
      <vt:lpstr>Century Schoolbook</vt:lpstr>
      <vt:lpstr>Franklin Gothic Book</vt:lpstr>
      <vt:lpstr>Franklin Gothic Medium</vt:lpstr>
      <vt:lpstr>Times New Roman</vt:lpstr>
      <vt:lpstr>Wingdings 2</vt:lpstr>
      <vt:lpstr>Трек</vt:lpstr>
      <vt:lpstr>ДИПЛОМНА РОБОТА</vt:lpstr>
      <vt:lpstr>Основні поняття</vt:lpstr>
      <vt:lpstr>Модель технологічного процесу організаційних змін </vt:lpstr>
      <vt:lpstr>Коротко про створення підприємства</vt:lpstr>
      <vt:lpstr>Конвектори різних мадефікацій</vt:lpstr>
      <vt:lpstr>Організаційна структура </vt:lpstr>
      <vt:lpstr>Організаційна структрура</vt:lpstr>
      <vt:lpstr>Оцінка забезпечення підприємства трудовими ресурсами</vt:lpstr>
      <vt:lpstr>Використання робочого часу підприємсвта </vt:lpstr>
      <vt:lpstr>Пропозиції щодо удосконалення інформаційних систем та технологій в управлінні організацією</vt:lpstr>
      <vt:lpstr>Презентация PowerPoint</vt:lpstr>
      <vt:lpstr>Плюси та мінуси діючого ПЗ</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RePack by SPecialiST</dc:creator>
  <cp:lastModifiedBy>User</cp:lastModifiedBy>
  <cp:revision>30</cp:revision>
  <dcterms:created xsi:type="dcterms:W3CDTF">2015-03-27T19:50:44Z</dcterms:created>
  <dcterms:modified xsi:type="dcterms:W3CDTF">2015-03-30T10:55:08Z</dcterms:modified>
</cp:coreProperties>
</file>