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3" r:id="rId2"/>
  </p:sldMasterIdLst>
  <p:notesMasterIdLst>
    <p:notesMasterId r:id="rId15"/>
  </p:notesMasterIdLst>
  <p:sldIdLst>
    <p:sldId id="256" r:id="rId3"/>
    <p:sldId id="259" r:id="rId4"/>
    <p:sldId id="265" r:id="rId5"/>
    <p:sldId id="266" r:id="rId6"/>
    <p:sldId id="267" r:id="rId7"/>
    <p:sldId id="268" r:id="rId8"/>
    <p:sldId id="258" r:id="rId9"/>
    <p:sldId id="260" r:id="rId10"/>
    <p:sldId id="261" r:id="rId11"/>
    <p:sldId id="263" r:id="rId12"/>
    <p:sldId id="269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838" autoAdjust="0"/>
    <p:restoredTop sz="94665" autoAdjust="0"/>
  </p:normalViewPr>
  <p:slideViewPr>
    <p:cSldViewPr>
      <p:cViewPr varScale="1">
        <p:scale>
          <a:sx n="67" d="100"/>
          <a:sy n="67" d="100"/>
        </p:scale>
        <p:origin x="-18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AE66C2-47D0-4748-AC56-2A52DD916AC3}" type="datetimeFigureOut">
              <a:rPr lang="uk-UA"/>
              <a:pPr>
                <a:defRPr/>
              </a:pPr>
              <a:t>22.03.2015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E829F2-49F5-426B-8DA7-6C5C36374F4D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E863D-58D5-4284-A56D-1AC74D1EAB22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D4DA5-B115-418C-AA94-CBDDFAEF3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312C9-41A3-40DC-8AAD-6A8994164D2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CBFD8-7296-4394-9E27-8B825A2A3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915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uk-UA" sz="2400">
                <a:latin typeface="Times New Roman" pitchFamily="18" charset="0"/>
              </a:endParaRPr>
            </a:p>
          </p:txBody>
        </p:sp>
        <p:sp>
          <p:nvSpPr>
            <p:cNvPr id="4915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 sz="2400">
                <a:latin typeface="Times New Roman" pitchFamily="18" charset="0"/>
              </a:endParaRPr>
            </a:p>
          </p:txBody>
        </p:sp>
        <p:grpSp>
          <p:nvGrpSpPr>
            <p:cNvPr id="491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4915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5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  <p:sp>
            <p:nvSpPr>
              <p:cNvPr id="4916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uk-UA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4916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813ACEF-E235-4139-93BA-72452C85C465}" type="datetimeFigureOut">
              <a:rPr lang="ru-RU"/>
              <a:pPr/>
              <a:t>22.03.2015</a:t>
            </a:fld>
            <a:endParaRPr lang="uk-UA"/>
          </a:p>
        </p:txBody>
      </p:sp>
      <p:sp>
        <p:nvSpPr>
          <p:cNvPr id="4916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917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517957-911B-4322-BB4F-3A3907652CAC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uk-UA"/>
              <a:t>Образец заголовка</a:t>
            </a:r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uk-UA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323C50-764F-4C3E-BE6B-2A7E09090BD8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217BC95-5EE0-41D5-B718-0D2FDBD51AC5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449F42-EC51-4EEC-A170-F1FABA998F67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296E5AB-71C6-48AF-99F7-5903D4C1141B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15B2B8-AF1A-4CA8-B73B-F86BDCB2F1DF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3C9DE36-4940-438A-ACA3-1EDE61F2AE23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3C8AF3-0B02-4BAA-BDC2-6346A686B72B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964D90D-0834-4C9A-901F-5CB5A9B2A6AC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6191DB-B3A9-430D-BF48-6F9EC7DD3F9C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E61286A-FBCD-41C6-807E-F7D3FCE58082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EE90B5A-89A5-48F7-B409-F9ECC1DD5B0C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7549029-04F2-4F77-822A-7099BB2D2077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85A08A0-218B-4D8A-81C2-CD2ACCF2F3AE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8E22513-31F7-4048-BE33-7E8D82A63CB6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AA05F0-33EC-4D18-96D3-DD73208343E0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BCDD0F0-08FC-4886-8B3B-CA01EFF322F0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8C37-43C5-4E96-AAE1-5654EADDB6D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A227-79A2-4AA2-84AE-856544A7A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F7ED56-8E31-41E7-B71F-BC6A44882149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B550AE9-B531-486C-A87E-09D8AABC73B8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1ADCA8E-D9EE-414D-BF6F-9FDE2D0F9043}" type="slidenum">
              <a:rPr lang="uk-UA"/>
              <a:pPr/>
              <a:t>‹#›</a:t>
            </a:fld>
            <a:endParaRPr lang="uk-UA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EFCBAD2-A104-4199-B1E5-E48530D44CD9}" type="datetimeFigureOut">
              <a:rPr lang="ru-RU"/>
              <a:pPr/>
              <a:t>22.03.2015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DC994-A25A-47A0-9DD6-602BAF33753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F7C9C-62A8-4DB8-9594-538D6573C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91444-6F43-4ACD-9CD3-F5776B22A9FC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1FBDE-C860-44E1-835A-F7DF7E2F07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9EEA-743B-4201-9476-F30D38AEA57B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05A8C-F47A-458B-AE35-DDF6A461F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EB0B0-41DF-4905-9E99-204528313484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7564D-C0DF-41E8-BFBE-366FFB5FA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87119-BAC0-42FC-947E-37AAFDFC1997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C461C-1580-4609-8584-0BDDD0766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EB2F7-458B-461D-A037-8B55D5CA7213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57621-5619-4468-BDB3-8D935CD05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C70FA-3572-427F-B8F9-BD2BEF7010AE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1226A-3C09-4ADB-8EFB-5BCB4D9E6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C3849F-2C3D-451F-B423-37405AA25D79}" type="datetimeFigureOut">
              <a:rPr lang="ru-RU"/>
              <a:pPr>
                <a:defRPr/>
              </a:pPr>
              <a:t>22.03.2015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9F73CF-547F-4499-A4E8-87506EADB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55" r:id="rId2"/>
    <p:sldLayoutId id="2147483871" r:id="rId3"/>
    <p:sldLayoutId id="2147483856" r:id="rId4"/>
    <p:sldLayoutId id="2147483857" r:id="rId5"/>
    <p:sldLayoutId id="2147483858" r:id="rId6"/>
    <p:sldLayoutId id="2147483872" r:id="rId7"/>
    <p:sldLayoutId id="2147483873" r:id="rId8"/>
    <p:sldLayoutId id="2147483859" r:id="rId9"/>
    <p:sldLayoutId id="2147483874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uk-UA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7431C5D9-23E7-4C32-AA52-7EA4FC811FAE}" type="slidenum">
              <a:rPr lang="uk-UA"/>
              <a:pPr/>
              <a:t>‹#›</a:t>
            </a:fld>
            <a:endParaRPr lang="uk-UA"/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uk-UA" sz="2400">
                <a:latin typeface="Times New Roman" pitchFamily="18" charset="0"/>
              </a:endParaRPr>
            </a:p>
          </p:txBody>
        </p:sp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 sz="2400">
                <a:latin typeface="Times New Roman" pitchFamily="18" charset="0"/>
              </a:endParaRPr>
            </a:p>
          </p:txBody>
        </p:sp>
        <p:sp>
          <p:nvSpPr>
            <p:cNvPr id="481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hlink"/>
                </a:solidFill>
              </a:endParaRPr>
            </a:p>
          </p:txBody>
        </p:sp>
        <p:sp>
          <p:nvSpPr>
            <p:cNvPr id="481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hlink"/>
                </a:solidFill>
              </a:endParaRPr>
            </a:p>
          </p:txBody>
        </p:sp>
        <p:sp>
          <p:nvSpPr>
            <p:cNvPr id="481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accent2"/>
                </a:solidFill>
              </a:endParaRPr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hlink"/>
                </a:solidFill>
              </a:endParaRPr>
            </a:p>
          </p:txBody>
        </p:sp>
        <p:sp>
          <p:nvSpPr>
            <p:cNvPr id="481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 sz="2400">
                <a:latin typeface="Times New Roman" pitchFamily="18" charset="0"/>
              </a:endParaRPr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accent2"/>
                </a:solidFill>
              </a:endParaRPr>
            </a:p>
          </p:txBody>
        </p:sp>
        <p:sp>
          <p:nvSpPr>
            <p:cNvPr id="481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uk-UA">
                <a:solidFill>
                  <a:schemeClr val="accent2"/>
                </a:solidFill>
              </a:endParaRPr>
            </a:p>
          </p:txBody>
        </p:sp>
      </p:grpSp>
      <p:sp>
        <p:nvSpPr>
          <p:cNvPr id="4814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заголовка</a:t>
            </a:r>
          </a:p>
        </p:txBody>
      </p:sp>
      <p:sp>
        <p:nvSpPr>
          <p:cNvPr id="481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Образец текста</a:t>
            </a:r>
          </a:p>
          <a:p>
            <a:pPr lvl="1"/>
            <a:r>
              <a:rPr lang="uk-UA" smtClean="0"/>
              <a:t>Второй уровень</a:t>
            </a:r>
          </a:p>
          <a:p>
            <a:pPr lvl="2"/>
            <a:r>
              <a:rPr lang="uk-UA" smtClean="0"/>
              <a:t>Третий уровень</a:t>
            </a:r>
          </a:p>
          <a:p>
            <a:pPr lvl="3"/>
            <a:r>
              <a:rPr lang="uk-UA" smtClean="0"/>
              <a:t>Четвертый уровень</a:t>
            </a:r>
          </a:p>
          <a:p>
            <a:pPr lvl="4"/>
            <a:r>
              <a:rPr lang="uk-UA" smtClean="0"/>
              <a:t>Пятый уровень</a:t>
            </a:r>
          </a:p>
        </p:txBody>
      </p:sp>
      <p:sp>
        <p:nvSpPr>
          <p:cNvPr id="481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8D31715-53AF-41A1-BC19-0BEEA4DA168B}" type="datetimeFigureOut">
              <a:rPr lang="ru-RU"/>
              <a:pPr/>
              <a:t>22.03.2015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971550" y="242888"/>
            <a:ext cx="7272338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Інститут інтеграції навчання з виробництвом</a:t>
            </a: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Центр післядипломної освіти</a:t>
            </a: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Факультет менеджменту</a:t>
            </a:r>
          </a:p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Кафедра підготовки менеджерів</a:t>
            </a:r>
          </a:p>
          <a:p>
            <a:r>
              <a:rPr lang="uk-UA">
                <a:latin typeface="Candara" pitchFamily="34" charset="0"/>
              </a:rPr>
              <a:t> </a:t>
            </a: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755650" y="2636838"/>
            <a:ext cx="7777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Дипломна робота на тему:</a:t>
            </a:r>
          </a:p>
          <a:p>
            <a:pPr algn="ctr"/>
            <a:r>
              <a:rPr lang="uk-UA">
                <a:latin typeface="Times New Roman" pitchFamily="18" charset="0"/>
              </a:rPr>
              <a:t>УДОСКОНАЛЕННЯ УПРАВЛІННЯ АКТИВАМИ ПІДПРИЄМСТВА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2268538" y="3933825"/>
            <a:ext cx="6524625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Виконав слухач гр. 2М-13 Зелінський Олександр Анатолійович</a:t>
            </a:r>
          </a:p>
          <a:p>
            <a:pPr>
              <a:lnSpc>
                <a:spcPct val="150000"/>
              </a:lnSpc>
            </a:pPr>
            <a:r>
              <a:rPr lang="uk-UA">
                <a:latin typeface="Times New Roman" pitchFamily="18" charset="0"/>
                <a:cs typeface="Times New Roman" pitchFamily="18" charset="0"/>
              </a:rPr>
              <a:t>Керівник: д. е. н., професор Мороз Олена Омелянівна</a:t>
            </a:r>
          </a:p>
          <a:p>
            <a:r>
              <a:rPr lang="uk-UA">
                <a:latin typeface="Times New Roman" pitchFamily="18" charset="0"/>
                <a:cs typeface="Times New Roman" pitchFamily="18" charset="0"/>
              </a:rPr>
              <a:t>Рецензент: к. е. н., доцент Журко Т. О.</a:t>
            </a:r>
            <a:r>
              <a:rPr lang="uk-UA">
                <a:latin typeface="Times New Roman" pitchFamily="18" charset="0"/>
              </a:rPr>
              <a:t> </a:t>
            </a: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3463925" y="6021388"/>
            <a:ext cx="2759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>
                <a:latin typeface="Times New Roman" pitchFamily="18" charset="0"/>
                <a:cs typeface="Times New Roman" pitchFamily="18" charset="0"/>
              </a:rPr>
              <a:t>Вінниця ВНТУ – 2015 рік </a:t>
            </a:r>
            <a:endParaRPr lang="uk-UA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>
              <a:latin typeface="Candara" pitchFamily="34" charset="0"/>
            </a:endParaRPr>
          </a:p>
        </p:txBody>
      </p:sp>
      <p:sp>
        <p:nvSpPr>
          <p:cNvPr id="7196" name="Прямоугольник 3"/>
          <p:cNvSpPr>
            <a:spLocks noChangeArrowheads="1"/>
          </p:cNvSpPr>
          <p:nvPr/>
        </p:nvSpPr>
        <p:spPr bwMode="auto">
          <a:xfrm>
            <a:off x="2339975" y="620713"/>
            <a:ext cx="4862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b="1">
                <a:latin typeface="Times New Roman" pitchFamily="18" charset="0"/>
                <a:cs typeface="Times New Roman" pitchFamily="18" charset="0"/>
              </a:rPr>
              <a:t>Організаційна структура ПАТ «Жданівське»</a:t>
            </a:r>
          </a:p>
        </p:txBody>
      </p:sp>
      <p:sp>
        <p:nvSpPr>
          <p:cNvPr id="7197" name="Rectangle 10"/>
          <p:cNvSpPr>
            <a:spLocks noChangeArrowheads="1"/>
          </p:cNvSpPr>
          <p:nvPr/>
        </p:nvSpPr>
        <p:spPr bwMode="auto">
          <a:xfrm>
            <a:off x="0" y="1108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7198" name="Rectangle 12"/>
          <p:cNvSpPr>
            <a:spLocks noChangeArrowheads="1"/>
          </p:cNvSpPr>
          <p:nvPr/>
        </p:nvSpPr>
        <p:spPr bwMode="auto">
          <a:xfrm>
            <a:off x="0" y="1108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7199" name="Rectangle 17"/>
          <p:cNvSpPr>
            <a:spLocks noChangeArrowheads="1"/>
          </p:cNvSpPr>
          <p:nvPr/>
        </p:nvSpPr>
        <p:spPr bwMode="auto">
          <a:xfrm>
            <a:off x="0" y="1112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7200" name="Rectangle 19"/>
          <p:cNvSpPr>
            <a:spLocks noChangeArrowheads="1"/>
          </p:cNvSpPr>
          <p:nvPr/>
        </p:nvSpPr>
        <p:spPr bwMode="auto">
          <a:xfrm>
            <a:off x="0" y="1112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7201" name="Rectangle 2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7194" name="Object 26"/>
          <p:cNvGraphicFramePr>
            <a:graphicFrameLocks noChangeAspect="1"/>
          </p:cNvGraphicFramePr>
          <p:nvPr/>
        </p:nvGraphicFramePr>
        <p:xfrm>
          <a:off x="323850" y="620713"/>
          <a:ext cx="8496300" cy="5932487"/>
        </p:xfrm>
        <a:graphic>
          <a:graphicData uri="http://schemas.openxmlformats.org/presentationml/2006/ole">
            <p:oleObj spid="_x0000_s7194" name="Visio" r:id="rId3" imgW="7444429" imgH="519298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825500"/>
          </a:xfrm>
        </p:spPr>
        <p:txBody>
          <a:bodyPr/>
          <a:lstStyle/>
          <a:p>
            <a:pPr algn="ctr"/>
            <a:r>
              <a:rPr lang="uk-UA" sz="2000" b="1">
                <a:latin typeface="Times New Roman" pitchFamily="18" charset="0"/>
              </a:rPr>
              <a:t>Шляхи вдосконалення управління</a:t>
            </a:r>
            <a:r>
              <a:rPr lang="ru-RU" sz="2000" b="1">
                <a:latin typeface="Times New Roman" pitchFamily="18" charset="0"/>
              </a:rPr>
              <a:t> </a:t>
            </a:r>
            <a:r>
              <a:rPr lang="uk-UA" sz="2000" b="1">
                <a:latin typeface="Times New Roman" pitchFamily="18" charset="0"/>
              </a:rPr>
              <a:t>активами </a:t>
            </a:r>
            <a:br>
              <a:rPr lang="uk-UA" sz="2000" b="1">
                <a:latin typeface="Times New Roman" pitchFamily="18" charset="0"/>
              </a:rPr>
            </a:br>
            <a:r>
              <a:rPr lang="uk-UA" sz="2000" b="1">
                <a:latin typeface="Times New Roman" pitchFamily="18" charset="0"/>
              </a:rPr>
              <a:t>ПАТ «Жданівське»:</a:t>
            </a: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287338" y="1209675"/>
            <a:ext cx="8856662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500" b="1"/>
              <a:t>Методи підвищення ефективності використання основних засобів:</a:t>
            </a:r>
          </a:p>
          <a:p>
            <a:r>
              <a:rPr lang="uk-UA" sz="1500"/>
              <a:t>– прискорення введення в дію нових машин;</a:t>
            </a:r>
          </a:p>
          <a:p>
            <a:r>
              <a:rPr lang="uk-UA" sz="1500"/>
              <a:t>– удосконалення планування, управління і організації праці та виробництва;</a:t>
            </a:r>
          </a:p>
          <a:p>
            <a:r>
              <a:rPr lang="uk-UA" sz="1500"/>
              <a:t>– зниження фондомісткості, підвищення фондовіддачі та продуктивності праці на підприємстві;</a:t>
            </a:r>
          </a:p>
          <a:p>
            <a:r>
              <a:rPr lang="uk-UA" sz="1500"/>
              <a:t>– підвищення рівня механізації та автоматизації виробництва товарної продукції;</a:t>
            </a:r>
          </a:p>
          <a:p>
            <a:r>
              <a:rPr lang="uk-UA" sz="1500"/>
              <a:t>– введення заходів науково - технічного прогресу по вдосконаленню технології виробництва і покращенню організації виробництва товарної продукції;</a:t>
            </a:r>
          </a:p>
          <a:p>
            <a:r>
              <a:rPr lang="uk-UA" sz="1500"/>
              <a:t>– підвищення та розвиток матеріального та морального стимулювання праці.</a:t>
            </a:r>
          </a:p>
          <a:p>
            <a:r>
              <a:rPr lang="uk-UA" sz="1500" b="1"/>
              <a:t>Методи підвищення ефективності використання дебіторської заборгованості:</a:t>
            </a:r>
          </a:p>
          <a:p>
            <a:r>
              <a:rPr lang="uk-UA" sz="1500"/>
              <a:t>– оцінка стану дебіторської заборгованості, її складу і структури;</a:t>
            </a:r>
          </a:p>
          <a:p>
            <a:r>
              <a:rPr lang="uk-UA" sz="1500"/>
              <a:t>– формування аналітичної інформації дозволяє прогнозувати дебіторську заборгованість;</a:t>
            </a:r>
          </a:p>
          <a:p>
            <a:r>
              <a:rPr lang="uk-UA" sz="1500"/>
              <a:t>– розробка політики розрахунків і обґрунтування умов надання кредиту окремим покупцям;</a:t>
            </a:r>
          </a:p>
          <a:p>
            <a:r>
              <a:rPr lang="uk-UA" sz="1500"/>
              <a:t>– визначення реальної вартості дебіторської заборгованості в умовах мінливої купівельної спроможності;</a:t>
            </a:r>
          </a:p>
          <a:p>
            <a:r>
              <a:rPr lang="uk-UA" sz="1500"/>
              <a:t>– контроль за співвідношенням дебіторської і кредиторської заборгованості.</a:t>
            </a:r>
          </a:p>
          <a:p>
            <a:r>
              <a:rPr lang="ru-RU" sz="1500" b="1"/>
              <a:t>Підвищення ефективності використання активів за рахунок встановлення </a:t>
            </a:r>
            <a:r>
              <a:rPr lang="uk-UA" sz="1500" b="1"/>
              <a:t>інформаційної системи "Галактика“, яка забезпечить:</a:t>
            </a:r>
          </a:p>
          <a:p>
            <a:r>
              <a:rPr lang="uk-UA" sz="1500"/>
              <a:t>– принцип одноразового введення інформації в БД, що виключає дублювання функцій користувачів і впорядковує документообіг;</a:t>
            </a:r>
          </a:p>
          <a:p>
            <a:r>
              <a:rPr lang="uk-UA" sz="1500"/>
              <a:t>– простоту контролю коректності та цілісності даних, персоніфікацію дій користувача;</a:t>
            </a:r>
          </a:p>
          <a:p>
            <a:r>
              <a:rPr lang="uk-UA" sz="1500"/>
              <a:t>– контроль регламенту виконання господарських операцій;</a:t>
            </a:r>
          </a:p>
          <a:p>
            <a:r>
              <a:rPr lang="uk-UA" sz="1500"/>
              <a:t>– оперативну перебудова системи, зміну експлуатаційної схеми системи в разі зміни бізнес-процесу;</a:t>
            </a:r>
          </a:p>
          <a:p>
            <a:r>
              <a:rPr lang="uk-UA" sz="1500"/>
              <a:t>– своєчасне отримання вірогідної інформації про стан поточної діяльності підприємства.</a:t>
            </a:r>
            <a:endParaRPr lang="ru-RU" sz="15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1979613" y="2708275"/>
            <a:ext cx="5422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600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uk-UA" sz="60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5"/>
          <p:cNvSpPr>
            <a:spLocks noChangeArrowheads="1"/>
          </p:cNvSpPr>
          <p:nvPr/>
        </p:nvSpPr>
        <p:spPr bwMode="auto">
          <a:xfrm>
            <a:off x="468313" y="1773238"/>
            <a:ext cx="835183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000" b="1" i="1"/>
              <a:t>Метою дипломної роботи </a:t>
            </a:r>
            <a:r>
              <a:rPr lang="uk-UA" sz="2000"/>
              <a:t>є вивчення теоретичних засад та досвіду управління активами для виявлення основних чинників, що призводять до кризової ситуації з активами на підприємствах, проведення аналізу забезпеченості підприємства ПАТ “Жданівське” активами та визначення шляхів підвищення ефективності </a:t>
            </a:r>
            <a:r>
              <a:rPr lang="uk-UA" sz="2000">
                <a:latin typeface="Times New Roman" pitchFamily="18" charset="0"/>
              </a:rPr>
              <a:t>управління ними.</a:t>
            </a:r>
          </a:p>
          <a:p>
            <a:endParaRPr lang="ru-RU" sz="2000">
              <a:latin typeface="Times New Roman" pitchFamily="18" charset="0"/>
            </a:endParaRPr>
          </a:p>
          <a:p>
            <a:r>
              <a:rPr lang="ru-RU" sz="2000" b="1" i="1">
                <a:latin typeface="Times New Roman" pitchFamily="18" charset="0"/>
              </a:rPr>
              <a:t>Об‘єкт роботи</a:t>
            </a:r>
            <a:r>
              <a:rPr lang="ru-RU" sz="2000">
                <a:latin typeface="Times New Roman" pitchFamily="18" charset="0"/>
              </a:rPr>
              <a:t> - активи на промисловому підприємстві. </a:t>
            </a:r>
          </a:p>
          <a:p>
            <a:endParaRPr lang="ru-RU" sz="2000">
              <a:latin typeface="Times New Roman" pitchFamily="18" charset="0"/>
            </a:endParaRPr>
          </a:p>
          <a:p>
            <a:r>
              <a:rPr lang="ru-RU" sz="2000" b="1" i="1">
                <a:latin typeface="Times New Roman" pitchFamily="18" charset="0"/>
              </a:rPr>
              <a:t>Предмет роботи</a:t>
            </a:r>
            <a:r>
              <a:rPr lang="ru-RU" sz="2000">
                <a:latin typeface="Times New Roman" pitchFamily="18" charset="0"/>
              </a:rPr>
              <a:t> - </a:t>
            </a:r>
            <a:r>
              <a:rPr lang="uk-UA" sz="2000">
                <a:latin typeface="Times New Roman" pitchFamily="18" charset="0"/>
              </a:rPr>
              <a:t>методи управління активами підприємства та механізми підвищення їх використання.</a:t>
            </a:r>
          </a:p>
          <a:p>
            <a:endParaRPr lang="uk-UA" sz="2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ChangeArrowheads="1"/>
          </p:cNvSpPr>
          <p:nvPr/>
        </p:nvSpPr>
        <p:spPr bwMode="auto">
          <a:xfrm>
            <a:off x="-396875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6386" name="Rectangle 10"/>
          <p:cNvSpPr>
            <a:spLocks noChangeArrowheads="1"/>
          </p:cNvSpPr>
          <p:nvPr/>
        </p:nvSpPr>
        <p:spPr bwMode="auto">
          <a:xfrm>
            <a:off x="0" y="2206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16387" name="Rectangle 149"/>
          <p:cNvSpPr>
            <a:spLocks noChangeArrowheads="1"/>
          </p:cNvSpPr>
          <p:nvPr/>
        </p:nvSpPr>
        <p:spPr bwMode="auto">
          <a:xfrm>
            <a:off x="539750" y="692150"/>
            <a:ext cx="7991475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r>
              <a:rPr lang="uk-UA" b="1"/>
              <a:t>Положення (стандарт) бухгалтерського обліку 1 «Загальні вимоги до фінансової звітності», затверджене наказом Міністерства фінансів України від 07.02.2013 № 73</a:t>
            </a:r>
          </a:p>
          <a:p>
            <a:pPr marL="342900" indent="-342900" algn="ctr"/>
            <a:r>
              <a:rPr lang="uk-UA" b="1"/>
              <a:t>п.3</a:t>
            </a:r>
          </a:p>
          <a:p>
            <a:pPr marL="342900" indent="-342900" algn="just"/>
            <a:r>
              <a:rPr lang="uk-UA" b="1">
                <a:latin typeface="Times New Roman" pitchFamily="18" charset="0"/>
              </a:rPr>
              <a:t>Активи</a:t>
            </a:r>
            <a:r>
              <a:rPr lang="uk-UA">
                <a:latin typeface="Times New Roman" pitchFamily="18" charset="0"/>
              </a:rPr>
              <a:t> – </a:t>
            </a:r>
            <a:r>
              <a:rPr lang="uk-UA"/>
              <a:t>це ресурси, контрольовані підприємством в результаті минулих подій, використання яких, як очікується, приведе до надходження економічних вигод у майбутньому</a:t>
            </a:r>
            <a:r>
              <a:rPr lang="uk-UA">
                <a:latin typeface="Times New Roman" pitchFamily="18" charset="0"/>
              </a:rPr>
              <a:t>.</a:t>
            </a:r>
          </a:p>
          <a:p>
            <a:pPr marL="342900" indent="-342900" algn="just"/>
            <a:endParaRPr lang="uk-UA">
              <a:latin typeface="Times New Roman" pitchFamily="18" charset="0"/>
            </a:endParaRPr>
          </a:p>
          <a:p>
            <a:pPr marL="342900" indent="-342900" algn="just"/>
            <a:r>
              <a:rPr lang="uk-UA"/>
              <a:t>Сопко В. В. розглядає активи підприємства як майнові об’єкти власності, матеріальні або нематеріальні ресурси, носії ознак вартості, отримані в результаті попередніх господарських процесів та які мають властивість приносити в майбутньому вигоду – дохід підприємству.</a:t>
            </a:r>
          </a:p>
          <a:p>
            <a:pPr marL="342900" indent="-342900" algn="just"/>
            <a:endParaRPr lang="uk-UA"/>
          </a:p>
          <a:p>
            <a:pPr marL="342900" indent="-342900" algn="just"/>
            <a:r>
              <a:rPr lang="uk-UA"/>
              <a:t>Загородня О. М. стверджує, що активи – це не всі ресурси, що є у підприємства, а лише ті, які принесуть йому в майбутньому економічну вигоду.</a:t>
            </a:r>
          </a:p>
          <a:p>
            <a:pPr marL="342900" indent="-342900" algn="just"/>
            <a:endParaRPr lang="uk-UA"/>
          </a:p>
          <a:p>
            <a:pPr marL="342900" indent="-342900" algn="just"/>
            <a:r>
              <a:rPr lang="uk-UA"/>
              <a:t>Отже, активи – це ресурси підприємства, які використовуються у фінансово-господарській діяльності та приносять в майбутньому дохід.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2"/>
          <p:cNvSpPr>
            <a:spLocks noChangeArrowheads="1"/>
          </p:cNvSpPr>
          <p:nvPr/>
        </p:nvSpPr>
        <p:spPr bwMode="auto">
          <a:xfrm>
            <a:off x="1908175" y="476250"/>
            <a:ext cx="525621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5283200" algn="l"/>
              </a:tabLst>
            </a:pPr>
            <a:r>
              <a:rPr lang="uk-UA" sz="2400" b="1">
                <a:latin typeface="Candara" pitchFamily="34" charset="0"/>
                <a:cs typeface="Times New Roman" pitchFamily="18" charset="0"/>
              </a:rPr>
              <a:t>Класифікація активів підприємства</a:t>
            </a:r>
            <a:endParaRPr lang="uk-UA" sz="2400" b="1">
              <a:latin typeface="Candara" pitchFamily="34" charset="0"/>
            </a:endParaRPr>
          </a:p>
          <a:p>
            <a:pPr algn="ctr" eaLnBrk="0" hangingPunct="0">
              <a:tabLst>
                <a:tab pos="5283200" algn="l"/>
              </a:tabLst>
            </a:pPr>
            <a:endParaRPr lang="uk-UA">
              <a:latin typeface="Candara" pitchFamily="34" charset="0"/>
            </a:endParaRPr>
          </a:p>
        </p:txBody>
      </p:sp>
      <p:graphicFrame>
        <p:nvGraphicFramePr>
          <p:cNvPr id="17470" name="Group 62"/>
          <p:cNvGraphicFramePr>
            <a:graphicFrameLocks noGrp="1"/>
          </p:cNvGraphicFramePr>
          <p:nvPr/>
        </p:nvGraphicFramePr>
        <p:xfrm>
          <a:off x="395288" y="1268413"/>
          <a:ext cx="8497887" cy="5235575"/>
        </p:xfrm>
        <a:graphic>
          <a:graphicData uri="http://schemas.openxmlformats.org/drawingml/2006/table">
            <a:tbl>
              <a:tblPr/>
              <a:tblGrid>
                <a:gridCol w="2663825"/>
                <a:gridCol w="1657350"/>
                <a:gridCol w="431800"/>
                <a:gridCol w="647700"/>
                <a:gridCol w="471487"/>
                <a:gridCol w="681038"/>
                <a:gridCol w="398462"/>
                <a:gridCol w="538163"/>
                <a:gridCol w="1008062"/>
              </a:tblGrid>
              <a:tr h="603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Ознаки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Види активів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92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формами функціонування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Матеріальні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Нематеріальні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Фінансові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характером участі у виробничому процесі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Оборотні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Необоротні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арактером обслуговування окремих видів діяльності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Операційні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Інвестиційні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арактером фінансових джерел формування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Валові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Чисті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урахуванням фактору інфляції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Активи за реальною вартістю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Активи за номінальною вартістю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арактером володіння активами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Власні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Орендовані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За ступіню ліквідності активів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Активи в абсолютно ліквідній формі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Високо-ліквідні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Середньо-ліквідні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Слабо-ліквідні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Неліквідні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268413"/>
            <a:ext cx="8208962" cy="5399087"/>
          </a:xfrm>
        </p:spPr>
        <p:txBody>
          <a:bodyPr/>
          <a:lstStyle/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2000" b="1">
                <a:latin typeface="Times New Roman" pitchFamily="18" charset="0"/>
              </a:rPr>
              <a:t>Агресивна політика.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1800">
                <a:latin typeface="Times New Roman" pitchFamily="18" charset="0"/>
              </a:rPr>
              <a:t>- Підприємство здійснює фінансово-господарську діяльність без обмежень збільшення обсягу оборотних активів;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1800">
                <a:latin typeface="Times New Roman" pitchFamily="18" charset="0"/>
              </a:rPr>
              <a:t>- Підприємство накопичує запаси сировини, матеріалів і готової продукції в обсязі, збільшує дебіторську заборгованість і вільні залишки коштів на рахунках у банку.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1800">
                <a:latin typeface="Times New Roman" pitchFamily="18" charset="0"/>
              </a:rPr>
              <a:t>Агресивна політика не забезпечує, як правило, високої рентабельності активів і сприяє зниженню ризику технічної неплатоспроможності. 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endParaRPr lang="uk-UA" sz="1800" b="1">
              <a:latin typeface="Times New Roman" pitchFamily="18" charset="0"/>
            </a:endParaRP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2000" b="1">
                <a:latin typeface="Times New Roman" pitchFamily="18" charset="0"/>
              </a:rPr>
              <a:t>Консервативна політика.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1800">
                <a:latin typeface="Times New Roman" pitchFamily="18" charset="0"/>
              </a:rPr>
              <a:t>- Підприємство стримує зростання поточних активів і прагне їх мінімізувати. 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1800">
                <a:latin typeface="Times New Roman" pitchFamily="18" charset="0"/>
              </a:rPr>
              <a:t>Консервативна політика управління оборотними активами будується в умовах стабільної фінансово-господарської діяльності підприємства, при цьому спостерігається висока рентабельність активів. </a:t>
            </a: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endParaRPr lang="uk-UA" sz="1800" b="1">
              <a:latin typeface="Times New Roman" pitchFamily="18" charset="0"/>
            </a:endParaRPr>
          </a:p>
          <a:p>
            <a:pPr marL="0" indent="358775">
              <a:lnSpc>
                <a:spcPct val="90000"/>
              </a:lnSpc>
              <a:buFont typeface="Wingdings" pitchFamily="2" charset="2"/>
              <a:buNone/>
            </a:pPr>
            <a:r>
              <a:rPr lang="uk-UA" sz="2000" b="1">
                <a:latin typeface="Times New Roman" pitchFamily="18" charset="0"/>
              </a:rPr>
              <a:t>Поміркована політика</a:t>
            </a:r>
            <a:r>
              <a:rPr lang="uk-UA" sz="1800">
                <a:latin typeface="Times New Roman" pitchFamily="18" charset="0"/>
              </a:rPr>
              <a:t> управління активами підприємства займає проміжне положення, вона характеризується середнім рівнем рентабельності й оборотності активів.</a:t>
            </a: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476375" y="404813"/>
            <a:ext cx="5535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lvl="1" algn="ctr">
              <a:tabLst>
                <a:tab pos="871538" algn="l"/>
              </a:tabLst>
            </a:pPr>
            <a:r>
              <a:rPr lang="uk-UA" b="1">
                <a:latin typeface="Times New Roman" pitchFamily="18" charset="0"/>
              </a:rPr>
              <a:t>Типи політики комплексного оперативного</a:t>
            </a:r>
          </a:p>
          <a:p>
            <a:pPr lvl="1" algn="ctr">
              <a:tabLst>
                <a:tab pos="871538" algn="l"/>
              </a:tabLst>
            </a:pPr>
            <a:r>
              <a:rPr lang="uk-UA" b="1">
                <a:latin typeface="Times New Roman" pitchFamily="18" charset="0"/>
              </a:rPr>
              <a:t> управління активами підприємства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ChangeArrowheads="1"/>
          </p:cNvSpPr>
          <p:nvPr/>
        </p:nvSpPr>
        <p:spPr bwMode="auto">
          <a:xfrm>
            <a:off x="539750" y="1328738"/>
            <a:ext cx="82804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ПАТ «Жданівське" створено згідно з </a:t>
            </a:r>
            <a:r>
              <a:rPr lang="uk-UA"/>
              <a:t>наказом регiонального вiддiлення Фонду державного майна України у Вiнницькiй областi вiд</a:t>
            </a:r>
            <a:r>
              <a:rPr lang="uk-UA" b="1"/>
              <a:t> 31.10.1994 року.</a:t>
            </a:r>
            <a:r>
              <a:rPr lang="uk-UA"/>
              <a:t> </a:t>
            </a:r>
            <a:endParaRPr lang="ru-RU" b="1"/>
          </a:p>
          <a:p>
            <a:r>
              <a:rPr lang="uk-UA"/>
              <a:t>Зареєстроване Товариство </a:t>
            </a:r>
            <a:r>
              <a:rPr lang="ru-RU"/>
              <a:t>Виконавч</a:t>
            </a:r>
            <a:r>
              <a:rPr lang="uk-UA"/>
              <a:t>им</a:t>
            </a:r>
            <a:r>
              <a:rPr lang="ru-RU"/>
              <a:t> комітет</a:t>
            </a:r>
            <a:r>
              <a:rPr lang="uk-UA"/>
              <a:t>ом</a:t>
            </a:r>
            <a:r>
              <a:rPr lang="ru-RU"/>
              <a:t> Вінницької міської ради, </a:t>
            </a:r>
            <a:r>
              <a:rPr lang="ru-RU" b="1"/>
              <a:t>14.05.1999</a:t>
            </a:r>
            <a:r>
              <a:rPr lang="uk-UA" b="1"/>
              <a:t> року.</a:t>
            </a:r>
          </a:p>
          <a:p>
            <a:endParaRPr lang="uk-UA"/>
          </a:p>
          <a:p>
            <a:r>
              <a:rPr lang="ru-RU" b="1" i="1"/>
              <a:t>Місцезнаходження</a:t>
            </a:r>
            <a:r>
              <a:rPr lang="ru-RU" b="1"/>
              <a:t>:</a:t>
            </a:r>
            <a:r>
              <a:rPr lang="ru-RU"/>
              <a:t> </a:t>
            </a:r>
            <a:r>
              <a:rPr lang="uk-UA"/>
              <a:t>Вінницька обл., Хмельницький район, </a:t>
            </a:r>
          </a:p>
          <a:p>
            <a:r>
              <a:rPr lang="uk-UA"/>
              <a:t>с. Качанівка вул. Леніна буд. 16. </a:t>
            </a:r>
          </a:p>
          <a:p>
            <a:r>
              <a:rPr lang="uk-UA"/>
              <a:t>Директор: Сологуб Юрій Михайлович.</a:t>
            </a:r>
          </a:p>
          <a:p>
            <a:r>
              <a:rPr lang="uk-UA"/>
              <a:t>Головний бухгалтер: Олійник Наталія Григорівна.</a:t>
            </a:r>
          </a:p>
          <a:p>
            <a:endParaRPr lang="ru-RU"/>
          </a:p>
          <a:p>
            <a:r>
              <a:rPr lang="ru-RU" b="1" i="1"/>
              <a:t>Предметом діяльності</a:t>
            </a:r>
            <a:r>
              <a:rPr lang="ru-RU" i="1"/>
              <a:t> є:</a:t>
            </a:r>
            <a:r>
              <a:rPr lang="ru-RU"/>
              <a:t> </a:t>
            </a:r>
          </a:p>
          <a:p>
            <a:pPr>
              <a:buFontTx/>
              <a:buChar char="-"/>
            </a:pPr>
            <a:r>
              <a:rPr lang="uk-UA"/>
              <a:t> Вирощування та продаж зернових та технічних культур</a:t>
            </a:r>
            <a:r>
              <a:rPr lang="ru-RU"/>
              <a:t>;</a:t>
            </a:r>
          </a:p>
          <a:p>
            <a:pPr>
              <a:buFontTx/>
              <a:buChar char="-"/>
            </a:pPr>
            <a:r>
              <a:rPr lang="uk-UA"/>
              <a:t> Тваринництво;</a:t>
            </a:r>
          </a:p>
          <a:p>
            <a:pPr>
              <a:buFontTx/>
              <a:buChar char="-"/>
            </a:pPr>
            <a:r>
              <a:rPr lang="uk-UA"/>
              <a:t> Вирощування та розведення риби;</a:t>
            </a:r>
          </a:p>
          <a:p>
            <a:pPr>
              <a:buFontTx/>
              <a:buChar char="-"/>
            </a:pPr>
            <a:r>
              <a:rPr lang="uk-UA"/>
              <a:t> Облаштування ландшафту;</a:t>
            </a:r>
          </a:p>
          <a:p>
            <a:r>
              <a:rPr lang="ru-RU"/>
              <a:t>- </a:t>
            </a:r>
            <a:r>
              <a:rPr lang="uk-UA"/>
              <a:t>Надання послуг в рослинництві та тваринництві.</a:t>
            </a:r>
            <a:endParaRPr lang="ru-RU"/>
          </a:p>
          <a:p>
            <a:endParaRPr lang="ru-RU"/>
          </a:p>
          <a:p>
            <a:r>
              <a:rPr lang="ru-RU" b="1"/>
              <a:t>Статутний капітал</a:t>
            </a:r>
            <a:r>
              <a:rPr lang="ru-RU"/>
              <a:t> підприємства становить </a:t>
            </a:r>
            <a:r>
              <a:rPr lang="uk-UA"/>
              <a:t>1600 тисяч</a:t>
            </a:r>
            <a:r>
              <a:rPr lang="ru-RU"/>
              <a:t> гривень, який поділений на </a:t>
            </a:r>
            <a:r>
              <a:rPr lang="uk-UA"/>
              <a:t>4000000 акцій.</a:t>
            </a:r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1042988" y="620713"/>
            <a:ext cx="7345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Публічне акціонерне товариство «Жданівське"</a:t>
            </a:r>
            <a:endParaRPr lang="uk-UA" sz="20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2"/>
          <p:cNvSpPr>
            <a:spLocks noChangeArrowheads="1"/>
          </p:cNvSpPr>
          <p:nvPr/>
        </p:nvSpPr>
        <p:spPr bwMode="auto">
          <a:xfrm>
            <a:off x="1331913" y="333375"/>
            <a:ext cx="7127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Times New Roman" pitchFamily="18" charset="0"/>
                <a:cs typeface="Times New Roman" pitchFamily="18" charset="0"/>
              </a:rPr>
              <a:t>Основні показники фінансово-економічної діяльності підприємства ПАТ “Жданівське”</a:t>
            </a:r>
          </a:p>
        </p:txBody>
      </p:sp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96975"/>
            <a:ext cx="4271963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96975"/>
            <a:ext cx="4321175" cy="80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989138"/>
            <a:ext cx="43005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4"/>
          <p:cNvSpPr>
            <a:spLocks noChangeArrowheads="1"/>
          </p:cNvSpPr>
          <p:nvPr/>
        </p:nvSpPr>
        <p:spPr bwMode="auto">
          <a:xfrm>
            <a:off x="2014538" y="333375"/>
            <a:ext cx="51006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uk-UA" b="1">
                <a:latin typeface="Times New Roman" pitchFamily="18" charset="0"/>
                <a:cs typeface="Times New Roman" pitchFamily="18" charset="0"/>
              </a:rPr>
              <a:t>Стан активів підприємства ПАТ “Жданівське”</a:t>
            </a:r>
          </a:p>
        </p:txBody>
      </p:sp>
      <p:sp>
        <p:nvSpPr>
          <p:cNvPr id="21506" name="Rectangle 234"/>
          <p:cNvSpPr>
            <a:spLocks noChangeArrowheads="1"/>
          </p:cNvSpPr>
          <p:nvPr/>
        </p:nvSpPr>
        <p:spPr bwMode="auto">
          <a:xfrm>
            <a:off x="6238875" y="4722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1507" name="Rectangle 236"/>
          <p:cNvSpPr>
            <a:spLocks noChangeArrowheads="1"/>
          </p:cNvSpPr>
          <p:nvPr/>
        </p:nvSpPr>
        <p:spPr bwMode="auto">
          <a:xfrm>
            <a:off x="0" y="200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1508" name="Rectangle 237"/>
          <p:cNvSpPr>
            <a:spLocks noChangeArrowheads="1"/>
          </p:cNvSpPr>
          <p:nvPr/>
        </p:nvSpPr>
        <p:spPr bwMode="auto">
          <a:xfrm>
            <a:off x="1116013" y="6021388"/>
            <a:ext cx="6407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/>
              <a:t>Діаграма розподілу активів підприємства на 2013 рік </a:t>
            </a:r>
          </a:p>
        </p:txBody>
      </p:sp>
      <p:pic>
        <p:nvPicPr>
          <p:cNvPr id="21509" name="Picture 2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836613"/>
            <a:ext cx="72009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43"/>
          <p:cNvPicPr>
            <a:picLocks noChangeAspect="1" noChangeArrowheads="1"/>
          </p:cNvPicPr>
          <p:nvPr/>
        </p:nvPicPr>
        <p:blipFill>
          <a:blip r:embed="rId3"/>
          <a:srcRect l="3563" t="14146" r="1878" b="5147"/>
          <a:stretch>
            <a:fillRect/>
          </a:stretch>
        </p:blipFill>
        <p:spPr bwMode="auto">
          <a:xfrm>
            <a:off x="1979613" y="2852738"/>
            <a:ext cx="49323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/>
              <a:t>Коефіцієнти ефективності використання активів підприємства ПАТ «Жданівське» (2011-2013 рр.)</a:t>
            </a:r>
            <a:r>
              <a:rPr lang="uk-UA"/>
              <a:t> </a:t>
            </a:r>
          </a:p>
        </p:txBody>
      </p:sp>
      <p:sp>
        <p:nvSpPr>
          <p:cNvPr id="22530" name="Rectangle 7"/>
          <p:cNvSpPr>
            <a:spLocks noChangeArrowheads="1"/>
          </p:cNvSpPr>
          <p:nvPr/>
        </p:nvSpPr>
        <p:spPr bwMode="auto">
          <a:xfrm>
            <a:off x="0" y="213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0" y="213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22532" name="Rectangle 3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pic>
        <p:nvPicPr>
          <p:cNvPr id="22533" name="Picture 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268413"/>
            <a:ext cx="7272337" cy="52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1112</TotalTime>
  <Words>681</Words>
  <Application>Microsoft Office PowerPoint</Application>
  <PresentationFormat>Экран (4:3)</PresentationFormat>
  <Paragraphs>111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Arial</vt:lpstr>
      <vt:lpstr>Candara</vt:lpstr>
      <vt:lpstr>Symbol</vt:lpstr>
      <vt:lpstr>Calibri</vt:lpstr>
      <vt:lpstr>Times New Roman</vt:lpstr>
      <vt:lpstr>Wingdings</vt:lpstr>
      <vt:lpstr>Arial Black</vt:lpstr>
      <vt:lpstr>Волна</vt:lpstr>
      <vt:lpstr>Волна</vt:lpstr>
      <vt:lpstr>Волна</vt:lpstr>
      <vt:lpstr>Волна</vt:lpstr>
      <vt:lpstr>Волна</vt:lpstr>
      <vt:lpstr>Волна</vt:lpstr>
      <vt:lpstr>Пиксел</vt:lpstr>
      <vt:lpstr>Visio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Шляхи вдосконалення управління активами  ПАТ «Жданівське»: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vadim</dc:creator>
  <cp:lastModifiedBy>user</cp:lastModifiedBy>
  <cp:revision>28</cp:revision>
  <dcterms:created xsi:type="dcterms:W3CDTF">2013-03-17T19:09:13Z</dcterms:created>
  <dcterms:modified xsi:type="dcterms:W3CDTF">2015-03-22T16:33:09Z</dcterms:modified>
</cp:coreProperties>
</file>