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88" r:id="rId1"/>
  </p:sldMasterIdLst>
  <p:notesMasterIdLst>
    <p:notesMasterId r:id="rId18"/>
  </p:notesMasterIdLst>
  <p:sldIdLst>
    <p:sldId id="256" r:id="rId2"/>
    <p:sldId id="270" r:id="rId3"/>
    <p:sldId id="265" r:id="rId4"/>
    <p:sldId id="257" r:id="rId5"/>
    <p:sldId id="275" r:id="rId6"/>
    <p:sldId id="258" r:id="rId7"/>
    <p:sldId id="259" r:id="rId8"/>
    <p:sldId id="266" r:id="rId9"/>
    <p:sldId id="267" r:id="rId10"/>
    <p:sldId id="274" r:id="rId11"/>
    <p:sldId id="269" r:id="rId12"/>
    <p:sldId id="271" r:id="rId13"/>
    <p:sldId id="262" r:id="rId14"/>
    <p:sldId id="277" r:id="rId15"/>
    <p:sldId id="272" r:id="rId16"/>
    <p:sldId id="276" r:id="rId1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8841"/>
    <a:srgbClr val="DD570D"/>
    <a:srgbClr val="F58DD7"/>
    <a:srgbClr val="F6DAF6"/>
    <a:srgbClr val="00CC00"/>
    <a:srgbClr val="FF00FF"/>
    <a:srgbClr val="D05CCA"/>
    <a:srgbClr val="C943C3"/>
    <a:srgbClr val="FEF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E3DFF-3611-46F0-A5B5-788242E5A45E}" type="datetimeFigureOut">
              <a:rPr lang="uk-UA" smtClean="0"/>
              <a:pPr/>
              <a:t>22.03.2015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93C1C-5949-4EA2-8CF8-F507510102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5758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BDB12-D2D1-4583-98BA-6DF884582EC9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2268-E88E-4CB8-BA1D-EE5976F1735C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94C01-3733-497A-8898-2B4B589170AA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F0E8F-5054-4B34-A4A9-431356D3EB5F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9497C-55BD-476A-B9A4-927B4CA9F059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83770-9C25-48C2-9F04-E1D427D08B0E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50C3A-550F-4F37-8B2B-54CACFA28615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21870-0317-4BE8-BBC5-1CAED0F6482A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0436-C660-4895-96FD-B268AE0BB39A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29420-503D-4233-A385-1488F685537D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26AC3-400F-43ED-9BC9-13C5F407E489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6CBBD2-6935-4404-BCCC-9B87E8E72081}" type="datetime1">
              <a:rPr lang="uk-UA" smtClean="0"/>
              <a:pPr/>
              <a:t>22.03.2015</a:t>
            </a:fld>
            <a:endParaRPr lang="uk-U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uk-UA" smtClean="0"/>
              <a:t>1</a:t>
            </a:r>
            <a:endParaRPr lang="uk-U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4F768A-48F1-48AB-B601-3CF5432F772A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6529" y="617921"/>
            <a:ext cx="86602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400" b="1" dirty="0" smtClean="0">
                <a:ln w="12700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УДОСКОНАЛЕННЯ УПРАВЛІННЯ ОБОРОТНИМ КАПІТАЛОМ </a:t>
            </a:r>
          </a:p>
          <a:p>
            <a:pPr algn="ctr">
              <a:lnSpc>
                <a:spcPct val="150000"/>
              </a:lnSpc>
            </a:pPr>
            <a:r>
              <a:rPr lang="uk-UA" sz="2400" b="1" dirty="0" smtClean="0">
                <a:ln w="12700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ТОВ «ТДС»</a:t>
            </a:r>
            <a:endParaRPr lang="uk-UA" sz="2400" b="1" dirty="0">
              <a:ln w="12700">
                <a:solidFill>
                  <a:schemeClr val="accent4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658" y="5373216"/>
            <a:ext cx="9016813" cy="10801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uLnTx/>
                <a:uFillTx/>
                <a:latin typeface="Bookman Old Style" pitchFamily="18" charset="0"/>
              </a:rPr>
              <a:t>ст. гр.  </a:t>
            </a:r>
            <a:r>
              <a:rPr lang="uk-UA" sz="1800" b="1" i="1" kern="0" dirty="0" smtClean="0">
                <a:solidFill>
                  <a:srgbClr val="1F497D">
                    <a:lumMod val="75000"/>
                  </a:srgbClr>
                </a:solidFill>
                <a:latin typeface="Bookman Old Style" pitchFamily="18" charset="0"/>
              </a:rPr>
              <a:t>2М-13</a:t>
            </a:r>
            <a:r>
              <a:rPr kumimoji="0" lang="uk-UA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uLnTx/>
                <a:uFillTx/>
                <a:latin typeface="Bookman Old Style" pitchFamily="18" charset="0"/>
              </a:rPr>
              <a:t>    Калініна</a:t>
            </a:r>
            <a:r>
              <a:rPr kumimoji="0" lang="uk-UA" sz="1800" b="1" i="1" u="none" strike="noStrike" kern="0" cap="none" spc="0" normalizeH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uLnTx/>
                <a:uFillTx/>
                <a:latin typeface="Bookman Old Style" pitchFamily="18" charset="0"/>
              </a:rPr>
              <a:t> Є</a:t>
            </a:r>
            <a:r>
              <a:rPr kumimoji="0" lang="uk-UA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uLnTx/>
                <a:uFillTx/>
                <a:latin typeface="Bookman Old Style" pitchFamily="18" charset="0"/>
              </a:rPr>
              <a:t>.В.</a:t>
            </a: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uLnTx/>
                <a:uFillTx/>
                <a:latin typeface="Bookman Old Style" pitchFamily="18" charset="0"/>
              </a:rPr>
              <a:t>науковий</a:t>
            </a: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uLnTx/>
                <a:uFillTx/>
                <a:latin typeface="Bookman Old Style" pitchFamily="18" charset="0"/>
              </a:rPr>
              <a:t> </a:t>
            </a:r>
            <a:r>
              <a:rPr kumimoji="0" lang="ru-RU" sz="18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uLnTx/>
                <a:uFillTx/>
                <a:latin typeface="Bookman Old Style" pitchFamily="18" charset="0"/>
              </a:rPr>
              <a:t>керівник</a:t>
            </a: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uLnTx/>
                <a:uFillTx/>
                <a:latin typeface="Bookman Old Style" pitchFamily="18" charset="0"/>
              </a:rPr>
              <a:t> – </a:t>
            </a:r>
            <a:r>
              <a:rPr lang="ru-RU" sz="1800" b="1" dirty="0"/>
              <a:t> </a:t>
            </a:r>
            <a:r>
              <a:rPr lang="ru-RU" sz="1800" b="1" i="1" kern="0" dirty="0" err="1">
                <a:solidFill>
                  <a:srgbClr val="1F497D">
                    <a:lumMod val="75000"/>
                  </a:srgbClr>
                </a:solidFill>
                <a:latin typeface="Bookman Old Style" pitchFamily="18" charset="0"/>
              </a:rPr>
              <a:t>к.е.н</a:t>
            </a:r>
            <a:r>
              <a:rPr lang="ru-RU" sz="1800" b="1" i="1" kern="0" dirty="0">
                <a:solidFill>
                  <a:srgbClr val="1F497D">
                    <a:lumMod val="75000"/>
                  </a:srgbClr>
                </a:solidFill>
                <a:latin typeface="Bookman Old Style" pitchFamily="18" charset="0"/>
              </a:rPr>
              <a:t>., </a:t>
            </a:r>
            <a:r>
              <a:rPr lang="ru-RU" sz="1800" b="1" i="1" kern="0" dirty="0" smtClean="0">
                <a:solidFill>
                  <a:srgbClr val="1F497D">
                    <a:lumMod val="75000"/>
                  </a:srgbClr>
                </a:solidFill>
                <a:latin typeface="Bookman Old Style" pitchFamily="18" charset="0"/>
              </a:rPr>
              <a:t>доцент </a:t>
            </a:r>
            <a:r>
              <a:rPr lang="ru-RU" sz="1800" b="1" i="1" kern="0" dirty="0" err="1" smtClean="0">
                <a:solidFill>
                  <a:srgbClr val="1F497D">
                    <a:lumMod val="75000"/>
                  </a:srgbClr>
                </a:solidFill>
                <a:latin typeface="Bookman Old Style" pitchFamily="18" charset="0"/>
              </a:rPr>
              <a:t>кафедри</a:t>
            </a:r>
            <a:r>
              <a:rPr lang="ru-RU" sz="1800" b="1" i="1" kern="0" dirty="0" smtClean="0">
                <a:solidFill>
                  <a:srgbClr val="1F497D">
                    <a:lumMod val="75000"/>
                  </a:srgbClr>
                </a:solidFill>
                <a:latin typeface="Bookman Old Style" pitchFamily="18" charset="0"/>
              </a:rPr>
              <a:t> ПМЕН </a:t>
            </a: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uLnTx/>
                <a:uFillTx/>
                <a:latin typeface="Bookman Old Style" pitchFamily="18" charset="0"/>
              </a:rPr>
              <a:t>   Ткачук</a:t>
            </a:r>
            <a:r>
              <a:rPr kumimoji="0" lang="ru-RU" sz="1800" b="1" i="1" u="none" strike="noStrike" kern="0" cap="none" spc="0" normalizeH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uLnTx/>
                <a:uFillTx/>
                <a:latin typeface="Bookman Old Style" pitchFamily="18" charset="0"/>
              </a:rPr>
              <a:t> Л.М</a:t>
            </a: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uLnTx/>
                <a:uFillTx/>
                <a:latin typeface="Bookman Old Style" pitchFamily="18" charset="0"/>
              </a:rPr>
              <a:t>.</a:t>
            </a:r>
            <a:endParaRPr kumimoji="0" lang="uk-UA" sz="1800" b="1" i="1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uLnTx/>
              <a:uFillTx/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035" y="2372247"/>
            <a:ext cx="4243271" cy="28311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357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47653" y="387789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Аналіз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структури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оборотних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активів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uk-UA" sz="24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ТОВ </a:t>
            </a:r>
            <a:r>
              <a:rPr lang="ru-RU" sz="24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«ТДС» </a:t>
            </a:r>
            <a:endParaRPr lang="ru-RU" sz="2400" b="1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 </a:t>
            </a:r>
            <a:r>
              <a:rPr lang="ru-RU" sz="24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2011-2013 </a:t>
            </a: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рр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 (у тис. грн.)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622169"/>
              </p:ext>
            </p:extLst>
          </p:nvPr>
        </p:nvGraphicFramePr>
        <p:xfrm>
          <a:off x="647653" y="1484784"/>
          <a:ext cx="7992891" cy="473420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592288"/>
                <a:gridCol w="648440"/>
                <a:gridCol w="583578"/>
                <a:gridCol w="583578"/>
                <a:gridCol w="417094"/>
                <a:gridCol w="500042"/>
                <a:gridCol w="500042"/>
                <a:gridCol w="583578"/>
                <a:gridCol w="583578"/>
                <a:gridCol w="500631"/>
                <a:gridCol w="500042"/>
              </a:tblGrid>
              <a:tr h="40542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Абсолютні величини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Питома вага (%) у загальній величині активів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Зміни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порівнянні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попереднім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роком)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7028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42353" marR="4235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42353" marR="42353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абсолютних вимірниках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питомій вазі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3514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</a:tr>
              <a:tr h="510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ІІ.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Оборотні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активи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 </a:t>
                      </a:r>
                      <a:r>
                        <a:rPr lang="ru-RU" sz="12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13825,5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19162,5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36145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5337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16982,5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</a:tr>
              <a:tr h="2702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Запаси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4834,0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6930,0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10602,5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36,2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29,3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2096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3672,5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-6,9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</a:tr>
              <a:tr h="3151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Незавер-шене вироб-ництво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544,0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743,0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553,0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-190,0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-2,4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</a:tr>
              <a:tr h="2702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Готова продукція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1098,5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2549,5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9258,5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7,9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25,6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6709,0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</a:tr>
              <a:tr h="2519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Товари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-0,3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</a:tr>
              <a:tr h="5064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Дебіторська заборгова-ність за товари, роботи, послуги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573,0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393,5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255,5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-179,5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-138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-1,4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Дебіторська за боргова-ність за розрахун-ками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5212,5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7474,0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11650,5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37,7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32,2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2261,5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4176,5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1,3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-6,8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Інша дебіторська за боргова-ність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-5,0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Грошові кошти та їх еквіваленти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1354,0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3691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10,2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-503,0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2840,0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-5,4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5,8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Інші оборотні активи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-67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-0,1</a:t>
                      </a:r>
                      <a:endParaRPr lang="uk-UA" sz="12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-0,5</a:t>
                      </a:r>
                      <a:endParaRPr lang="uk-UA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2353" marR="4235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01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034734" y="692696"/>
            <a:ext cx="70745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Динаміка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фінансових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результатів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uk-UA" sz="24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ТОВ</a:t>
            </a:r>
            <a:r>
              <a:rPr lang="ru-RU" sz="24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«ТДС» 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</a:t>
            </a:r>
            <a:r>
              <a:rPr lang="ru-RU" sz="24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2011-2013 </a:t>
            </a: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рр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 (у тис. грн.)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00808"/>
            <a:ext cx="7628324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1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9553569"/>
              </p:ext>
            </p:extLst>
          </p:nvPr>
        </p:nvGraphicFramePr>
        <p:xfrm>
          <a:off x="573372" y="1484784"/>
          <a:ext cx="8208913" cy="4693920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1440161"/>
                <a:gridCol w="2016224"/>
                <a:gridCol w="1379482"/>
                <a:gridCol w="674292"/>
                <a:gridCol w="674292"/>
                <a:gridCol w="674292"/>
                <a:gridCol w="675085"/>
                <a:gridCol w="675085"/>
              </a:tblGrid>
              <a:tr h="58545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</a:t>
                      </a:r>
                      <a:endParaRPr lang="uk-UA" sz="14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Формула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розрахунку</a:t>
                      </a:r>
                      <a:endParaRPr lang="uk-UA" sz="14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Нормативне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значення</a:t>
                      </a:r>
                      <a:endParaRPr lang="uk-UA" sz="14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uk-UA" sz="14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uk-UA" sz="14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uk-UA" sz="1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uk-UA" sz="14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Відхилення</a:t>
                      </a:r>
                      <a:endParaRPr lang="uk-UA" sz="1400" b="1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 порівнянні з попер. роком)</a:t>
                      </a:r>
                      <a:endParaRPr lang="uk-UA" sz="1400" b="1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15551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uk-UA" sz="1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12-11</a:t>
                      </a:r>
                      <a:endParaRPr lang="uk-UA" sz="14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81000" algn="l"/>
                          <a:tab pos="2025650" algn="l"/>
                        </a:tabLst>
                      </a:pPr>
                      <a:r>
                        <a:rPr lang="uk-UA" sz="1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13-12</a:t>
                      </a:r>
                      <a:endParaRPr lang="uk-UA" sz="14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8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Коефіцієнт покриття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 р.260</a:t>
                      </a:r>
                      <a:endParaRPr lang="uk-UA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 р.620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&gt;1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3,665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2,652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1,671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5135" algn="l"/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-1,103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5135" algn="l"/>
                          <a:tab pos="2025650" algn="l"/>
                        </a:tabLs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-0,981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6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Коефіцієнт швидкої ліквідності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 (р.260-р.100-р.110-</a:t>
                      </a:r>
                      <a:endParaRPr lang="uk-UA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р.120-р.130-р.140)</a:t>
                      </a:r>
                      <a:endParaRPr lang="uk-UA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 р.620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0,6-0,8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1,925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1,225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1,165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5135" algn="l"/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-0,7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5135" algn="l"/>
                          <a:tab pos="2025650" algn="l"/>
                        </a:tabLs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-0,06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8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Коефіцієнт забезпеченості власними оборотними засобами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 (р.260-р.620)</a:t>
                      </a:r>
                      <a:endParaRPr lang="uk-UA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 р.260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&gt;0,1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0,727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0,623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0,401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5135" algn="l"/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-0,104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5135" algn="l"/>
                          <a:tab pos="2025650" algn="l"/>
                        </a:tabLs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-0,222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Коефіцієнт рентабельності </a:t>
                      </a: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оборотних </a:t>
                      </a: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активів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Ф2 р.220 або р.225</a:t>
                      </a:r>
                      <a:endParaRPr lang="uk-UA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 р.2</a:t>
                      </a: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&gt;0 Збільшення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0,128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0,108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0,298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5135" algn="l"/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-0,02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5135" algn="l"/>
                          <a:tab pos="2025650" algn="l"/>
                        </a:tabLs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0,19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-270510" algn="l"/>
                          <a:tab pos="146050" algn="l"/>
                        </a:tabLs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оборотності</a:t>
                      </a: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оборотних 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активів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u="sng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Ф2 р.035</a:t>
                      </a:r>
                      <a:endParaRPr lang="uk-UA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Ф1 р.2</a:t>
                      </a: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Збільшення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1,296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0,753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25650" algn="l"/>
                        </a:tabLst>
                      </a:pPr>
                      <a:r>
                        <a:rPr lang="uk-UA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1,188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5135" algn="l"/>
                          <a:tab pos="2025650" algn="l"/>
                        </a:tabLs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-0,543</a:t>
                      </a:r>
                      <a:endParaRPr lang="uk-UA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45135" algn="l"/>
                          <a:tab pos="2025650" algn="l"/>
                        </a:tabLst>
                      </a:pPr>
                      <a:r>
                        <a:rPr lang="uk-UA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0,435</a:t>
                      </a:r>
                      <a:endParaRPr lang="uk-UA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886" marR="54886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72382" y="717819"/>
            <a:ext cx="84273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4500" algn="l"/>
                <a:tab pos="2025650" algn="l"/>
              </a:tabLst>
            </a:pP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Оцінка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ефективності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400" b="1" dirty="0" err="1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управління</a:t>
            </a:r>
            <a:r>
              <a:rPr lang="ru-RU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активами </a:t>
            </a:r>
            <a:r>
              <a:rPr lang="ru-RU" sz="24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ТОВ «ТДС»</a:t>
            </a:r>
            <a:endParaRPr lang="ru-RU" sz="2400" b="1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929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7" name="Группа 2056"/>
          <p:cNvGrpSpPr/>
          <p:nvPr/>
        </p:nvGrpSpPr>
        <p:grpSpPr>
          <a:xfrm>
            <a:off x="1001862" y="94024"/>
            <a:ext cx="7344816" cy="6026239"/>
            <a:chOff x="1001862" y="94024"/>
            <a:chExt cx="7344816" cy="6026239"/>
          </a:xfrm>
        </p:grpSpPr>
        <p:grpSp>
          <p:nvGrpSpPr>
            <p:cNvPr id="2056" name="Группа 2055"/>
            <p:cNvGrpSpPr/>
            <p:nvPr/>
          </p:nvGrpSpPr>
          <p:grpSpPr>
            <a:xfrm>
              <a:off x="1001862" y="94024"/>
              <a:ext cx="7344816" cy="6026239"/>
              <a:chOff x="1001862" y="94024"/>
              <a:chExt cx="7344816" cy="6026239"/>
            </a:xfrm>
          </p:grpSpPr>
          <p:grpSp>
            <p:nvGrpSpPr>
              <p:cNvPr id="3" name="Группа 2"/>
              <p:cNvGrpSpPr>
                <a:grpSpLocks/>
              </p:cNvGrpSpPr>
              <p:nvPr/>
            </p:nvGrpSpPr>
            <p:grpSpPr bwMode="auto">
              <a:xfrm>
                <a:off x="1001862" y="94024"/>
                <a:ext cx="7344816" cy="6026239"/>
                <a:chOff x="1306" y="0"/>
                <a:chExt cx="62421" cy="65799"/>
              </a:xfrm>
            </p:grpSpPr>
            <p:sp>
              <p:nvSpPr>
                <p:cNvPr id="6" name="Стрелка вправо 5"/>
                <p:cNvSpPr>
                  <a:spLocks noChangeArrowheads="1"/>
                </p:cNvSpPr>
                <p:nvPr/>
              </p:nvSpPr>
              <p:spPr bwMode="auto">
                <a:xfrm rot="5400000">
                  <a:off x="28448" y="5079"/>
                  <a:ext cx="6794" cy="2959"/>
                </a:xfrm>
                <a:prstGeom prst="rightArrow">
                  <a:avLst>
                    <a:gd name="adj1" fmla="val 50000"/>
                    <a:gd name="adj2" fmla="val 50003"/>
                  </a:avLst>
                </a:prstGeom>
                <a:solidFill>
                  <a:srgbClr val="FFFFFF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endParaRPr lang="uk-UA"/>
                </a:p>
              </p:txBody>
            </p:sp>
            <p:grpSp>
              <p:nvGrpSpPr>
                <p:cNvPr id="4" name="Группа 3"/>
                <p:cNvGrpSpPr>
                  <a:grpSpLocks/>
                </p:cNvGrpSpPr>
                <p:nvPr/>
              </p:nvGrpSpPr>
              <p:grpSpPr bwMode="auto">
                <a:xfrm>
                  <a:off x="1306" y="0"/>
                  <a:ext cx="62421" cy="65799"/>
                  <a:chOff x="1297" y="0"/>
                  <a:chExt cx="61997" cy="80119"/>
                </a:xfrm>
              </p:grpSpPr>
              <p:sp>
                <p:nvSpPr>
                  <p:cNvPr id="7" name="Стрелка вниз 6"/>
                  <p:cNvSpPr>
                    <a:spLocks noChangeArrowheads="1"/>
                  </p:cNvSpPr>
                  <p:nvPr/>
                </p:nvSpPr>
                <p:spPr bwMode="auto">
                  <a:xfrm rot="17974942" flipH="1">
                    <a:off x="25835" y="28012"/>
                    <a:ext cx="2736" cy="4826"/>
                  </a:xfrm>
                  <a:prstGeom prst="downArrow">
                    <a:avLst>
                      <a:gd name="adj1" fmla="val 28991"/>
                      <a:gd name="adj2" fmla="val 32297"/>
                    </a:avLst>
                  </a:pr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ctr" anchorCtr="0" upright="1">
                    <a:noAutofit/>
                  </a:bodyPr>
                  <a:lstStyle/>
                  <a:p>
                    <a:endParaRPr lang="uk-UA"/>
                  </a:p>
                </p:txBody>
              </p:sp>
              <p:grpSp>
                <p:nvGrpSpPr>
                  <p:cNvPr id="8" name="Группа 7"/>
                  <p:cNvGrpSpPr>
                    <a:grpSpLocks/>
                  </p:cNvGrpSpPr>
                  <p:nvPr/>
                </p:nvGrpSpPr>
                <p:grpSpPr bwMode="auto">
                  <a:xfrm>
                    <a:off x="1297" y="0"/>
                    <a:ext cx="61997" cy="80119"/>
                    <a:chOff x="1297" y="0"/>
                    <a:chExt cx="62000" cy="80120"/>
                  </a:xfrm>
                </p:grpSpPr>
                <p:grpSp>
                  <p:nvGrpSpPr>
                    <p:cNvPr id="9" name="Группа 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97" y="0"/>
                      <a:ext cx="62000" cy="80120"/>
                      <a:chOff x="1297" y="0"/>
                      <a:chExt cx="61998" cy="80120"/>
                    </a:xfrm>
                  </p:grpSpPr>
                  <p:grpSp>
                    <p:nvGrpSpPr>
                      <p:cNvPr id="13" name="Группа 1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97" y="0"/>
                        <a:ext cx="61998" cy="80120"/>
                        <a:chOff x="1297" y="0"/>
                        <a:chExt cx="61996" cy="77905"/>
                      </a:xfrm>
                    </p:grpSpPr>
                    <p:grpSp>
                      <p:nvGrpSpPr>
                        <p:cNvPr id="18" name="Группа 1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297" y="0"/>
                          <a:ext cx="61996" cy="77905"/>
                          <a:chOff x="1297" y="0"/>
                          <a:chExt cx="61996" cy="77905"/>
                        </a:xfrm>
                      </p:grpSpPr>
                      <p:grpSp>
                        <p:nvGrpSpPr>
                          <p:cNvPr id="21" name="Группа 2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1297" y="0"/>
                            <a:ext cx="61996" cy="77905"/>
                            <a:chOff x="1297" y="0"/>
                            <a:chExt cx="61996" cy="61559"/>
                          </a:xfrm>
                        </p:grpSpPr>
                        <p:sp>
                          <p:nvSpPr>
                            <p:cNvPr id="24" name="Поле 50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2092" y="17606"/>
                              <a:ext cx="3207" cy="3032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6350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rot="0" vert="horz" wrap="square" lIns="91440" tIns="45720" rIns="91440" bIns="45720" anchor="t" anchorCtr="0" upright="1">
                              <a:noAutofit/>
                            </a:bodyPr>
                            <a:lstStyle/>
                            <a:p>
                              <a:pPr algn="ctr">
                                <a:spcAft>
                                  <a:spcPts val="1000"/>
                                </a:spcAft>
                              </a:pPr>
                              <a:r>
                                <a:rPr lang="uk-UA" sz="1200" dirty="0">
                                  <a:effectLst/>
                                  <a:latin typeface="Times New Roman"/>
                                  <a:ea typeface="Calibri"/>
                                  <a:cs typeface="Times New Roman"/>
                                </a:rPr>
                                <a:t>З</a:t>
                              </a:r>
                              <a:endParaRPr lang="uk-UA" sz="11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  <a:p>
                              <a:pPr algn="ctr">
                                <a:spcAft>
                                  <a:spcPts val="1000"/>
                                </a:spcAft>
                              </a:pPr>
                              <a:r>
                                <a:rPr lang="uk-UA" sz="1200" dirty="0">
                                  <a:effectLst/>
                                  <a:latin typeface="Times New Roman"/>
                                  <a:ea typeface="Calibri"/>
                                  <a:cs typeface="Times New Roman"/>
                                </a:rPr>
                                <a:t>О</a:t>
                              </a:r>
                              <a:endParaRPr lang="uk-UA" sz="11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  <a:p>
                              <a:pPr algn="ctr">
                                <a:spcAft>
                                  <a:spcPts val="1000"/>
                                </a:spcAft>
                              </a:pPr>
                              <a:r>
                                <a:rPr lang="uk-UA" sz="1200" dirty="0">
                                  <a:effectLst/>
                                  <a:latin typeface="Times New Roman"/>
                                  <a:ea typeface="Calibri"/>
                                  <a:cs typeface="Times New Roman"/>
                                </a:rPr>
                                <a:t>В</a:t>
                              </a:r>
                              <a:endParaRPr lang="uk-UA" sz="11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  <a:p>
                              <a:pPr algn="ctr">
                                <a:spcAft>
                                  <a:spcPts val="1000"/>
                                </a:spcAft>
                              </a:pPr>
                              <a:r>
                                <a:rPr lang="uk-UA" sz="1200" dirty="0">
                                  <a:effectLst/>
                                  <a:latin typeface="Times New Roman"/>
                                  <a:ea typeface="Calibri"/>
                                  <a:cs typeface="Times New Roman"/>
                                </a:rPr>
                                <a:t>Н</a:t>
                              </a:r>
                              <a:endParaRPr lang="uk-UA" sz="11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  <a:p>
                              <a:pPr algn="ctr">
                                <a:spcAft>
                                  <a:spcPts val="1000"/>
                                </a:spcAft>
                              </a:pPr>
                              <a:r>
                                <a:rPr lang="uk-UA" sz="1200" dirty="0">
                                  <a:effectLst/>
                                  <a:latin typeface="Times New Roman"/>
                                  <a:ea typeface="Calibri"/>
                                  <a:cs typeface="Times New Roman"/>
                                </a:rPr>
                                <a:t>І</a:t>
                              </a:r>
                              <a:endParaRPr lang="uk-UA" sz="11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  <a:p>
                              <a:pPr algn="ctr">
                                <a:spcAft>
                                  <a:spcPts val="1000"/>
                                </a:spcAft>
                              </a:pPr>
                              <a:r>
                                <a:rPr lang="uk-UA" sz="1200" dirty="0">
                                  <a:effectLst/>
                                  <a:latin typeface="Times New Roman"/>
                                  <a:ea typeface="Calibri"/>
                                  <a:cs typeface="Times New Roman"/>
                                </a:rPr>
                                <a:t>Ш</a:t>
                              </a:r>
                              <a:endParaRPr lang="uk-UA" sz="11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  <a:p>
                              <a:pPr algn="ctr">
                                <a:spcAft>
                                  <a:spcPts val="1000"/>
                                </a:spcAft>
                              </a:pPr>
                              <a:r>
                                <a:rPr lang="uk-UA" sz="1200" dirty="0">
                                  <a:effectLst/>
                                  <a:latin typeface="Times New Roman"/>
                                  <a:ea typeface="Calibri"/>
                                  <a:cs typeface="Times New Roman"/>
                                </a:rPr>
                                <a:t>Н</a:t>
                              </a:r>
                              <a:endParaRPr lang="uk-UA" sz="11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  <a:p>
                              <a:pPr algn="ctr">
                                <a:spcAft>
                                  <a:spcPts val="1000"/>
                                </a:spcAft>
                              </a:pPr>
                              <a:r>
                                <a:rPr lang="uk-UA" sz="1200" dirty="0">
                                  <a:effectLst/>
                                  <a:latin typeface="Times New Roman"/>
                                  <a:ea typeface="Calibri"/>
                                  <a:cs typeface="Times New Roman"/>
                                </a:rPr>
                                <a:t>Є</a:t>
                              </a:r>
                              <a:endParaRPr lang="uk-UA" sz="1100" dirty="0">
                                <a:effectLst/>
                                <a:latin typeface="Calibri"/>
                                <a:ea typeface="Calibri"/>
                                <a:cs typeface="Times New Roman"/>
                              </a:endParaRPr>
                            </a:p>
                          </p:txBody>
                        </p:sp>
                        <p:grpSp>
                          <p:nvGrpSpPr>
                            <p:cNvPr id="25" name="Группа 24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1297" y="0"/>
                              <a:ext cx="61996" cy="61559"/>
                              <a:chOff x="1297" y="0"/>
                              <a:chExt cx="61996" cy="61559"/>
                            </a:xfrm>
                          </p:grpSpPr>
                          <p:grpSp>
                            <p:nvGrpSpPr>
                              <p:cNvPr id="26" name="Группа 25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1297" y="0"/>
                                <a:ext cx="61996" cy="61559"/>
                                <a:chOff x="1297" y="0"/>
                                <a:chExt cx="61996" cy="61559"/>
                              </a:xfrm>
                            </p:grpSpPr>
                            <p:sp>
                              <p:nvSpPr>
                                <p:cNvPr id="29" name="Скругленный прямоугольник 28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297" y="0"/>
                                  <a:ext cx="61996" cy="61559"/>
                                </a:xfrm>
                                <a:prstGeom prst="roundRect">
                                  <a:avLst>
                                    <a:gd name="adj" fmla="val 16667"/>
                                  </a:avLst>
                                </a:prstGeom>
                                <a:solidFill>
                                  <a:schemeClr val="accent5">
                                    <a:lumMod val="60000"/>
                                    <a:lumOff val="40000"/>
                                  </a:schemeClr>
                                </a:solidFill>
                                <a:ln w="25400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  <a:extLst/>
                              </p:spPr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endParaRPr lang="uk-UA"/>
                                </a:p>
                              </p:txBody>
                            </p:sp>
                            <p:grpSp>
                              <p:nvGrpSpPr>
                                <p:cNvPr id="28" name="Группа 27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5299" y="7208"/>
                                  <a:ext cx="54235" cy="51674"/>
                                  <a:chOff x="111" y="-1252"/>
                                  <a:chExt cx="54718" cy="54151"/>
                                </a:xfrm>
                              </p:grpSpPr>
                              <p:sp>
                                <p:nvSpPr>
                                  <p:cNvPr id="34" name="Стрелка вниз 33"/>
                                  <p:cNvSpPr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5123" y="11572"/>
                                    <a:ext cx="3264" cy="5099"/>
                                  </a:xfrm>
                                  <a:prstGeom prst="downArrow">
                                    <a:avLst>
                                      <a:gd name="adj1" fmla="val 28991"/>
                                      <a:gd name="adj2" fmla="val 32278"/>
                                    </a:avLst>
                                  </a:prstGeom>
                                  <a:solidFill>
                                    <a:srgbClr val="FFFFFF"/>
                                  </a:solidFill>
                                  <a:ln w="19050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rot="0" vert="horz" wrap="square" lIns="91440" tIns="45720" rIns="91440" bIns="45720" anchor="ctr" anchorCtr="0" upright="1">
                                    <a:noAutofit/>
                                  </a:bodyPr>
                                  <a:lstStyle/>
                                  <a:p>
                                    <a:endParaRPr lang="uk-UA"/>
                                  </a:p>
                                </p:txBody>
                              </p:sp>
                              <p:sp>
                                <p:nvSpPr>
                                  <p:cNvPr id="35" name="Стрелка вниз 34"/>
                                  <p:cNvSpPr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 rot="3625058">
                                    <a:off x="30269" y="13184"/>
                                    <a:ext cx="2271" cy="4872"/>
                                  </a:xfrm>
                                  <a:prstGeom prst="downArrow">
                                    <a:avLst>
                                      <a:gd name="adj1" fmla="val 28991"/>
                                      <a:gd name="adj2" fmla="val 32289"/>
                                    </a:avLst>
                                  </a:prstGeom>
                                  <a:solidFill>
                                    <a:srgbClr val="FFFFFF"/>
                                  </a:solidFill>
                                  <a:ln w="19050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rot="0" vert="horz" wrap="square" lIns="91440" tIns="45720" rIns="91440" bIns="45720" anchor="ctr" anchorCtr="0" upright="1">
                                    <a:noAutofit/>
                                  </a:bodyPr>
                                  <a:lstStyle/>
                                  <a:p>
                                    <a:endParaRPr lang="uk-UA"/>
                                  </a:p>
                                </p:txBody>
                              </p:sp>
                              <p:grpSp>
                                <p:nvGrpSpPr>
                                  <p:cNvPr id="36" name="Группа 35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>
                                    <a:off x="111" y="-1252"/>
                                    <a:ext cx="54718" cy="54151"/>
                                    <a:chOff x="1593" y="-1252"/>
                                    <a:chExt cx="54721" cy="54151"/>
                                  </a:xfrm>
                                </p:grpSpPr>
                                <p:sp>
                                  <p:nvSpPr>
                                    <p:cNvPr id="38" name="Дуга 28"/>
                                    <p:cNvSpPr>
                                      <a:spLocks/>
                                    </p:cNvSpPr>
                                    <p:nvPr/>
                                  </p:nvSpPr>
                                  <p:spPr bwMode="auto">
                                    <a:xfrm rot="293443" flipH="1">
                                      <a:off x="7351" y="1968"/>
                                      <a:ext cx="23444" cy="14730"/>
                                    </a:xfrm>
                                    <a:custGeom>
                                      <a:avLst/>
                                      <a:gdLst>
                                        <a:gd name="T0" fmla="*/ 1321010 w 2344390"/>
                                        <a:gd name="T1" fmla="*/ 5959 h 1473037"/>
                                        <a:gd name="T2" fmla="*/ 2132867 w 2344390"/>
                                        <a:gd name="T3" fmla="*/ 314487 h 1473037"/>
                                        <a:gd name="T4" fmla="*/ 2018511 w 2344390"/>
                                        <a:gd name="T5" fmla="*/ 1246117 h 1473037"/>
                                        <a:gd name="T6" fmla="*/ 0 60000 65536"/>
                                        <a:gd name="T7" fmla="*/ 0 60000 65536"/>
                                        <a:gd name="T8" fmla="*/ 0 60000 65536"/>
                                      </a:gdLst>
                                      <a:ahLst/>
                                      <a:cxnLst>
                                        <a:cxn ang="T6">
                                          <a:pos x="T0" y="T1"/>
                                        </a:cxn>
                                        <a:cxn ang="T7">
                                          <a:pos x="T2" y="T3"/>
                                        </a:cxn>
                                        <a:cxn ang="T8">
                                          <a:pos x="T4" y="T5"/>
                                        </a:cxn>
                                      </a:cxnLst>
                                      <a:rect l="0" t="0" r="r" b="b"/>
                                      <a:pathLst>
                                        <a:path w="2344390" h="1473037" stroke="0">
                                          <a:moveTo>
                                            <a:pt x="1321010" y="5959"/>
                                          </a:moveTo>
                                          <a:cubicBezTo>
                                            <a:pt x="1648738" y="32315"/>
                                            <a:pt x="1943544" y="144349"/>
                                            <a:pt x="2132867" y="314487"/>
                                          </a:cubicBezTo>
                                          <a:cubicBezTo>
                                            <a:pt x="2453268" y="602420"/>
                                            <a:pt x="2405391" y="992459"/>
                                            <a:pt x="2018511" y="1246117"/>
                                          </a:cubicBezTo>
                                          <a:lnTo>
                                            <a:pt x="1172195" y="736519"/>
                                          </a:lnTo>
                                          <a:lnTo>
                                            <a:pt x="1321010" y="5959"/>
                                          </a:lnTo>
                                          <a:close/>
                                        </a:path>
                                        <a:path w="2344390" h="1473037" fill="none">
                                          <a:moveTo>
                                            <a:pt x="1321010" y="5959"/>
                                          </a:moveTo>
                                          <a:cubicBezTo>
                                            <a:pt x="1648738" y="32315"/>
                                            <a:pt x="1943544" y="144349"/>
                                            <a:pt x="2132867" y="314487"/>
                                          </a:cubicBezTo>
                                          <a:cubicBezTo>
                                            <a:pt x="2453268" y="602420"/>
                                            <a:pt x="2405391" y="992459"/>
                                            <a:pt x="2018511" y="1246117"/>
                                          </a:cubicBezTo>
                                        </a:path>
                                      </a:pathLst>
                                    </a:cu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  <a:extLst>
                                      <a:ext uri="{909E8E84-426E-40DD-AFC4-6F175D3DCCD1}">
                                        <a14:hiddenFill xmlns:a14="http://schemas.microsoft.com/office/drawing/2010/main">
                                          <a:solidFill>
                                            <a:srgbClr val="FFFFFF"/>
                                          </a:solidFill>
                                        </a14:hiddenFill>
                                      </a:ext>
                                    </a:extLst>
                                  </p:spPr>
                                  <p:txBody>
                                    <a:bodyPr rot="0" vert="horz" wrap="square" lIns="91440" tIns="45720" rIns="91440" bIns="45720" anchor="ctr" anchorCtr="0" upright="1">
                                      <a:noAutofit/>
                                    </a:bodyPr>
                                    <a:lstStyle/>
                                    <a:p>
                                      <a:endParaRPr lang="uk-UA"/>
                                    </a:p>
                                  </p:txBody>
                                </p:sp>
                                <p:sp>
                                  <p:nvSpPr>
                                    <p:cNvPr id="39" name="Дуга 27"/>
                                    <p:cNvSpPr>
                                      <a:spLocks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23124" y="1978"/>
                                      <a:ext cx="26111" cy="14447"/>
                                    </a:xfrm>
                                    <a:custGeom>
                                      <a:avLst/>
                                      <a:gdLst>
                                        <a:gd name="T0" fmla="*/ 1490293 w 2611094"/>
                                        <a:gd name="T1" fmla="*/ 7269 h 1444625"/>
                                        <a:gd name="T2" fmla="*/ 2297623 w 2611094"/>
                                        <a:gd name="T3" fmla="*/ 252775 h 1444625"/>
                                        <a:gd name="T4" fmla="*/ 2306501 w 2611094"/>
                                        <a:gd name="T5" fmla="*/ 1186048 h 1444625"/>
                                        <a:gd name="T6" fmla="*/ 0 60000 65536"/>
                                        <a:gd name="T7" fmla="*/ 0 60000 65536"/>
                                        <a:gd name="T8" fmla="*/ 0 60000 65536"/>
                                      </a:gdLst>
                                      <a:ahLst/>
                                      <a:cxnLst>
                                        <a:cxn ang="T6">
                                          <a:pos x="T0" y="T1"/>
                                        </a:cxn>
                                        <a:cxn ang="T7">
                                          <a:pos x="T2" y="T3"/>
                                        </a:cxn>
                                        <a:cxn ang="T8">
                                          <a:pos x="T4" y="T5"/>
                                        </a:cxn>
                                      </a:cxnLst>
                                      <a:rect l="0" t="0" r="r" b="b"/>
                                      <a:pathLst>
                                        <a:path w="2611094" h="1444625" stroke="0">
                                          <a:moveTo>
                                            <a:pt x="1490293" y="7269"/>
                                          </a:moveTo>
                                          <a:cubicBezTo>
                                            <a:pt x="1804383" y="32110"/>
                                            <a:pt x="2091374" y="119382"/>
                                            <a:pt x="2297623" y="252775"/>
                                          </a:cubicBezTo>
                                          <a:cubicBezTo>
                                            <a:pt x="2712204" y="520907"/>
                                            <a:pt x="2715958" y="915517"/>
                                            <a:pt x="2306501" y="1186048"/>
                                          </a:cubicBezTo>
                                          <a:lnTo>
                                            <a:pt x="1305547" y="722313"/>
                                          </a:lnTo>
                                          <a:lnTo>
                                            <a:pt x="1490293" y="7269"/>
                                          </a:lnTo>
                                          <a:close/>
                                        </a:path>
                                        <a:path w="2611094" h="1444625" fill="none">
                                          <a:moveTo>
                                            <a:pt x="1490293" y="7269"/>
                                          </a:moveTo>
                                          <a:cubicBezTo>
                                            <a:pt x="1804383" y="32110"/>
                                            <a:pt x="2091374" y="119382"/>
                                            <a:pt x="2297623" y="252775"/>
                                          </a:cubicBezTo>
                                          <a:cubicBezTo>
                                            <a:pt x="2712204" y="520907"/>
                                            <a:pt x="2715958" y="915517"/>
                                            <a:pt x="2306501" y="1186048"/>
                                          </a:cubicBezTo>
                                        </a:path>
                                      </a:pathLst>
                                    </a:cu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  <a:extLst>
                                      <a:ext uri="{909E8E84-426E-40DD-AFC4-6F175D3DCCD1}">
                                        <a14:hiddenFill xmlns:a14="http://schemas.microsoft.com/office/drawing/2010/main">
                                          <a:solidFill>
                                            <a:srgbClr val="FFFFFF"/>
                                          </a:solidFill>
                                        </a14:hiddenFill>
                                      </a:ext>
                                    </a:extLst>
                                  </p:spPr>
                                  <p:txBody>
                                    <a:bodyPr rot="0" vert="horz" wrap="square" lIns="91440" tIns="45720" rIns="91440" bIns="45720" anchor="ctr" anchorCtr="0" upright="1">
                                      <a:noAutofit/>
                                    </a:bodyPr>
                                    <a:lstStyle/>
                                    <a:p>
                                      <a:endParaRPr lang="uk-UA"/>
                                    </a:p>
                                  </p:txBody>
                                </p:sp>
                                <p:grpSp>
                                  <p:nvGrpSpPr>
                                    <p:cNvPr id="40" name="Группа 39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1593" y="-1252"/>
                                      <a:ext cx="54721" cy="54151"/>
                                      <a:chOff x="1593" y="-1252"/>
                                      <a:chExt cx="54722" cy="54155"/>
                                    </a:xfrm>
                                  </p:grpSpPr>
                                  <p:sp>
                                    <p:nvSpPr>
                                      <p:cNvPr id="41" name="Прямоугольник 4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593" y="-1252"/>
                                        <a:ext cx="54722" cy="53941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EFEDA"/>
                                      </a:solidFill>
                                      <a:ln w="19050">
                                        <a:solidFill>
                                          <a:srgbClr val="000000"/>
                                        </a:solidFill>
                                        <a:prstDash val="lgDash"/>
                                        <a:miter lim="800000"/>
                                        <a:headEnd/>
                                        <a:tailEnd/>
                                      </a:ln>
                                      <a:extLst/>
                                    </p:spPr>
                                    <p:txBody>
                                      <a:bodyPr rot="0" vert="horz" wrap="square" lIns="91440" tIns="45720" rIns="91440" bIns="45720" anchor="ctr" anchorCtr="0" upright="1">
                                        <a:noAutofit/>
                                      </a:bodyPr>
                                      <a:lstStyle/>
                                      <a:p>
                                        <a:endParaRPr lang="uk-UA" sz="1400"/>
                                      </a:p>
                                    </p:txBody>
                                  </p:sp>
                                  <p:grpSp>
                                    <p:nvGrpSpPr>
                                      <p:cNvPr id="42" name="Группа 41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>
                                        <a:off x="6751" y="23930"/>
                                        <a:ext cx="43475" cy="18089"/>
                                        <a:chOff x="563" y="3588"/>
                                        <a:chExt cx="43475" cy="18089"/>
                                      </a:xfrm>
                                    </p:grpSpPr>
                                    <p:cxnSp>
                                      <p:nvCxnSpPr>
                                        <p:cNvPr id="50" name="Прямая со стрелкой 49"/>
                                        <p:cNvCxnSpPr>
                                          <a:cxnSpLocks noChangeShapeType="1"/>
                                          <a:endCxn id="60" idx="1"/>
                                        </p:cNvCxnSpPr>
                                        <p:nvPr/>
                                      </p:nvCxnSpPr>
                                      <p:spPr bwMode="auto">
                                        <a:xfrm>
                                          <a:off x="17847" y="14910"/>
                                          <a:ext cx="5617" cy="1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noFill/>
                                        <a:ln w="9525">
                                          <a:solidFill>
                                            <a:srgbClr val="000000"/>
                                          </a:solidFill>
                                          <a:round/>
                                          <a:headEnd/>
                                          <a:tailEnd type="arrow" w="med" len="med"/>
                                        </a:ln>
                                        <a:extLst>
                                          <a:ext uri="{909E8E84-426E-40DD-AFC4-6F175D3DCCD1}">
                                            <a14:hiddenFill xmlns:a14="http://schemas.microsoft.com/office/drawing/2010/main">
                                              <a:noFill/>
                                            </a14:hiddenFill>
                                          </a:ext>
                                        </a:extLst>
                                      </p:spPr>
                                    </p:cxnSp>
                                    <p:grpSp>
                                      <p:nvGrpSpPr>
                                        <p:cNvPr id="51" name="Группа 50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>
                                          <a:off x="563" y="3588"/>
                                          <a:ext cx="43475" cy="18089"/>
                                          <a:chOff x="459" y="3588"/>
                                          <a:chExt cx="35466" cy="18088"/>
                                        </a:xfrm>
                                      </p:grpSpPr>
                                      <p:sp>
                                        <p:nvSpPr>
                                          <p:cNvPr id="57" name="Овал 5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59" y="3588"/>
                                            <a:ext cx="35466" cy="18088"/>
                                          </a:xfrm>
                                          <a:prstGeom prst="ellipse">
                                            <a:avLst/>
                                          </a:prstGeom>
                                          <a:solidFill>
                                            <a:schemeClr val="accent3">
                                              <a:lumMod val="20000"/>
                                              <a:lumOff val="80000"/>
                                            </a:schemeClr>
                                          </a:solidFill>
                                          <a:ln w="25400">
                                            <a:solidFill>
                                              <a:srgbClr val="000000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  <a:extLst/>
                                        </p:spPr>
                                        <p:txBody>
                                          <a:bodyPr rot="0" vert="horz" wrap="square" lIns="91440" tIns="45720" rIns="91440" bIns="45720" anchor="ctr" anchorCtr="0" upright="1">
                                            <a:noAutofit/>
                                          </a:bodyPr>
                                          <a:lstStyle/>
                                          <a:p>
                                            <a:endParaRPr lang="uk-UA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58" name="Поле 2"/>
                                          <p:cNvSpPr txBox="1"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11667" y="4872"/>
                                            <a:ext cx="13207" cy="5404"/>
                                          </a:xfrm>
                                          <a:prstGeom prst="rect">
                                            <a:avLst/>
                                          </a:prstGeom>
                                          <a:ln>
                                            <a:headEnd/>
                                            <a:tailEnd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4"/>
                                          </a:lnRef>
                                          <a:fillRef idx="2">
                                            <a:schemeClr val="accent4"/>
                                          </a:fillRef>
                                          <a:effectRef idx="1">
                                            <a:schemeClr val="accent4"/>
                                          </a:effectRef>
                                          <a:fontRef idx="minor">
                                            <a:schemeClr val="dk1"/>
                                          </a:fontRef>
                                        </p:style>
                                        <p:txBody>
                                          <a:bodyPr rot="0" vert="horz" wrap="square" lIns="91440" tIns="45720" rIns="91440" bIns="45720" anchor="ctr" anchorCtr="0" upright="1"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>
                                              <a:spcAft>
                                                <a:spcPts val="1000"/>
                                              </a:spcAft>
                                            </a:pPr>
                                            <a:r>
                                              <a:rPr lang="uk-UA" sz="1200" dirty="0">
                                                <a:effectLst/>
                                                <a:latin typeface="Times New Roman"/>
                                                <a:ea typeface="Calibri"/>
                                                <a:cs typeface="Times New Roman"/>
                                              </a:rPr>
                                              <a:t>Підсистема фінансування та формування ОК</a:t>
                                            </a:r>
                                            <a:endParaRPr lang="uk-UA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Times New Roman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59" name="Поле 3"/>
                                          <p:cNvSpPr txBox="1"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151" y="12935"/>
                                            <a:ext cx="11372" cy="476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ln>
                                            <a:headEnd/>
                                            <a:tailEnd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4"/>
                                          </a:lnRef>
                                          <a:fillRef idx="2">
                                            <a:schemeClr val="accent4"/>
                                          </a:fillRef>
                                          <a:effectRef idx="1">
                                            <a:schemeClr val="accent4"/>
                                          </a:effectRef>
                                          <a:fontRef idx="minor">
                                            <a:schemeClr val="dk1"/>
                                          </a:fontRef>
                                        </p:style>
                                        <p:txBody>
                                          <a:bodyPr rot="0" vert="horz" wrap="square" lIns="91440" tIns="45720" rIns="91440" bIns="45720" anchor="t" anchorCtr="0" upright="1"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>
                                              <a:spcAft>
                                                <a:spcPts val="0"/>
                                              </a:spcAft>
                                            </a:pPr>
                                            <a:r>
                                              <a:rPr lang="uk-UA" sz="1200" dirty="0">
                                                <a:effectLst/>
                                                <a:latin typeface="Times New Roman"/>
                                              </a:rPr>
                                              <a:t>Підсистема використання  ОК</a:t>
                                            </a:r>
                                            <a:endParaRPr lang="uk-UA" dirty="0">
                                              <a:effectLst/>
                                            </a:endParaRPr>
                                          </a:p>
                                          <a:p>
                                            <a:pPr algn="ctr">
                                              <a:spcAft>
                                                <a:spcPts val="1000"/>
                                              </a:spcAft>
                                            </a:pPr>
                                            <a:r>
                                              <a:rPr lang="uk-UA" sz="1200" dirty="0">
                                                <a:effectLst/>
                                                <a:latin typeface="Times New Roman"/>
                                                <a:ea typeface="Calibri"/>
                                                <a:cs typeface="Times New Roman"/>
                                              </a:rPr>
                                              <a:t> </a:t>
                                            </a:r>
                                            <a:endParaRPr lang="uk-UA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Times New Roman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0" name="Поле 4"/>
                                          <p:cNvSpPr txBox="1"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19141" y="12122"/>
                                            <a:ext cx="13104" cy="5576"/>
                                          </a:xfrm>
                                          <a:prstGeom prst="rect">
                                            <a:avLst/>
                                          </a:prstGeom>
                                          <a:ln>
                                            <a:headEnd/>
                                            <a:tailEnd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4"/>
                                          </a:lnRef>
                                          <a:fillRef idx="2">
                                            <a:schemeClr val="accent4"/>
                                          </a:fillRef>
                                          <a:effectRef idx="1">
                                            <a:schemeClr val="accent4"/>
                                          </a:effectRef>
                                          <a:fontRef idx="minor">
                                            <a:schemeClr val="dk1"/>
                                          </a:fontRef>
                                        </p:style>
                                        <p:txBody>
                                          <a:bodyPr rot="0" vert="horz" wrap="square" lIns="91440" tIns="45720" rIns="91440" bIns="45720" anchor="ctr" anchorCtr="0" upright="1">
                                            <a:noAutofit/>
                                          </a:bodyPr>
                                          <a:lstStyle/>
                                          <a:p>
                                            <a:pPr algn="ctr">
                                              <a:spcAft>
                                                <a:spcPts val="1000"/>
                                              </a:spcAft>
                                            </a:pPr>
                                            <a:r>
                                              <a:rPr lang="uk-UA" sz="1200" dirty="0">
                                                <a:effectLst/>
                                                <a:latin typeface="Times New Roman"/>
                                                <a:ea typeface="Calibri"/>
                                                <a:cs typeface="Times New Roman"/>
                                              </a:rPr>
                                              <a:t>Підсистема внутрішнього обліку та контролю</a:t>
                                            </a:r>
                                            <a:endParaRPr lang="uk-UA" sz="1100" dirty="0">
                                              <a:effectLst/>
                                              <a:latin typeface="Calibri"/>
                                              <a:ea typeface="Calibri"/>
                                              <a:cs typeface="Times New Roman"/>
                                            </a:endParaRPr>
                                          </a:p>
                                        </p:txBody>
                                      </p:sp>
                                    </p:grpSp>
                                    <p:cxnSp>
                                      <p:nvCxnSpPr>
                                        <p:cNvPr id="52" name="Прямая со стрелкой 51"/>
                                        <p:cNvCxnSpPr>
                                          <a:cxnSpLocks noChangeShapeType="1"/>
                                          <a:stCxn id="58" idx="3"/>
                                        </p:cNvCxnSpPr>
                                        <p:nvPr/>
                                      </p:nvCxnSpPr>
                                      <p:spPr bwMode="auto">
                                        <a:xfrm>
                                          <a:off x="30491" y="7574"/>
                                          <a:ext cx="6707" cy="4548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>
                                          <a:headEnd/>
                                          <a:tailEnd type="arrow" w="med" len="med"/>
                                        </a:ln>
                                        <a:extLst/>
                                      </p:spPr>
                                      <p:style>
                                        <a:lnRef idx="3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cxnSp>
                                      <p:nvCxnSpPr>
                                        <p:cNvPr id="53" name="Прямая со стрелкой 52"/>
                                        <p:cNvCxnSpPr>
                                          <a:cxnSpLocks noChangeShapeType="1"/>
                                        </p:cNvCxnSpPr>
                                        <p:nvPr/>
                                      </p:nvCxnSpPr>
                                      <p:spPr bwMode="auto">
                                        <a:xfrm flipH="1">
                                          <a:off x="18756" y="16078"/>
                                          <a:ext cx="4929" cy="0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>
                                          <a:headEnd/>
                                          <a:tailEnd type="arrow" w="med" len="med"/>
                                        </a:ln>
                                        <a:extLst/>
                                      </p:spPr>
                                      <p:style>
                                        <a:lnRef idx="3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cxnSp>
                                      <p:nvCxnSpPr>
                                        <p:cNvPr id="54" name="Прямая со стрелкой 53"/>
                                        <p:cNvCxnSpPr>
                                          <a:cxnSpLocks noChangeShapeType="1"/>
                                        </p:cNvCxnSpPr>
                                        <p:nvPr/>
                                      </p:nvCxnSpPr>
                                      <p:spPr bwMode="auto">
                                        <a:xfrm flipV="1">
                                          <a:off x="6352" y="7574"/>
                                          <a:ext cx="8135" cy="5361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>
                                          <a:headEnd/>
                                          <a:tailEnd type="arrow" w="med" len="med"/>
                                        </a:ln>
                                        <a:extLst/>
                                      </p:spPr>
                                      <p:style>
                                        <a:lnRef idx="3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cxnSp>
                                      <p:nvCxnSpPr>
                                        <p:cNvPr id="55" name="Прямая со стрелкой 54"/>
                                        <p:cNvCxnSpPr>
                                          <a:cxnSpLocks noChangeShapeType="1"/>
                                        </p:cNvCxnSpPr>
                                        <p:nvPr/>
                                      </p:nvCxnSpPr>
                                      <p:spPr bwMode="auto">
                                        <a:xfrm flipH="1">
                                          <a:off x="9112" y="9903"/>
                                          <a:ext cx="5190" cy="3032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>
                                          <a:headEnd/>
                                          <a:tailEnd type="arrow" w="med" len="med"/>
                                        </a:ln>
                                        <a:extLst/>
                                      </p:spPr>
                                      <p:style>
                                        <a:lnRef idx="3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  <p:cxnSp>
                                      <p:nvCxnSpPr>
                                        <p:cNvPr id="56" name="Прямая со стрелкой 55"/>
                                        <p:cNvCxnSpPr>
                                          <a:cxnSpLocks noChangeShapeType="1"/>
                                        </p:cNvCxnSpPr>
                                        <p:nvPr/>
                                      </p:nvCxnSpPr>
                                      <p:spPr bwMode="auto">
                                        <a:xfrm flipH="1" flipV="1">
                                          <a:off x="30491" y="9848"/>
                                          <a:ext cx="3530" cy="2274"/>
                                        </a:xfrm>
                                        <a:prstGeom prst="straightConnector1">
                                          <a:avLst/>
                                        </a:prstGeom>
                                        <a:ln>
                                          <a:headEnd/>
                                          <a:tailEnd type="arrow" w="med" len="med"/>
                                        </a:ln>
                                        <a:extLst/>
                                      </p:spPr>
                                      <p:style>
                                        <a:lnRef idx="3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2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  <p:grpSp>
                                    <p:nvGrpSpPr>
                                      <p:cNvPr id="43" name="Группа 42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>
                                        <a:off x="3671" y="820"/>
                                        <a:ext cx="50095" cy="17007"/>
                                        <a:chOff x="829" y="-1898"/>
                                        <a:chExt cx="50095" cy="17007"/>
                                      </a:xfrm>
                                    </p:grpSpPr>
                                    <p:sp>
                                      <p:nvSpPr>
                                        <p:cNvPr id="45" name="Поле 14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18109" y="2931"/>
                                          <a:ext cx="14948" cy="2729"/>
                                        </a:xfrm>
                                        <a:prstGeom prst="rect">
                                          <a:avLst/>
                                        </a:prstGeom>
                                        <a:ln>
                                          <a:headEnd/>
                                          <a:tailEnd/>
                                        </a:ln>
                                      </p:spPr>
                                      <p:style>
                                        <a:lnRef idx="0">
                                          <a:schemeClr val="accent6"/>
                                        </a:lnRef>
                                        <a:fillRef idx="3">
                                          <a:schemeClr val="accent6"/>
                                        </a:fillRef>
                                        <a:effectRef idx="3">
                                          <a:schemeClr val="accent6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vert="horz" wrap="square" lIns="91440" tIns="45720" rIns="91440" bIns="45720" anchor="t" anchorCtr="0" upright="1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spcAft>
                                              <a:spcPts val="1000"/>
                                            </a:spcAft>
                                          </a:pPr>
                                          <a:r>
                                            <a:rPr lang="uk-UA" sz="14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Times New Roman"/>
                                              <a:ea typeface="Calibri"/>
                                              <a:cs typeface="Times New Roman"/>
                                            </a:rPr>
                                            <a:t>Цільова підсистема</a:t>
                                          </a:r>
                                          <a:endParaRPr lang="uk-UA" sz="14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/>
                                            <a:ea typeface="Calibri"/>
                                            <a:cs typeface="Times New Roman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7" name="Поле 16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829" y="10602"/>
                                          <a:ext cx="17913" cy="4464"/>
                                        </a:xfrm>
                                        <a:prstGeom prst="rect">
                                          <a:avLst/>
                                        </a:prstGeom>
                                        <a:ln>
                                          <a:headEnd/>
                                          <a:tailEnd/>
                                        </a:ln>
                                      </p:spPr>
                                      <p:style>
                                        <a:lnRef idx="0">
                                          <a:schemeClr val="accent6"/>
                                        </a:lnRef>
                                        <a:fillRef idx="3">
                                          <a:schemeClr val="accent6"/>
                                        </a:fillRef>
                                        <a:effectRef idx="3">
                                          <a:schemeClr val="accent6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vert="horz" wrap="square" lIns="91440" tIns="45720" rIns="91440" bIns="45720" anchor="ctr" anchorCtr="0" upright="1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spcAft>
                                              <a:spcPts val="1000"/>
                                            </a:spcAft>
                                          </a:pPr>
                                          <a:r>
                                            <a:rPr lang="uk-UA" sz="140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Times New Roman"/>
                                              <a:ea typeface="Calibri"/>
                                              <a:cs typeface="Times New Roman"/>
                                            </a:rPr>
                                            <a:t>Підсистема планування та нормування</a:t>
                                          </a:r>
                                          <a:endParaRPr lang="uk-UA" sz="140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/>
                                            <a:ea typeface="Calibri"/>
                                            <a:cs typeface="Times New Roman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9" name="Поле 19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14836" y="-1898"/>
                                          <a:ext cx="20149" cy="2839"/>
                                        </a:xfrm>
                                        <a:prstGeom prst="rect">
                                          <a:avLst/>
                                        </a:prstGeom>
                                        <a:ln>
                                          <a:headEnd/>
                                          <a:tailEnd/>
                                        </a:ln>
                                      </p:spPr>
                                      <p:style>
                                        <a:lnRef idx="0">
                                          <a:schemeClr val="accent6"/>
                                        </a:lnRef>
                                        <a:fillRef idx="3">
                                          <a:schemeClr val="accent6"/>
                                        </a:fillRef>
                                        <a:effectRef idx="3">
                                          <a:schemeClr val="accent6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vert="horz" wrap="square" lIns="91440" tIns="45720" rIns="91440" bIns="45720" anchor="ctr" anchorCtr="0" upright="1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spcAft>
                                              <a:spcPts val="1000"/>
                                            </a:spcAft>
                                          </a:pPr>
                                          <a:r>
                                            <a:rPr lang="uk-UA" sz="1400" dirty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Times New Roman"/>
                                              <a:ea typeface="Calibri"/>
                                              <a:cs typeface="Times New Roman"/>
                                            </a:rPr>
                                            <a:t>Інформаційна підсистема</a:t>
                                          </a:r>
                                          <a:endParaRPr lang="uk-UA" sz="1400" dirty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/>
                                            <a:ea typeface="Calibri"/>
                                            <a:cs typeface="Times New Roman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6" name="Поле 15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16407" y="7608"/>
                                          <a:ext cx="18202" cy="2994"/>
                                        </a:xfrm>
                                        <a:prstGeom prst="rect">
                                          <a:avLst/>
                                        </a:prstGeom>
                                        <a:ln>
                                          <a:headEnd/>
                                          <a:tailEnd/>
                                        </a:ln>
                                      </p:spPr>
                                      <p:style>
                                        <a:lnRef idx="0">
                                          <a:schemeClr val="accent6"/>
                                        </a:lnRef>
                                        <a:fillRef idx="3">
                                          <a:schemeClr val="accent6"/>
                                        </a:fillRef>
                                        <a:effectRef idx="3">
                                          <a:schemeClr val="accent6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vert="horz" wrap="square" lIns="91440" tIns="45720" rIns="91440" bIns="45720" anchor="t" anchorCtr="0" upright="1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spcAft>
                                              <a:spcPts val="1000"/>
                                            </a:spcAft>
                                          </a:pPr>
                                          <a:r>
                                            <a:rPr lang="uk-UA" sz="1400" dirty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Times New Roman"/>
                                              <a:ea typeface="Calibri"/>
                                              <a:cs typeface="Times New Roman"/>
                                            </a:rPr>
                                            <a:t>Підсистема управління</a:t>
                                          </a:r>
                                          <a:endParaRPr lang="uk-UA" sz="1400" dirty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  <a:latin typeface="Calibri"/>
                                            <a:ea typeface="Calibri"/>
                                            <a:cs typeface="Times New Roman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8" name="Поле 17"/>
                                        <p:cNvSpPr txBox="1"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1509" y="10602"/>
                                          <a:ext cx="19415" cy="4507"/>
                                        </a:xfrm>
                                        <a:prstGeom prst="rect">
                                          <a:avLst/>
                                        </a:prstGeom>
                                        <a:ln>
                                          <a:headEnd/>
                                          <a:tailEnd/>
                                        </a:ln>
                                      </p:spPr>
                                      <p:style>
                                        <a:lnRef idx="0">
                                          <a:schemeClr val="accent6"/>
                                        </a:lnRef>
                                        <a:fillRef idx="3">
                                          <a:schemeClr val="accent6"/>
                                        </a:fillRef>
                                        <a:effectRef idx="3">
                                          <a:schemeClr val="accent6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vert="horz" wrap="square" lIns="91440" tIns="45720" rIns="91440" bIns="45720" anchor="ctr" anchorCtr="0" upright="1">
                                          <a:noAutofit/>
                                        </a:bodyPr>
                                        <a:lstStyle/>
                                        <a:p>
                                          <a:pPr algn="ctr">
                                            <a:spcAft>
                                              <a:spcPts val="0"/>
                                            </a:spcAft>
                                          </a:pPr>
                                          <a:r>
                                            <a:rPr lang="uk-UA" sz="1400" dirty="0">
                                              <a:solidFill>
                                                <a:schemeClr val="tx1"/>
                                              </a:solidFill>
                                              <a:effectLst/>
                                              <a:latin typeface="Times New Roman"/>
                                            </a:rPr>
                                            <a:t>Підсистема  моніторингу та швидкого реагування</a:t>
                                          </a:r>
                                          <a:endParaRPr lang="uk-UA" sz="1400" dirty="0">
                                            <a:solidFill>
                                              <a:schemeClr val="tx1"/>
                                            </a:solidFill>
                                            <a:effectLst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44" name="Поле 20"/>
                                      <p:cNvSpPr txBox="1"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083" y="50435"/>
                                        <a:ext cx="48683" cy="2468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>
                                        <a:noFill/>
                                      </a:ln>
                                      <a:extLst>
                                        <a:ext uri="{909E8E84-426E-40DD-AFC4-6F175D3DCCD1}">
                                          <a14:hiddenFill xmlns:a14="http://schemas.microsoft.com/office/drawing/2010/main">
                                            <a:solidFill>
                                              <a:srgbClr val="FFFFFF"/>
                                            </a:solidFill>
                                          </a14:hiddenFill>
                                        </a:ext>
                                        <a:ext uri="{91240B29-F687-4F45-9708-019B960494DF}">
                                          <a14:hiddenLine xmlns:a14="http://schemas.microsoft.com/office/drawing/2010/main" w="6350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rot="0" vert="horz" wrap="square" lIns="91440" tIns="45720" rIns="91440" bIns="45720" anchor="t" anchorCtr="0" upright="1">
                                        <a:noAutofit/>
                                      </a:bodyPr>
                                      <a:lstStyle/>
                                      <a:p>
                                        <a:pPr algn="ctr">
                                          <a:spcAft>
                                            <a:spcPts val="1000"/>
                                          </a:spcAft>
                                        </a:pPr>
                                        <a:r>
                                          <a:rPr lang="uk-UA" sz="1200" dirty="0">
                                            <a:effectLst/>
                                            <a:latin typeface="Times New Roman"/>
                                            <a:ea typeface="Calibri"/>
                                            <a:cs typeface="Times New Roman"/>
                                          </a:rPr>
                                          <a:t>В   Н  У  Т  Р  І  Ш  Н  Є       С  Е  Р  Е  Д  О  В  И  Щ  Е</a:t>
                                        </a:r>
                                        <a:endParaRPr lang="uk-UA" sz="1100" dirty="0">
                                          <a:effectLst/>
                                          <a:latin typeface="Calibri"/>
                                          <a:ea typeface="Calibri"/>
                                          <a:cs typeface="Times New Roman"/>
                                        </a:endParaRPr>
                                      </a:p>
                                    </p:txBody>
                                  </p:sp>
                                </p:grpSp>
                              </p:grpSp>
                              <p:sp>
                                <p:nvSpPr>
                                  <p:cNvPr id="37" name="Стрелка вниз 36"/>
                                  <p:cNvSpPr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5149" y="19496"/>
                                    <a:ext cx="3452" cy="5472"/>
                                  </a:xfrm>
                                  <a:prstGeom prst="downArrow">
                                    <a:avLst>
                                      <a:gd name="adj1" fmla="val 50000"/>
                                      <a:gd name="adj2" fmla="val 49999"/>
                                    </a:avLst>
                                  </a:prstGeom>
                                  <a:ln>
                                    <a:headEnd/>
                                    <a:tailEnd/>
                                  </a:ln>
                                </p:spPr>
                                <p:style>
                                  <a:lnRef idx="0">
                                    <a:schemeClr val="accent2"/>
                                  </a:lnRef>
                                  <a:fillRef idx="3">
                                    <a:schemeClr val="accent2"/>
                                  </a:fillRef>
                                  <a:effectRef idx="3">
                                    <a:schemeClr val="accent2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vert="horz" wrap="square" lIns="91440" tIns="45720" rIns="91440" bIns="45720" anchor="ctr" anchorCtr="0" upright="1">
                                    <a:noAutofit/>
                                  </a:bodyPr>
                                  <a:lstStyle/>
                                  <a:p>
                                    <a:endParaRPr lang="uk-UA"/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0" name="Стрелка вправо 29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 rot="2474199">
                                  <a:off x="20442" y="5578"/>
                                  <a:ext cx="5538" cy="3461"/>
                                </a:xfrm>
                                <a:prstGeom prst="rightArrow">
                                  <a:avLst>
                                    <a:gd name="adj1" fmla="val 50000"/>
                                    <a:gd name="adj2" fmla="val 50004"/>
                                  </a:avLst>
                                </a:prstGeom>
                                <a:ln>
                                  <a:headEnd/>
                                  <a:tailEnd/>
                                </a:ln>
                              </p:spPr>
                              <p:style>
                                <a:lnRef idx="0">
                                  <a:schemeClr val="accent2"/>
                                </a:lnRef>
                                <a:fillRef idx="3">
                                  <a:schemeClr val="accent2"/>
                                </a:fillRef>
                                <a:effectRef idx="3">
                                  <a:schemeClr val="accent2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endParaRPr lang="uk-UA"/>
                                </a:p>
                              </p:txBody>
                            </p:sp>
                            <p:sp>
                              <p:nvSpPr>
                                <p:cNvPr id="31" name="Поле 45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110" y="4130"/>
                                  <a:ext cx="16446" cy="2339"/>
                                </a:xfrm>
                                <a:prstGeom prst="rect">
                                  <a:avLst/>
                                </a:prstGeom>
                                <a:ln>
                                  <a:headEnd/>
                                  <a:tailEnd/>
                                </a:ln>
                              </p:spPr>
                              <p:style>
                                <a:lnRef idx="2">
                                  <a:schemeClr val="accent3">
                                    <a:shade val="50000"/>
                                  </a:schemeClr>
                                </a:lnRef>
                                <a:fillRef idx="1">
                                  <a:schemeClr val="accent3"/>
                                </a:fillRef>
                                <a:effectRef idx="0">
                                  <a:schemeClr val="accent3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1000"/>
                                    </a:spcAft>
                                  </a:pPr>
                                  <a:r>
                                    <a:rPr lang="uk-UA" sz="1400" b="1" dirty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effectLst/>
                                      <a:latin typeface="Times New Roman"/>
                                      <a:ea typeface="Calibri"/>
                                      <a:cs typeface="Times New Roman"/>
                                    </a:rPr>
                                    <a:t>Ринкові механізми</a:t>
                                  </a:r>
                                  <a:endParaRPr lang="uk-UA" sz="1400" b="1" dirty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effectLst/>
                                    <a:latin typeface="Calibri"/>
                                    <a:ea typeface="Calibri"/>
                                    <a:cs typeface="Times New Roman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32" name="Стрелка вправо 31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 rot="8280023">
                                  <a:off x="37135" y="5565"/>
                                  <a:ext cx="6067" cy="3286"/>
                                </a:xfrm>
                                <a:prstGeom prst="rightArrow">
                                  <a:avLst>
                                    <a:gd name="adj1" fmla="val 50000"/>
                                    <a:gd name="adj2" fmla="val 50000"/>
                                  </a:avLst>
                                </a:prstGeom>
                                <a:ln>
                                  <a:headEnd/>
                                  <a:tailEnd/>
                                </a:ln>
                              </p:spPr>
                              <p:style>
                                <a:lnRef idx="0">
                                  <a:schemeClr val="accent2"/>
                                </a:lnRef>
                                <a:fillRef idx="3">
                                  <a:schemeClr val="accent2"/>
                                </a:fillRef>
                                <a:effectRef idx="3">
                                  <a:schemeClr val="accent2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endParaRPr lang="uk-UA"/>
                                </a:p>
                              </p:txBody>
                            </p:sp>
                            <p:sp>
                              <p:nvSpPr>
                                <p:cNvPr id="33" name="Поле 46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5689" y="4030"/>
                                  <a:ext cx="23724" cy="2213"/>
                                </a:xfrm>
                                <a:prstGeom prst="rect">
                                  <a:avLst/>
                                </a:prstGeom>
                                <a:ln>
                                  <a:headEnd/>
                                  <a:tailEnd/>
                                </a:ln>
                              </p:spPr>
                              <p:style>
                                <a:lnRef idx="2">
                                  <a:schemeClr val="accent3">
                                    <a:shade val="50000"/>
                                  </a:schemeClr>
                                </a:lnRef>
                                <a:fillRef idx="1">
                                  <a:schemeClr val="accent3"/>
                                </a:fillRef>
                                <a:effectRef idx="0">
                                  <a:schemeClr val="accent3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vert="horz" wrap="square" lIns="91440" tIns="45720" rIns="91440" bIns="45720" anchor="ctr" anchorCtr="0" upright="1">
                                  <a:noAutofit/>
                                </a:bodyPr>
                                <a:lstStyle/>
                                <a:p>
                                  <a:pPr algn="ctr">
                                    <a:spcAft>
                                      <a:spcPts val="1000"/>
                                    </a:spcAft>
                                  </a:pPr>
                                  <a:r>
                                    <a:rPr lang="uk-UA" sz="1400" b="1" dirty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effectLst/>
                                      <a:latin typeface="Times New Roman"/>
                                      <a:ea typeface="Calibri"/>
                                      <a:cs typeface="Times New Roman"/>
                                    </a:rPr>
                                    <a:t>Політико-правові механізми</a:t>
                                  </a:r>
                                  <a:endParaRPr lang="uk-UA" sz="1400" b="1" dirty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effectLst/>
                                    <a:latin typeface="Calibri"/>
                                    <a:ea typeface="Calibri"/>
                                    <a:cs typeface="Times New Roman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27" name="Поле 51"/>
                              <p:cNvSpPr txBox="1"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9483" y="15940"/>
                                <a:ext cx="3207" cy="30328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6350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rot="0" vert="horz" wrap="square" lIns="91440" tIns="45720" rIns="91440" bIns="45720" anchor="t" anchorCtr="0" upright="1">
                                <a:noAutofit/>
                              </a:bodyPr>
                              <a:lstStyle/>
                              <a:p>
                                <a:pPr algn="ctr">
                                  <a:spcAft>
                                    <a:spcPts val="1000"/>
                                  </a:spcAft>
                                </a:pPr>
                                <a:r>
                                  <a:rPr lang="uk-UA" sz="1200" dirty="0">
                                    <a:effectLst/>
                                    <a:latin typeface="Times New Roman"/>
                                    <a:ea typeface="Calibri"/>
                                    <a:cs typeface="Times New Roman"/>
                                  </a:rPr>
                                  <a:t>С</a:t>
                                </a:r>
                                <a:endParaRPr lang="uk-UA" sz="1100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  <a:p>
                                <a:pPr algn="ctr">
                                  <a:spcAft>
                                    <a:spcPts val="1000"/>
                                  </a:spcAft>
                                </a:pPr>
                                <a:r>
                                  <a:rPr lang="uk-UA" sz="1200" dirty="0">
                                    <a:effectLst/>
                                    <a:latin typeface="Times New Roman"/>
                                    <a:ea typeface="Calibri"/>
                                    <a:cs typeface="Times New Roman"/>
                                  </a:rPr>
                                  <a:t>Е</a:t>
                                </a:r>
                                <a:endParaRPr lang="uk-UA" sz="1100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  <a:p>
                                <a:pPr algn="ctr">
                                  <a:spcAft>
                                    <a:spcPts val="1000"/>
                                  </a:spcAft>
                                </a:pPr>
                                <a:r>
                                  <a:rPr lang="uk-UA" sz="1200" dirty="0">
                                    <a:effectLst/>
                                    <a:latin typeface="Times New Roman"/>
                                    <a:ea typeface="Calibri"/>
                                    <a:cs typeface="Times New Roman"/>
                                  </a:rPr>
                                  <a:t>Р</a:t>
                                </a:r>
                                <a:endParaRPr lang="uk-UA" sz="1100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  <a:p>
                                <a:pPr algn="ctr">
                                  <a:spcAft>
                                    <a:spcPts val="1000"/>
                                  </a:spcAft>
                                </a:pPr>
                                <a:r>
                                  <a:rPr lang="uk-UA" sz="1200" dirty="0">
                                    <a:effectLst/>
                                    <a:latin typeface="Times New Roman"/>
                                    <a:ea typeface="Calibri"/>
                                    <a:cs typeface="Times New Roman"/>
                                  </a:rPr>
                                  <a:t>Е</a:t>
                                </a:r>
                                <a:endParaRPr lang="uk-UA" sz="1100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  <a:p>
                                <a:pPr algn="ctr">
                                  <a:spcAft>
                                    <a:spcPts val="1000"/>
                                  </a:spcAft>
                                </a:pPr>
                                <a:r>
                                  <a:rPr lang="uk-UA" sz="1200" dirty="0">
                                    <a:effectLst/>
                                    <a:latin typeface="Times New Roman"/>
                                    <a:ea typeface="Calibri"/>
                                    <a:cs typeface="Times New Roman"/>
                                  </a:rPr>
                                  <a:t>Д</a:t>
                                </a:r>
                                <a:endParaRPr lang="uk-UA" sz="1100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  <a:p>
                                <a:pPr algn="ctr">
                                  <a:spcAft>
                                    <a:spcPts val="1000"/>
                                  </a:spcAft>
                                </a:pPr>
                                <a:r>
                                  <a:rPr lang="uk-UA" sz="1200" dirty="0">
                                    <a:effectLst/>
                                    <a:latin typeface="Times New Roman"/>
                                    <a:ea typeface="Calibri"/>
                                    <a:cs typeface="Times New Roman"/>
                                  </a:rPr>
                                  <a:t>О</a:t>
                                </a:r>
                                <a:endParaRPr lang="uk-UA" sz="1100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  <a:p>
                                <a:pPr algn="ctr">
                                  <a:spcAft>
                                    <a:spcPts val="1000"/>
                                  </a:spcAft>
                                </a:pPr>
                                <a:r>
                                  <a:rPr lang="uk-UA" sz="1200" dirty="0">
                                    <a:effectLst/>
                                    <a:latin typeface="Times New Roman"/>
                                    <a:ea typeface="Calibri"/>
                                    <a:cs typeface="Times New Roman"/>
                                  </a:rPr>
                                  <a:t>В</a:t>
                                </a:r>
                                <a:endParaRPr lang="uk-UA" sz="1100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  <a:p>
                                <a:pPr algn="ctr">
                                  <a:spcAft>
                                    <a:spcPts val="1000"/>
                                  </a:spcAft>
                                </a:pPr>
                                <a:r>
                                  <a:rPr lang="uk-UA" sz="1200" dirty="0">
                                    <a:effectLst/>
                                    <a:latin typeface="Times New Roman"/>
                                    <a:ea typeface="Calibri"/>
                                    <a:cs typeface="Times New Roman"/>
                                  </a:rPr>
                                  <a:t>И</a:t>
                                </a:r>
                                <a:endParaRPr lang="uk-UA" sz="1100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  <a:p>
                                <a:pPr algn="ctr">
                                  <a:spcAft>
                                    <a:spcPts val="1000"/>
                                  </a:spcAft>
                                </a:pPr>
                                <a:r>
                                  <a:rPr lang="uk-UA" sz="1200" dirty="0">
                                    <a:effectLst/>
                                    <a:latin typeface="Times New Roman"/>
                                    <a:ea typeface="Calibri"/>
                                    <a:cs typeface="Times New Roman"/>
                                  </a:rPr>
                                  <a:t>Щ</a:t>
                                </a:r>
                                <a:endParaRPr lang="uk-UA" sz="1100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  <a:p>
                                <a:pPr algn="ctr">
                                  <a:spcAft>
                                    <a:spcPts val="1000"/>
                                  </a:spcAft>
                                </a:pPr>
                                <a:r>
                                  <a:rPr lang="uk-UA" sz="1200" dirty="0">
                                    <a:effectLst/>
                                    <a:latin typeface="Times New Roman"/>
                                    <a:ea typeface="Calibri"/>
                                    <a:cs typeface="Times New Roman"/>
                                  </a:rPr>
                                  <a:t>Е</a:t>
                                </a:r>
                                <a:endParaRPr lang="uk-UA" sz="1100" dirty="0">
                                  <a:effectLst/>
                                  <a:latin typeface="Calibri"/>
                                  <a:ea typeface="Calibri"/>
                                  <a:cs typeface="Times New Roman"/>
                                </a:endParaRPr>
                              </a:p>
                            </p:txBody>
                          </p:sp>
                        </p:grpSp>
                      </p:grpSp>
                      <p:cxnSp>
                        <p:nvCxnSpPr>
                          <p:cNvPr id="22" name="Прямая со стрелкой 21"/>
                          <p:cNvCxnSpPr>
                            <a:cxnSpLocks noChangeShapeType="1"/>
                          </p:cNvCxnSpPr>
                          <p:nvPr/>
                        </p:nvCxnSpPr>
                        <p:spPr bwMode="auto">
                          <a:xfrm flipH="1">
                            <a:off x="31642" y="15051"/>
                            <a:ext cx="156" cy="2403"/>
                          </a:xfrm>
                          <a:prstGeom prst="straightConnector1">
                            <a:avLst/>
                          </a:prstGeom>
                          <a:ln>
                            <a:headEnd type="arrow" w="med" len="med"/>
                            <a:tailEnd type="arrow" w="med" len="med"/>
                          </a:ln>
                          <a:extLst/>
                        </p:spPr>
                        <p:style>
                          <a:lnRef idx="3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23" name="Прямая со стрелкой 22"/>
                          <p:cNvCxnSpPr>
                            <a:cxnSpLocks noChangeShapeType="1"/>
                            <a:stCxn id="45" idx="2"/>
                            <a:endCxn id="46" idx="0"/>
                          </p:cNvCxnSpPr>
                          <p:nvPr/>
                        </p:nvCxnSpPr>
                        <p:spPr bwMode="auto">
                          <a:xfrm flipH="1">
                            <a:off x="31813" y="20750"/>
                            <a:ext cx="74" cy="2353"/>
                          </a:xfrm>
                          <a:prstGeom prst="straightConnector1">
                            <a:avLst/>
                          </a:prstGeom>
                          <a:ln>
                            <a:headEnd type="arrow" w="med" len="med"/>
                            <a:tailEnd type="arrow" w="med" len="med"/>
                          </a:ln>
                          <a:extLst/>
                        </p:spPr>
                        <p:style>
                          <a:lnRef idx="3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2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19" name="Овал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688" y="30767"/>
                          <a:ext cx="11056" cy="4274"/>
                        </a:xfrm>
                        <a:prstGeom prst="ellipse">
                          <a:avLst/>
                        </a:prstGeom>
                        <a:ln>
                          <a:headEnd/>
                          <a:tailEnd/>
                        </a:ln>
                      </p:spPr>
                      <p:style>
                        <a:lnRef idx="0">
                          <a:schemeClr val="accent3"/>
                        </a:lnRef>
                        <a:fillRef idx="3">
                          <a:schemeClr val="accent3"/>
                        </a:fillRef>
                        <a:effectRef idx="3">
                          <a:schemeClr val="accent3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vert="horz" wrap="square" lIns="91440" tIns="45720" rIns="91440" bIns="45720" anchor="ctr" anchorCtr="0" upright="1">
                          <a:noAutofit/>
                        </a:bodyPr>
                        <a:lstStyle/>
                        <a:p>
                          <a:endParaRPr lang="uk-UA"/>
                        </a:p>
                      </p:txBody>
                    </p:sp>
                    <p:sp>
                      <p:nvSpPr>
                        <p:cNvPr id="20" name="Поле 3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6317" y="31304"/>
                          <a:ext cx="10215" cy="3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>
                            <a:spcAft>
                              <a:spcPts val="1000"/>
                            </a:spcAft>
                          </a:pPr>
                          <a:r>
                            <a:rPr lang="uk-UA" sz="12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УСТАНОВКИ</a:t>
                          </a:r>
                          <a:endParaRPr lang="uk-UA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</p:grpSp>
                  <p:sp>
                    <p:nvSpPr>
                      <p:cNvPr id="14" name="Стрелка вниз 1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1092" y="62623"/>
                        <a:ext cx="4014" cy="6111"/>
                      </a:xfrm>
                      <a:prstGeom prst="downArrow">
                        <a:avLst>
                          <a:gd name="adj1" fmla="val 50000"/>
                          <a:gd name="adj2" fmla="val 50000"/>
                        </a:avLst>
                      </a:prstGeom>
                      <a:ln>
                        <a:headEnd/>
                        <a:tailEnd/>
                      </a:ln>
                    </p:spPr>
                    <p:style>
                      <a:lnRef idx="0">
                        <a:schemeClr val="accent2"/>
                      </a:lnRef>
                      <a:fillRef idx="3">
                        <a:schemeClr val="accent2"/>
                      </a:fillRef>
                      <a:effectRef idx="3">
                        <a:schemeClr val="accent2"/>
                      </a:effectRef>
                      <a:fontRef idx="minor">
                        <a:schemeClr val="lt1"/>
                      </a:fontRef>
                    </p:style>
                    <p:txBody>
                      <a:bodyPr rot="0" vert="horz" wrap="square" lIns="91440" tIns="45720" rIns="91440" bIns="45720" anchor="ctr" anchorCtr="0" upright="1">
                        <a:noAutofit/>
                      </a:bodyPr>
                      <a:lstStyle/>
                      <a:p>
                        <a:endParaRPr lang="uk-UA"/>
                      </a:p>
                    </p:txBody>
                  </p:sp>
                  <p:grpSp>
                    <p:nvGrpSpPr>
                      <p:cNvPr id="15" name="Группа 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156" y="69233"/>
                        <a:ext cx="12735" cy="3672"/>
                        <a:chOff x="-840" y="723"/>
                        <a:chExt cx="12734" cy="3671"/>
                      </a:xfrm>
                    </p:grpSpPr>
                    <p:sp>
                      <p:nvSpPr>
                        <p:cNvPr id="16" name="Овал 1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-493" y="723"/>
                          <a:ext cx="12001" cy="3671"/>
                        </a:xfrm>
                        <a:prstGeom prst="ellipse">
                          <a:avLst/>
                        </a:prstGeom>
                        <a:ln>
                          <a:headEnd/>
                          <a:tailEnd/>
                        </a:ln>
                      </p:spPr>
                      <p:style>
                        <a:lnRef idx="0">
                          <a:schemeClr val="accent3"/>
                        </a:lnRef>
                        <a:fillRef idx="3">
                          <a:schemeClr val="accent3"/>
                        </a:fillRef>
                        <a:effectRef idx="3">
                          <a:schemeClr val="accent3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vert="horz" wrap="square" lIns="91440" tIns="45720" rIns="91440" bIns="45720" anchor="ctr" anchorCtr="0" upright="1">
                          <a:noAutofit/>
                        </a:bodyPr>
                        <a:lstStyle/>
                        <a:p>
                          <a:endParaRPr lang="uk-UA"/>
                        </a:p>
                      </p:txBody>
                    </p:sp>
                    <p:sp>
                      <p:nvSpPr>
                        <p:cNvPr id="17" name="Поле 55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-840" y="769"/>
                          <a:ext cx="12734" cy="28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algn="ctr">
                            <a:spcAft>
                              <a:spcPts val="1000"/>
                            </a:spcAft>
                          </a:pPr>
                          <a:r>
                            <a:rPr lang="uk-UA" sz="1400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РЕЗУЛЬТАТ</a:t>
                          </a:r>
                          <a:endParaRPr lang="uk-UA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p:txBody>
                    </p:sp>
                  </p:grpSp>
                </p:grpSp>
                <p:cxnSp>
                  <p:nvCxnSpPr>
                    <p:cNvPr id="10" name="Прямая соединительная линия 9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38608" y="71265"/>
                      <a:ext cx="19304" cy="27"/>
                    </a:xfrm>
                    <a:prstGeom prst="line">
                      <a:avLst/>
                    </a:prstGeom>
                    <a:ln>
                      <a:headEnd/>
                      <a:tailEnd/>
                    </a:ln>
                    <a:extLst/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" name="Прямая соединительная линия 10"/>
                    <p:cNvCxnSpPr>
                      <a:cxnSpLocks noChangeShapeType="1"/>
                    </p:cNvCxnSpPr>
                    <p:nvPr/>
                  </p:nvCxnSpPr>
                  <p:spPr bwMode="auto">
                    <a:xfrm flipH="1" flipV="1">
                      <a:off x="57912" y="19739"/>
                      <a:ext cx="50" cy="51498"/>
                    </a:xfrm>
                    <a:prstGeom prst="line">
                      <a:avLst/>
                    </a:prstGeom>
                    <a:ln>
                      <a:headEnd/>
                      <a:tailEnd/>
                    </a:ln>
                    <a:extLst/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" name="Прямая со стрелкой 11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39333" y="19739"/>
                      <a:ext cx="18625" cy="0"/>
                    </a:xfrm>
                    <a:prstGeom prst="straightConnector1">
                      <a:avLst/>
                    </a:prstGeom>
                    <a:ln>
                      <a:headEnd/>
                      <a:tailEnd type="arrow" w="lg" len="lg"/>
                    </a:ln>
                    <a:extLst/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5" name="Поле 13"/>
                <p:cNvSpPr txBox="1">
                  <a:spLocks noChangeArrowheads="1"/>
                </p:cNvSpPr>
                <p:nvPr/>
              </p:nvSpPr>
              <p:spPr bwMode="auto">
                <a:xfrm>
                  <a:off x="19819" y="989"/>
                  <a:ext cx="23882" cy="236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vert="horz" wrap="square" lIns="91440" tIns="45720" rIns="91440" bIns="45720" anchor="ctr" anchorCtr="0" upright="1">
                  <a:noAutofit/>
                </a:bodyPr>
                <a:lstStyle/>
                <a:p>
                  <a:pPr algn="ctr">
                    <a:spcAft>
                      <a:spcPts val="1000"/>
                    </a:spcAft>
                  </a:pPr>
                  <a:r>
                    <a:rPr lang="uk-UA" sz="14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/>
                      <a:latin typeface="Times New Roman"/>
                      <a:ea typeface="Calibri"/>
                      <a:cs typeface="Times New Roman"/>
                    </a:rPr>
                    <a:t>Фінансово-кредитні механізми</a:t>
                  </a:r>
                  <a:endParaRPr lang="uk-UA" sz="1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/>
                    <a:latin typeface="Calibri"/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67" name="Стрелка вниз 66"/>
              <p:cNvSpPr>
                <a:spLocks noChangeArrowheads="1"/>
              </p:cNvSpPr>
              <p:nvPr/>
            </p:nvSpPr>
            <p:spPr bwMode="auto">
              <a:xfrm rot="17974942" flipH="1">
                <a:off x="3853580" y="2192964"/>
                <a:ext cx="240682" cy="380712"/>
              </a:xfrm>
              <a:prstGeom prst="downArrow">
                <a:avLst>
                  <a:gd name="adj1" fmla="val 28991"/>
                  <a:gd name="adj2" fmla="val 32297"/>
                </a:avLst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8" name="Стрелка вниз 67"/>
              <p:cNvSpPr>
                <a:spLocks noChangeArrowheads="1"/>
              </p:cNvSpPr>
              <p:nvPr/>
            </p:nvSpPr>
            <p:spPr bwMode="auto">
              <a:xfrm>
                <a:off x="4496327" y="2192152"/>
                <a:ext cx="347981" cy="290157"/>
              </a:xfrm>
              <a:prstGeom prst="downArrow">
                <a:avLst>
                  <a:gd name="adj1" fmla="val 28991"/>
                  <a:gd name="adj2" fmla="val 32278"/>
                </a:avLst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69" name="Стрелка вниз 68"/>
              <p:cNvSpPr>
                <a:spLocks noChangeArrowheads="1"/>
              </p:cNvSpPr>
              <p:nvPr/>
            </p:nvSpPr>
            <p:spPr bwMode="auto">
              <a:xfrm rot="3625058">
                <a:off x="5075407" y="2212370"/>
                <a:ext cx="198433" cy="379325"/>
              </a:xfrm>
              <a:prstGeom prst="downArrow">
                <a:avLst>
                  <a:gd name="adj1" fmla="val 28991"/>
                  <a:gd name="adj2" fmla="val 32289"/>
                </a:avLst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uk-UA"/>
              </a:p>
            </p:txBody>
          </p:sp>
          <p:sp>
            <p:nvSpPr>
              <p:cNvPr id="73" name="Стрелка вниз 72"/>
              <p:cNvSpPr>
                <a:spLocks noChangeArrowheads="1"/>
              </p:cNvSpPr>
              <p:nvPr/>
            </p:nvSpPr>
            <p:spPr bwMode="auto">
              <a:xfrm>
                <a:off x="4437173" y="409088"/>
                <a:ext cx="373429" cy="592174"/>
              </a:xfrm>
              <a:prstGeom prst="downArrow">
                <a:avLst>
                  <a:gd name="adj1" fmla="val 28991"/>
                  <a:gd name="adj2" fmla="val 32278"/>
                </a:avLst>
              </a:prstGeom>
              <a:ln>
                <a:headEnd/>
                <a:tailEnd/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ot="0" vert="horz" wrap="square" lIns="91440" tIns="45720" rIns="91440" bIns="45720" anchor="ctr" anchorCtr="0" upright="1">
                <a:noAutofit/>
              </a:bodyPr>
              <a:lstStyle/>
              <a:p>
                <a:endParaRPr lang="uk-UA"/>
              </a:p>
            </p:txBody>
          </p:sp>
        </p:grpSp>
        <p:sp>
          <p:nvSpPr>
            <p:cNvPr id="62" name="Поле 51"/>
            <p:cNvSpPr txBox="1">
              <a:spLocks noChangeArrowheads="1"/>
            </p:cNvSpPr>
            <p:nvPr/>
          </p:nvSpPr>
          <p:spPr bwMode="auto">
            <a:xfrm>
              <a:off x="1086985" y="1881130"/>
              <a:ext cx="358840" cy="2639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uk-UA" sz="1200" dirty="0" smtClean="0">
                  <a:latin typeface="Times New Roman"/>
                  <a:ea typeface="Calibri"/>
                  <a:cs typeface="Times New Roman"/>
                </a:rPr>
                <a:t>З</a:t>
              </a:r>
            </a:p>
            <a:p>
              <a:pPr algn="ctr">
                <a:spcAft>
                  <a:spcPts val="1000"/>
                </a:spcAft>
              </a:pPr>
              <a:r>
                <a:rPr lang="uk-UA" sz="1200" dirty="0" smtClean="0">
                  <a:latin typeface="Times New Roman"/>
                  <a:ea typeface="Calibri"/>
                  <a:cs typeface="Times New Roman"/>
                </a:rPr>
                <a:t>О</a:t>
              </a:r>
            </a:p>
            <a:p>
              <a:pPr algn="ctr">
                <a:spcAft>
                  <a:spcPts val="1000"/>
                </a:spcAft>
              </a:pPr>
              <a:r>
                <a:rPr lang="uk-UA" sz="1200" dirty="0" smtClean="0">
                  <a:effectLst/>
                  <a:latin typeface="Times New Roman"/>
                  <a:ea typeface="Calibri"/>
                  <a:cs typeface="Times New Roman"/>
                </a:rPr>
                <a:t>В</a:t>
              </a:r>
            </a:p>
            <a:p>
              <a:pPr algn="ctr">
                <a:spcAft>
                  <a:spcPts val="1000"/>
                </a:spcAft>
              </a:pPr>
              <a:r>
                <a:rPr lang="uk-UA" sz="1200" dirty="0" smtClean="0">
                  <a:latin typeface="Times New Roman"/>
                  <a:ea typeface="Calibri"/>
                  <a:cs typeface="Times New Roman"/>
                </a:rPr>
                <a:t>Н</a:t>
              </a:r>
            </a:p>
            <a:p>
              <a:pPr algn="ctr">
                <a:spcAft>
                  <a:spcPts val="1000"/>
                </a:spcAft>
              </a:pPr>
              <a:r>
                <a:rPr lang="uk-UA" sz="1200" dirty="0" smtClean="0">
                  <a:effectLst/>
                  <a:latin typeface="Times New Roman"/>
                  <a:ea typeface="Calibri"/>
                  <a:cs typeface="Times New Roman"/>
                </a:rPr>
                <a:t>І</a:t>
              </a:r>
            </a:p>
            <a:p>
              <a:pPr algn="ctr">
                <a:spcAft>
                  <a:spcPts val="1000"/>
                </a:spcAft>
              </a:pPr>
              <a:r>
                <a:rPr lang="uk-UA" sz="1200" dirty="0" smtClean="0">
                  <a:latin typeface="Times New Roman"/>
                  <a:ea typeface="Calibri"/>
                  <a:cs typeface="Times New Roman"/>
                </a:rPr>
                <a:t>Ш</a:t>
              </a:r>
            </a:p>
            <a:p>
              <a:pPr algn="ctr">
                <a:spcAft>
                  <a:spcPts val="1000"/>
                </a:spcAft>
              </a:pPr>
              <a:r>
                <a:rPr lang="uk-UA" sz="1200" dirty="0" smtClean="0">
                  <a:effectLst/>
                  <a:latin typeface="Times New Roman"/>
                  <a:ea typeface="Calibri"/>
                  <a:cs typeface="Times New Roman"/>
                </a:rPr>
                <a:t>Н</a:t>
              </a:r>
            </a:p>
            <a:p>
              <a:pPr algn="ctr">
                <a:spcAft>
                  <a:spcPts val="1000"/>
                </a:spcAft>
              </a:pPr>
              <a:r>
                <a:rPr lang="uk-UA" sz="1200" dirty="0">
                  <a:latin typeface="Times New Roman"/>
                  <a:ea typeface="Calibri"/>
                  <a:cs typeface="Times New Roman"/>
                </a:rPr>
                <a:t>Є</a:t>
              </a:r>
              <a:endParaRPr lang="uk-UA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spcAft>
                  <a:spcPts val="1000"/>
                </a:spcAft>
              </a:pPr>
              <a:endParaRPr lang="uk-UA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2052" name="Прямая со стрелкой 2051"/>
            <p:cNvCxnSpPr>
              <a:endCxn id="60" idx="1"/>
            </p:cNvCxnSpPr>
            <p:nvPr/>
          </p:nvCxnSpPr>
          <p:spPr>
            <a:xfrm>
              <a:off x="4249847" y="4209441"/>
              <a:ext cx="520753" cy="5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55" name="Прямоугольник 2054"/>
          <p:cNvSpPr/>
          <p:nvPr/>
        </p:nvSpPr>
        <p:spPr>
          <a:xfrm>
            <a:off x="-108520" y="6170044"/>
            <a:ext cx="9386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/>
              </a:rPr>
              <a:t>СХЕМА   ПОБУДОВИ  МЕХАНІЗМУ  УПРАВЛІННЯ  ОБОРОТНИМ  КАПІТАЛОМ  ПРОМИСЛОВОГО   ПІДПРИЄМСТВА  (СИСТЕМНИЙ ПІДХІД)</a:t>
            </a:r>
            <a:endParaRPr lang="uk-UA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dirty="0" smtClean="0"/>
              <a:t>1</a:t>
            </a:r>
            <a:endParaRPr lang="uk-UA" dirty="0"/>
          </a:p>
        </p:txBody>
      </p:sp>
      <p:sp>
        <p:nvSpPr>
          <p:cNvPr id="2048" name="Номер слайда 20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13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862355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14</a:t>
            </a:fld>
            <a:endParaRPr lang="uk-UA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516277"/>
              </p:ext>
            </p:extLst>
          </p:nvPr>
        </p:nvGraphicFramePr>
        <p:xfrm>
          <a:off x="467544" y="404664"/>
          <a:ext cx="8352928" cy="6453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Документ" r:id="rId3" imgW="9753457" imgH="6125309" progId="Word.Document.8">
                  <p:embed/>
                </p:oleObj>
              </mc:Choice>
              <mc:Fallback>
                <p:oleObj name="Документ" r:id="rId3" imgW="9753457" imgH="6125309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04664"/>
                        <a:ext cx="8352928" cy="64533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05762"/>
              </p:ext>
            </p:extLst>
          </p:nvPr>
        </p:nvGraphicFramePr>
        <p:xfrm>
          <a:off x="251520" y="1340768"/>
          <a:ext cx="8640959" cy="514635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487126"/>
                <a:gridCol w="1518425"/>
                <a:gridCol w="1312851"/>
                <a:gridCol w="1060688"/>
                <a:gridCol w="1236916"/>
                <a:gridCol w="2024953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Найменування заходу, що пропонується</a:t>
                      </a:r>
                      <a:endParaRPr lang="uk-UA" sz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8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Виконавці</a:t>
                      </a:r>
                      <a:endParaRPr lang="uk-UA" sz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8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Терміни виконання</a:t>
                      </a:r>
                      <a:endParaRPr lang="uk-UA" sz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8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Витрати, грн.</a:t>
                      </a:r>
                      <a:endParaRPr lang="uk-UA" sz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8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Економічний ефект, грн.</a:t>
                      </a:r>
                      <a:endParaRPr lang="uk-UA" sz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84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Інші результати</a:t>
                      </a:r>
                      <a:endParaRPr lang="uk-UA" sz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68841"/>
                    </a:solidFill>
                  </a:tcPr>
                </a:tc>
              </a:tr>
              <a:tr h="11861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Впровадження системи управління оборотним капіталом</a:t>
                      </a:r>
                      <a:endParaRPr lang="uk-UA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Планово-економічний та планово-виробничий відділи</a:t>
                      </a:r>
                      <a:endParaRPr lang="uk-UA" sz="12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31 липня 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en-US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року</a:t>
                      </a:r>
                      <a:endParaRPr lang="uk-UA" sz="12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132 144</a:t>
                      </a:r>
                      <a:endParaRPr lang="uk-UA" sz="12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859 370</a:t>
                      </a:r>
                      <a:endParaRPr lang="uk-UA" sz="12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Підвищення ефективності формування та використання оборотних активів, і як наслідок – оборотного капіталу</a:t>
                      </a:r>
                      <a:endParaRPr lang="uk-UA" sz="12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Реорганізація відділу збуту у маркетинговий відділ</a:t>
                      </a:r>
                      <a:endParaRPr lang="uk-UA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Комерційний директор</a:t>
                      </a:r>
                      <a:endParaRPr lang="uk-UA" sz="12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25 жовтня 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en-US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року</a:t>
                      </a:r>
                      <a:endParaRPr lang="uk-UA" sz="12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211 716</a:t>
                      </a:r>
                      <a:endParaRPr lang="uk-UA" sz="12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1722 590</a:t>
                      </a:r>
                      <a:endParaRPr lang="uk-UA" sz="12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Підвищення обсягів продажу, розширення клієнтської бази, створення позитивного ділового іміджу</a:t>
                      </a:r>
                      <a:endParaRPr lang="uk-UA" sz="12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Оптимізація структури джерел фінансування оборотних активів</a:t>
                      </a:r>
                      <a:endParaRPr lang="uk-UA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Керівник підприємства та керівник планово-економічного відділу</a:t>
                      </a:r>
                      <a:endParaRPr lang="uk-UA" sz="12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25 липня 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en-US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року</a:t>
                      </a:r>
                      <a:endParaRPr lang="uk-UA" sz="12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807 390</a:t>
                      </a:r>
                      <a:endParaRPr lang="uk-UA" sz="12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12 110</a:t>
                      </a:r>
                      <a:endParaRPr lang="uk-UA" sz="12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Підвищення рентабельності власного капіталу</a:t>
                      </a:r>
                      <a:endParaRPr lang="uk-UA" sz="12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Впровадження комбінованої моделі управління запасами АВС-ХУZ</a:t>
                      </a:r>
                      <a:endParaRPr lang="uk-UA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Керівник центрального матеріального складу та складу готової продукції</a:t>
                      </a:r>
                      <a:endParaRPr lang="uk-UA" sz="12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12 серпня 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en-US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uk-UA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року</a:t>
                      </a:r>
                      <a:endParaRPr lang="uk-UA" sz="12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4 500</a:t>
                      </a:r>
                      <a:endParaRPr lang="uk-UA" sz="12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545 200</a:t>
                      </a:r>
                      <a:endParaRPr lang="uk-UA" sz="12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Підвищення ефективності використання запасів, скорочення витрат на їх утримання та замовлення</a:t>
                      </a:r>
                      <a:endParaRPr lang="uk-UA" sz="120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83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Підсумок</a:t>
                      </a:r>
                      <a:endParaRPr lang="uk-UA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1155750</a:t>
                      </a:r>
                      <a:endParaRPr lang="uk-UA" sz="1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3139270</a:t>
                      </a:r>
                      <a:endParaRPr lang="uk-UA" sz="12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uk-UA" sz="12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2871" marR="4287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1520" y="332656"/>
            <a:ext cx="872117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0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</a:rPr>
              <a:t>ЗАГАЛЬНИЙ  ПЛАН  РЕКОМЕНДАЦІЙ  ЩОДО  ПОКРАЩЕННЯ УПРАВЛІННЯ  ОБОРОТНИМ  КАПІТАЛОМ  НА  ТОВ «ТДС»</a:t>
            </a:r>
            <a:endParaRPr lang="uk-UA" sz="2000" b="1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3709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16</a:t>
            </a:fld>
            <a:endParaRPr lang="uk-UA"/>
          </a:p>
        </p:txBody>
      </p:sp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1735138" y="2674938"/>
            <a:ext cx="7408862" cy="3451225"/>
          </a:xfrm>
        </p:spPr>
        <p:txBody>
          <a:bodyPr>
            <a:normAutofit/>
          </a:bodyPr>
          <a:lstStyle/>
          <a:p>
            <a:r>
              <a:rPr lang="uk-UA" sz="3200" dirty="0" smtClean="0"/>
              <a:t>        </a:t>
            </a:r>
            <a:r>
              <a:rPr lang="uk-UA" sz="32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ДЯКУЮ ЗА УВАГУ!</a:t>
            </a:r>
            <a:endParaRPr lang="en-US" sz="3200" b="1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низ 1"/>
          <p:cNvSpPr/>
          <p:nvPr/>
        </p:nvSpPr>
        <p:spPr>
          <a:xfrm>
            <a:off x="4247933" y="1466686"/>
            <a:ext cx="648072" cy="370676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539552" y="1837362"/>
            <a:ext cx="8136904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обґрунтування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теоретичних, методичних і практичних засад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 управління  оборотним капіталом підприємства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визначення напрямків удосконалення системи управління оборотним капіталом на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ТОВ «ТДС».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237746" y="1028817"/>
            <a:ext cx="2808312" cy="421412"/>
            <a:chOff x="395536" y="1201686"/>
            <a:chExt cx="2808312" cy="792088"/>
          </a:xfrm>
        </p:grpSpPr>
        <p:sp>
          <p:nvSpPr>
            <p:cNvPr id="8" name="Овал 7"/>
            <p:cNvSpPr/>
            <p:nvPr/>
          </p:nvSpPr>
          <p:spPr>
            <a:xfrm>
              <a:off x="395536" y="1201686"/>
              <a:ext cx="2808312" cy="792088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99592" y="1201686"/>
              <a:ext cx="1890640" cy="6941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uk-UA" b="1" i="1" dirty="0"/>
                <a:t>Мета роботи:</a:t>
              </a: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539552" y="3648303"/>
            <a:ext cx="813690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Об'єкт дослідження: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управління оборотним капіталом на підприємстві.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39551" y="4653136"/>
            <a:ext cx="8136905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дослідження: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сукупність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теоретичних та практичних засад управління оборотним капіталом на підприємстві в умовах ринкового господарювання.</a:t>
            </a:r>
            <a:endParaRPr lang="uk-UA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iki.kamipkpk.ru/images/thumb/1/15/%D0%9F%D1%80%D0%B5%D0%B7%D0%B5%D0%BD%D1%82%D0%B0%D1%86%D0%B8%D1%8F.png/350px-%D0%9F%D1%80%D0%B5%D0%B7%D0%B5%D0%BD%D1%82%D0%B0%D1%86%D0%B8%D1%8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69302">
            <a:off x="221340" y="15892"/>
            <a:ext cx="2273654" cy="165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27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6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3</a:t>
            </a:fld>
            <a:endParaRPr lang="uk-UA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146840"/>
              </p:ext>
            </p:extLst>
          </p:nvPr>
        </p:nvGraphicFramePr>
        <p:xfrm>
          <a:off x="503548" y="1484784"/>
          <a:ext cx="8244916" cy="4942347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1723870"/>
                <a:gridCol w="2297684"/>
                <a:gridCol w="4223362"/>
              </a:tblGrid>
              <a:tr h="799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 терміну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Співвідношення до категорії «оборотний капітал»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Визначення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946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Оборотні (обігові, поточні) активи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Обліковий аспект оборотного капіталу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Грошові кошти та їх еквіваленти, що не обмежені у використанні, а також інші активи, призначені для реалізації чи споживання протягом операційного циклу чи протягом дванадцяти місяців з дати балансу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535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Оборотні (обігові) кошти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Фінансовий аспект оборотного капіталу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Сукупність коштів підприємства, що авансується на створення та забезпечення безперервного кругообігу оборотних фондів та фондів обігу, джерелами утворення яких є власні й прирівняні до них позикові і залучені кошти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946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Оборотні (обігові) засоби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Економічний аспект оборотного капіталу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Засоби, що перебувають у розпорядженні підприємства, повністю переносять свою вартість на створений новий продукт та можуть бути переведені в готівку протягом одного виробничого циклу</a:t>
                      </a:r>
                    </a:p>
                  </a:txBody>
                  <a:tcPr marL="52825" marR="528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83568" y="332656"/>
            <a:ext cx="806489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6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Співвідношення понять, споріднених до категорії «оборотний капітал підприємства»</a:t>
            </a:r>
          </a:p>
        </p:txBody>
      </p:sp>
    </p:spTree>
    <p:extLst>
      <p:ext uri="{BB962C8B-B14F-4D97-AF65-F5344CB8AC3E}">
        <p14:creationId xmlns:p14="http://schemas.microsoft.com/office/powerpoint/2010/main" val="255682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5953" y="404664"/>
            <a:ext cx="85426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6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Підходи  до  визначення  поняття </a:t>
            </a:r>
          </a:p>
          <a:p>
            <a:pPr algn="ctr"/>
            <a:r>
              <a:rPr lang="uk-UA" sz="26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«оборотний капітал»</a:t>
            </a:r>
            <a:endParaRPr lang="uk-UA" sz="2600" b="1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846937"/>
              </p:ext>
            </p:extLst>
          </p:nvPr>
        </p:nvGraphicFramePr>
        <p:xfrm>
          <a:off x="539552" y="1268760"/>
          <a:ext cx="8208911" cy="5453706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690805"/>
                <a:gridCol w="3518106"/>
              </a:tblGrid>
              <a:tr h="373297"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Підхід</a:t>
                      </a:r>
                      <a:endParaRPr lang="uk-UA" sz="18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Прихильники </a:t>
                      </a:r>
                      <a:r>
                        <a:rPr lang="uk-UA" sz="1800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endParaRPr lang="uk-UA" sz="180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1380079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u="none" strike="noStrike" kern="1200" baseline="0" dirty="0" err="1" smtClean="0">
                          <a:solidFill>
                            <a:srgbClr val="002060"/>
                          </a:solidFill>
                        </a:rPr>
                        <a:t>Оборотний</a:t>
                      </a:r>
                      <a:r>
                        <a:rPr lang="ru-RU" sz="1800" b="1" i="1" u="none" strike="noStrike" kern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800" b="1" i="1" u="none" strike="noStrike" kern="1200" baseline="0" dirty="0" err="1" smtClean="0">
                          <a:solidFill>
                            <a:srgbClr val="002060"/>
                          </a:solidFill>
                        </a:rPr>
                        <a:t>капітал</a:t>
                      </a:r>
                      <a:r>
                        <a:rPr lang="ru-RU" sz="1800" b="1" i="1" u="none" strike="noStrike" kern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</a:rPr>
                        <a:t>як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</a:rPr>
                        <a:t>грошові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</a:rPr>
                        <a:t>кошти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</a:rPr>
                        <a:t>,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</a:rPr>
                        <a:t>авансовані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</a:rPr>
                        <a:t> для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</a:rPr>
                        <a:t>формування</a:t>
                      </a:r>
                      <a:endParaRPr lang="ru-RU" sz="1800" b="0" i="1" u="none" strike="noStrike" kern="1200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</a:rPr>
                        <a:t>оборотних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</a:rPr>
                        <a:t>виробничих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</a:rPr>
                        <a:t>фондів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</a:rPr>
                        <a:t> і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</a:rPr>
                        <a:t>фондів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</a:rPr>
                        <a:t>обігу</a:t>
                      </a:r>
                      <a:endParaRPr lang="uk-UA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В.Я. Кармазін,   С.В. </a:t>
                      </a:r>
                      <a:r>
                        <a:rPr lang="uk-UA" sz="1800" dirty="0" err="1" smtClean="0"/>
                        <a:t>Кламбет</a:t>
                      </a:r>
                      <a:r>
                        <a:rPr lang="uk-UA" sz="1800" dirty="0" smtClean="0"/>
                        <a:t>,</a:t>
                      </a:r>
                      <a:r>
                        <a:rPr lang="uk-UA" sz="1800" baseline="0" dirty="0" smtClean="0"/>
                        <a:t>    Т.О. </a:t>
                      </a:r>
                      <a:r>
                        <a:rPr lang="uk-UA" sz="1800" baseline="0" dirty="0" err="1" smtClean="0"/>
                        <a:t>Примак</a:t>
                      </a:r>
                      <a:r>
                        <a:rPr lang="uk-UA" sz="1800" baseline="0" dirty="0" smtClean="0"/>
                        <a:t>,   А.М. </a:t>
                      </a:r>
                      <a:r>
                        <a:rPr lang="uk-UA" sz="1800" baseline="0" dirty="0" err="1" smtClean="0"/>
                        <a:t>Поддєрьогін</a:t>
                      </a:r>
                      <a:r>
                        <a:rPr lang="uk-UA" sz="1800" baseline="0" dirty="0" smtClean="0"/>
                        <a:t>, Г.М. </a:t>
                      </a:r>
                      <a:r>
                        <a:rPr lang="uk-UA" sz="1800" baseline="0" dirty="0" err="1" smtClean="0"/>
                        <a:t>Азаренкова</a:t>
                      </a:r>
                      <a:r>
                        <a:rPr lang="uk-UA" sz="1800" baseline="0" dirty="0" smtClean="0"/>
                        <a:t>,  В.М. </a:t>
                      </a:r>
                      <a:r>
                        <a:rPr lang="uk-UA" sz="1800" baseline="0" dirty="0" err="1" smtClean="0"/>
                        <a:t>Гриньова</a:t>
                      </a:r>
                      <a:r>
                        <a:rPr lang="uk-UA" sz="1800" baseline="0" dirty="0" smtClean="0"/>
                        <a:t>, І.В. </a:t>
                      </a:r>
                      <a:r>
                        <a:rPr lang="uk-UA" sz="1800" baseline="0" dirty="0" err="1" smtClean="0"/>
                        <a:t>Зятковський</a:t>
                      </a:r>
                      <a:r>
                        <a:rPr lang="uk-UA" sz="1800" baseline="0" dirty="0" smtClean="0"/>
                        <a:t> та ін.</a:t>
                      </a:r>
                      <a:endParaRPr lang="uk-UA" sz="1800" dirty="0" smtClean="0"/>
                    </a:p>
                  </a:txBody>
                  <a:tcPr anchor="ctr"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1788569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Оборотний</a:t>
                      </a:r>
                      <a:r>
                        <a:rPr lang="ru-RU" sz="1800" b="1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капітал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як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мобільні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активи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які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використовуються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і</a:t>
                      </a:r>
                    </a:p>
                    <a:p>
                      <a:pPr algn="ctr"/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реалізуються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підприємством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протягом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року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або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операційного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циклу.</a:t>
                      </a:r>
                      <a:endParaRPr lang="uk-UA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Р.Н. </a:t>
                      </a:r>
                      <a:r>
                        <a:rPr lang="uk-UA" sz="1800" dirty="0" err="1" smtClean="0"/>
                        <a:t>Холт</a:t>
                      </a:r>
                      <a:r>
                        <a:rPr lang="uk-UA" sz="1800" dirty="0" smtClean="0"/>
                        <a:t>,  М.Д. Білик,                 В.М. Шелудько,   Н.О. Власова, О.А. Круглова,  Н.І. </a:t>
                      </a:r>
                      <a:r>
                        <a:rPr lang="uk-UA" sz="1800" dirty="0" err="1" smtClean="0"/>
                        <a:t>Безгінова</a:t>
                      </a:r>
                      <a:r>
                        <a:rPr lang="uk-UA" sz="1800" dirty="0" smtClean="0"/>
                        <a:t>,   І.О. Бланк та ін.</a:t>
                      </a:r>
                      <a:endParaRPr lang="uk-UA" sz="1800" dirty="0"/>
                    </a:p>
                  </a:txBody>
                  <a:tcPr anchor="ctr"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753373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Оборотний</a:t>
                      </a:r>
                      <a:r>
                        <a:rPr lang="ru-RU" sz="1800" b="1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капітал</a:t>
                      </a:r>
                      <a:r>
                        <a:rPr lang="ru-RU" sz="1800" b="1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як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авансована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вартість</a:t>
                      </a:r>
                      <a:endParaRPr lang="uk-UA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dirty="0" smtClean="0"/>
                        <a:t>В.В. </a:t>
                      </a:r>
                      <a:r>
                        <a:rPr lang="uk-UA" sz="1800" dirty="0" err="1" smtClean="0"/>
                        <a:t>Кулішов</a:t>
                      </a:r>
                      <a:r>
                        <a:rPr lang="uk-UA" sz="1800" dirty="0" smtClean="0"/>
                        <a:t>,   О.П. Пархоменко, П.А. Лайко,</a:t>
                      </a:r>
                      <a:r>
                        <a:rPr lang="uk-UA" sz="1800" baseline="0" dirty="0" smtClean="0"/>
                        <a:t>  </a:t>
                      </a:r>
                      <a:r>
                        <a:rPr lang="uk-UA" sz="1800" dirty="0" smtClean="0"/>
                        <a:t> М.В.</a:t>
                      </a:r>
                      <a:r>
                        <a:rPr lang="uk-UA" sz="1800" baseline="0" dirty="0" smtClean="0"/>
                        <a:t> Мних   та ін.</a:t>
                      </a:r>
                      <a:endParaRPr lang="uk-UA" sz="1800" dirty="0"/>
                    </a:p>
                  </a:txBody>
                  <a:tcPr anchor="ctr"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777370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Оборотний</a:t>
                      </a:r>
                      <a:r>
                        <a:rPr lang="ru-RU" sz="1800" b="1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капітал</a:t>
                      </a:r>
                      <a:r>
                        <a:rPr lang="ru-RU" sz="1800" b="1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інвестиції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в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оборотні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1" u="none" strike="noStrike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активи</a:t>
                      </a:r>
                      <a:r>
                        <a:rPr lang="ru-RU" sz="1800" b="0" i="1" u="none" strike="noStrik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uk-UA" sz="1800" b="0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dirty="0" err="1" smtClean="0"/>
                        <a:t>Джейм</a:t>
                      </a:r>
                      <a:r>
                        <a:rPr lang="uk-UA" sz="1800" dirty="0" smtClean="0"/>
                        <a:t> К. Ван </a:t>
                      </a:r>
                      <a:r>
                        <a:rPr lang="uk-UA" sz="1800" dirty="0" err="1" smtClean="0"/>
                        <a:t>Хорн</a:t>
                      </a:r>
                      <a:r>
                        <a:rPr lang="uk-UA" sz="1800" dirty="0" smtClean="0"/>
                        <a:t>,    Є. </a:t>
                      </a:r>
                      <a:r>
                        <a:rPr lang="uk-UA" sz="1800" dirty="0" err="1" smtClean="0"/>
                        <a:t>Брігхем</a:t>
                      </a:r>
                      <a:r>
                        <a:rPr lang="uk-UA" sz="1800" dirty="0" smtClean="0"/>
                        <a:t>,  Р.А. </a:t>
                      </a:r>
                      <a:r>
                        <a:rPr lang="uk-UA" sz="1800" dirty="0" err="1" smtClean="0"/>
                        <a:t>Славюк</a:t>
                      </a:r>
                      <a:r>
                        <a:rPr lang="uk-UA" sz="1800" dirty="0" smtClean="0"/>
                        <a:t>,  А.Б. </a:t>
                      </a:r>
                      <a:r>
                        <a:rPr lang="uk-UA" sz="1800" dirty="0" err="1" smtClean="0"/>
                        <a:t>Гончаров</a:t>
                      </a:r>
                      <a:r>
                        <a:rPr lang="uk-UA" sz="1800" dirty="0" smtClean="0"/>
                        <a:t>  та ін.</a:t>
                      </a:r>
                      <a:endParaRPr lang="uk-UA" sz="1800" dirty="0"/>
                    </a:p>
                  </a:txBody>
                  <a:tcPr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79668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uk-UA" smtClean="0"/>
              <a:t>1</a:t>
            </a:r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5</a:t>
            </a:fld>
            <a:endParaRPr lang="uk-UA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-93876"/>
          <a:ext cx="9144000" cy="7195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Документ" r:id="rId3" imgW="6270171" imgH="5790305" progId="Word.Document.8">
                  <p:embed/>
                </p:oleObj>
              </mc:Choice>
              <mc:Fallback>
                <p:oleObj name="Документ" r:id="rId3" imgW="6270171" imgH="5790305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93876"/>
                        <a:ext cx="9144000" cy="71952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3" name="Группа 1072"/>
          <p:cNvGrpSpPr/>
          <p:nvPr/>
        </p:nvGrpSpPr>
        <p:grpSpPr>
          <a:xfrm>
            <a:off x="266372" y="1023179"/>
            <a:ext cx="8748924" cy="4122679"/>
            <a:chOff x="215564" y="901649"/>
            <a:chExt cx="8748924" cy="4122679"/>
          </a:xfrm>
        </p:grpSpPr>
        <p:grpSp>
          <p:nvGrpSpPr>
            <p:cNvPr id="1057" name="Группа 1056"/>
            <p:cNvGrpSpPr/>
            <p:nvPr/>
          </p:nvGrpSpPr>
          <p:grpSpPr>
            <a:xfrm>
              <a:off x="683568" y="1054049"/>
              <a:ext cx="8280920" cy="3970279"/>
              <a:chOff x="359435" y="754865"/>
              <a:chExt cx="8280920" cy="3970279"/>
            </a:xfrm>
          </p:grpSpPr>
          <p:sp>
            <p:nvSpPr>
              <p:cNvPr id="10" name="Скругленный прямоугольник 9"/>
              <p:cNvSpPr/>
              <p:nvPr/>
            </p:nvSpPr>
            <p:spPr>
              <a:xfrm>
                <a:off x="5220072" y="3380540"/>
                <a:ext cx="2304256" cy="711696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Готова продукція</a:t>
                </a:r>
                <a:endParaRPr lang="uk-UA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1056" name="Группа 1055"/>
              <p:cNvGrpSpPr/>
              <p:nvPr/>
            </p:nvGrpSpPr>
            <p:grpSpPr>
              <a:xfrm>
                <a:off x="359435" y="754865"/>
                <a:ext cx="8280920" cy="3970279"/>
                <a:chOff x="359435" y="754865"/>
                <a:chExt cx="8280920" cy="3970279"/>
              </a:xfrm>
            </p:grpSpPr>
            <p:cxnSp>
              <p:nvCxnSpPr>
                <p:cNvPr id="6" name="Скругленная соединительная линия 5"/>
                <p:cNvCxnSpPr/>
                <p:nvPr/>
              </p:nvCxnSpPr>
              <p:spPr>
                <a:xfrm rot="16200000" flipH="1">
                  <a:off x="6624099" y="1120583"/>
                  <a:ext cx="900260" cy="900197"/>
                </a:xfrm>
                <a:prstGeom prst="curvedConnector3">
                  <a:avLst>
                    <a:gd name="adj1" fmla="val -786"/>
                  </a:avLst>
                </a:prstGeom>
                <a:ln>
                  <a:prstDash val="lgDash"/>
                  <a:headEnd w="sm" len="med"/>
                  <a:tailEnd type="stealth" w="lg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55" name="Полилиния 1054"/>
                <p:cNvSpPr/>
                <p:nvPr/>
              </p:nvSpPr>
              <p:spPr>
                <a:xfrm>
                  <a:off x="359435" y="2414760"/>
                  <a:ext cx="1224136" cy="2125466"/>
                </a:xfrm>
                <a:custGeom>
                  <a:avLst/>
                  <a:gdLst>
                    <a:gd name="connsiteX0" fmla="*/ 850873 w 850873"/>
                    <a:gd name="connsiteY0" fmla="*/ 1995952 h 2118409"/>
                    <a:gd name="connsiteX1" fmla="*/ 144291 w 850873"/>
                    <a:gd name="connsiteY1" fmla="*/ 1940534 h 2118409"/>
                    <a:gd name="connsiteX2" fmla="*/ 33455 w 850873"/>
                    <a:gd name="connsiteY2" fmla="*/ 291843 h 2118409"/>
                    <a:gd name="connsiteX3" fmla="*/ 573782 w 850873"/>
                    <a:gd name="connsiteY3" fmla="*/ 897 h 2118409"/>
                    <a:gd name="connsiteX4" fmla="*/ 573782 w 850873"/>
                    <a:gd name="connsiteY4" fmla="*/ 897 h 2118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0873" h="2118409">
                      <a:moveTo>
                        <a:pt x="850873" y="1995952"/>
                      </a:moveTo>
                      <a:cubicBezTo>
                        <a:pt x="565700" y="2110252"/>
                        <a:pt x="280527" y="2224552"/>
                        <a:pt x="144291" y="1940534"/>
                      </a:cubicBezTo>
                      <a:cubicBezTo>
                        <a:pt x="8055" y="1656516"/>
                        <a:pt x="-38127" y="615116"/>
                        <a:pt x="33455" y="291843"/>
                      </a:cubicBezTo>
                      <a:cubicBezTo>
                        <a:pt x="105037" y="-31430"/>
                        <a:pt x="573782" y="897"/>
                        <a:pt x="573782" y="897"/>
                      </a:cubicBezTo>
                      <a:lnTo>
                        <a:pt x="573782" y="897"/>
                      </a:lnTo>
                    </a:path>
                  </a:pathLst>
                </a:custGeom>
                <a:ln>
                  <a:prstDash val="lgDash"/>
                  <a:tailEnd type="stealth" w="lg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uk-UA">
                    <a:ln>
                      <a:solidFill>
                        <a:schemeClr val="tx1"/>
                      </a:solidFill>
                      <a:prstDash val="lgDash"/>
                    </a:ln>
                  </a:endParaRPr>
                </a:p>
              </p:txBody>
            </p:sp>
            <p:cxnSp>
              <p:nvCxnSpPr>
                <p:cNvPr id="23" name="Прямая со стрелкой 22"/>
                <p:cNvCxnSpPr>
                  <a:endCxn id="10" idx="0"/>
                </p:cNvCxnSpPr>
                <p:nvPr/>
              </p:nvCxnSpPr>
              <p:spPr>
                <a:xfrm flipH="1">
                  <a:off x="6372200" y="2732508"/>
                  <a:ext cx="1008112" cy="648032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4" name="Группа 3"/>
                <p:cNvGrpSpPr/>
                <p:nvPr/>
              </p:nvGrpSpPr>
              <p:grpSpPr>
                <a:xfrm>
                  <a:off x="1210308" y="2020812"/>
                  <a:ext cx="1667749" cy="864096"/>
                  <a:chOff x="1138300" y="1844824"/>
                  <a:chExt cx="1667749" cy="864096"/>
                </a:xfrm>
              </p:grpSpPr>
              <p:sp>
                <p:nvSpPr>
                  <p:cNvPr id="2" name="Скругленный прямоугольник 1"/>
                  <p:cNvSpPr/>
                  <p:nvPr/>
                </p:nvSpPr>
                <p:spPr>
                  <a:xfrm>
                    <a:off x="1138300" y="1844824"/>
                    <a:ext cx="1633500" cy="864096"/>
                  </a:xfrm>
                  <a:prstGeom prst="roundRect">
                    <a:avLst/>
                  </a:prstGeom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uk-UA"/>
                  </a:p>
                </p:txBody>
              </p:sp>
              <p:sp>
                <p:nvSpPr>
                  <p:cNvPr id="3" name="TextBox 2"/>
                  <p:cNvSpPr txBox="1"/>
                  <p:nvPr/>
                </p:nvSpPr>
                <p:spPr>
                  <a:xfrm>
                    <a:off x="1172549" y="1953706"/>
                    <a:ext cx="1633500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uk-UA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a:t>Грошові кошти</a:t>
                    </a:r>
                    <a:endParaRPr lang="uk-UA" b="1" dirty="0">
                      <a:solidFill>
                        <a:schemeClr val="accent2">
                          <a:lumMod val="50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8" name="Скругленный прямоугольник 7"/>
                <p:cNvSpPr/>
                <p:nvPr/>
              </p:nvSpPr>
              <p:spPr>
                <a:xfrm>
                  <a:off x="6372200" y="2020812"/>
                  <a:ext cx="2268155" cy="711696"/>
                </a:xfrm>
                <a:prstGeom prst="roundRect">
                  <a:avLst/>
                </a:prstGeom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uk-UA" b="1" dirty="0">
                      <a:solidFill>
                        <a:schemeClr val="accent2">
                          <a:lumMod val="50000"/>
                        </a:schemeClr>
                      </a:solidFill>
                    </a:rPr>
                    <a:t>Товарно-матеріальні запаси</a:t>
                  </a:r>
                </a:p>
              </p:txBody>
            </p:sp>
            <p:sp>
              <p:nvSpPr>
                <p:cNvPr id="11" name="Скругленный прямоугольник 10"/>
                <p:cNvSpPr/>
                <p:nvPr/>
              </p:nvSpPr>
              <p:spPr>
                <a:xfrm>
                  <a:off x="1210308" y="3933056"/>
                  <a:ext cx="3267000" cy="792088"/>
                </a:xfrm>
                <a:prstGeom prst="roundRect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uk-UA" dirty="0" smtClean="0">
                      <a:solidFill>
                        <a:schemeClr val="tx1"/>
                      </a:solidFill>
                    </a:rPr>
                    <a:t>Дебіторська заборгованість  споживачів</a:t>
                  </a:r>
                  <a:endParaRPr lang="uk-UA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Скругленный прямоугольник 11"/>
                <p:cNvSpPr/>
                <p:nvPr/>
              </p:nvSpPr>
              <p:spPr>
                <a:xfrm>
                  <a:off x="3239755" y="754865"/>
                  <a:ext cx="3456385" cy="711696"/>
                </a:xfrm>
                <a:prstGeom prst="round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uk-UA" dirty="0" smtClean="0">
                      <a:solidFill>
                        <a:schemeClr val="tx1"/>
                      </a:solidFill>
                    </a:rPr>
                    <a:t>Кредиторська заборгованість постачальникам</a:t>
                  </a:r>
                  <a:endParaRPr lang="uk-UA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1" name="Прямая со стрелкой 20"/>
                <p:cNvCxnSpPr>
                  <a:stCxn id="3" idx="3"/>
                  <a:endCxn id="8" idx="1"/>
                </p:cNvCxnSpPr>
                <p:nvPr/>
              </p:nvCxnSpPr>
              <p:spPr>
                <a:xfrm flipV="1">
                  <a:off x="2878057" y="2376660"/>
                  <a:ext cx="3494143" cy="76200"/>
                </a:xfrm>
                <a:prstGeom prst="straightConnector1">
                  <a:avLst/>
                </a:prstGeom>
                <a:ln>
                  <a:prstDash val="lgDash"/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 стрелкой 27"/>
                <p:cNvCxnSpPr/>
                <p:nvPr/>
              </p:nvCxnSpPr>
              <p:spPr>
                <a:xfrm flipH="1" flipV="1">
                  <a:off x="1969969" y="2884908"/>
                  <a:ext cx="3250103" cy="85148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24" name="Скругленная соединительная линия 1023"/>
                <p:cNvCxnSpPr>
                  <a:stCxn id="2" idx="0"/>
                  <a:endCxn id="12" idx="1"/>
                </p:cNvCxnSpPr>
                <p:nvPr/>
              </p:nvCxnSpPr>
              <p:spPr>
                <a:xfrm rot="5400000" flipH="1" flipV="1">
                  <a:off x="2178357" y="959415"/>
                  <a:ext cx="910099" cy="1212697"/>
                </a:xfrm>
                <a:prstGeom prst="curvedConnector2">
                  <a:avLst/>
                </a:prstGeom>
                <a:ln>
                  <a:prstDash val="lgDash"/>
                  <a:headEnd w="lg" len="lg"/>
                  <a:tailEnd type="stealth" w="lg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31" name="Скругленная соединительная линия 1030"/>
                <p:cNvCxnSpPr/>
                <p:nvPr/>
              </p:nvCxnSpPr>
              <p:spPr>
                <a:xfrm rot="10800000" flipV="1">
                  <a:off x="4477308" y="4092236"/>
                  <a:ext cx="2398948" cy="344876"/>
                </a:xfrm>
                <a:prstGeom prst="curvedConnector3">
                  <a:avLst>
                    <a:gd name="adj1" fmla="val -245"/>
                  </a:avLst>
                </a:prstGeom>
                <a:ln>
                  <a:prstDash val="lgDash"/>
                  <a:tailEnd type="stealth" w="lg" len="lg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6" name="Скругленный прямоугольник 65"/>
            <p:cNvSpPr/>
            <p:nvPr/>
          </p:nvSpPr>
          <p:spPr>
            <a:xfrm>
              <a:off x="215564" y="901649"/>
              <a:ext cx="2160143" cy="864096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b="1" dirty="0">
                  <a:solidFill>
                    <a:schemeClr val="accent2">
                      <a:lumMod val="50000"/>
                    </a:schemeClr>
                  </a:solidFill>
                </a:rPr>
                <a:t>Короткострокові фінансові вкладення</a:t>
              </a:r>
            </a:p>
          </p:txBody>
        </p:sp>
        <p:cxnSp>
          <p:nvCxnSpPr>
            <p:cNvPr id="1072" name="Прямая со стрелкой 1071"/>
            <p:cNvCxnSpPr/>
            <p:nvPr/>
          </p:nvCxnSpPr>
          <p:spPr>
            <a:xfrm>
              <a:off x="1115616" y="1775584"/>
              <a:ext cx="792088" cy="540000"/>
            </a:xfrm>
            <a:prstGeom prst="straightConnector1">
              <a:avLst/>
            </a:prstGeom>
            <a:ln w="19050">
              <a:prstDash val="lgDash"/>
              <a:headEnd type="stealth" w="lg" len="lg"/>
              <a:tailEnd type="stealth" w="lg" len="lg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76" name="TextBox 1075"/>
          <p:cNvSpPr txBox="1"/>
          <p:nvPr/>
        </p:nvSpPr>
        <p:spPr>
          <a:xfrm>
            <a:off x="531381" y="5623953"/>
            <a:ext cx="8417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6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Модель кругообігу оборотного капіталу підприємства</a:t>
            </a:r>
          </a:p>
        </p:txBody>
      </p:sp>
    </p:spTree>
    <p:extLst>
      <p:ext uri="{BB962C8B-B14F-4D97-AF65-F5344CB8AC3E}">
        <p14:creationId xmlns:p14="http://schemas.microsoft.com/office/powerpoint/2010/main" val="16886682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092" y="836712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3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СУТНІСТЬ УПРАВЛІННЯ ОБОРОТНИМ КАПІТАЛОМ ПОЛЯГАЄ  В :</a:t>
            </a:r>
            <a:endParaRPr lang="uk-UA" sz="2300" b="1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7495" y="4489068"/>
            <a:ext cx="545436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dirty="0" smtClean="0"/>
              <a:t>управлінні </a:t>
            </a:r>
            <a:r>
              <a:rPr lang="uk-UA" dirty="0"/>
              <a:t>розміщенням оборотного </a:t>
            </a:r>
            <a:r>
              <a:rPr lang="uk-UA" dirty="0" smtClean="0"/>
              <a:t>капіталу;</a:t>
            </a:r>
            <a:endParaRPr lang="uk-UA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17457" y="5369126"/>
            <a:ext cx="639047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dirty="0" smtClean="0"/>
              <a:t>визначенні  шляхів  підвищення  ефективності  використання  оборотного  капіталу</a:t>
            </a:r>
            <a:r>
              <a:rPr lang="uk-UA" dirty="0"/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17457" y="2318778"/>
            <a:ext cx="755307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визначенні </a:t>
            </a:r>
            <a:r>
              <a:rPr lang="uk-UA" dirty="0"/>
              <a:t>потреби підприємства в оборотному капіталі виходячи з конкретних умов виробничо-господарської і фінансової діяльності </a:t>
            </a:r>
            <a:r>
              <a:rPr lang="uk-UA" dirty="0" smtClean="0"/>
              <a:t>підприємства;</a:t>
            </a:r>
            <a:endParaRPr lang="uk-UA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517602" y="2528415"/>
            <a:ext cx="659000" cy="504056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41196" y="3660287"/>
            <a:ext cx="6414209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управлінні </a:t>
            </a:r>
            <a:r>
              <a:rPr lang="uk-UA" dirty="0"/>
              <a:t>джерелами формування оборотного </a:t>
            </a:r>
            <a:r>
              <a:rPr lang="uk-UA" dirty="0" smtClean="0"/>
              <a:t>капіталу;</a:t>
            </a:r>
            <a:endParaRPr lang="uk-UA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517602" y="3593328"/>
            <a:ext cx="648072" cy="50405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Стрелка вправо 14"/>
          <p:cNvSpPr/>
          <p:nvPr/>
        </p:nvSpPr>
        <p:spPr>
          <a:xfrm>
            <a:off x="517603" y="4421706"/>
            <a:ext cx="648072" cy="50405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" name="Стрелка вправо 15"/>
          <p:cNvSpPr/>
          <p:nvPr/>
        </p:nvSpPr>
        <p:spPr>
          <a:xfrm>
            <a:off x="464516" y="5369126"/>
            <a:ext cx="648072" cy="50405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051" name="Picture 3" descr="C:\Users\Администратор\Desktop\psihologicheskiy_kapit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88638"/>
            <a:ext cx="1627327" cy="18463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390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 animBg="1"/>
      <p:bldP spid="12" grpId="0" animBg="1"/>
      <p:bldP spid="9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3674599"/>
              </p:ext>
            </p:extLst>
          </p:nvPr>
        </p:nvGraphicFramePr>
        <p:xfrm>
          <a:off x="419441" y="1628800"/>
          <a:ext cx="8473039" cy="4935428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584588"/>
                <a:gridCol w="1567971"/>
                <a:gridCol w="4320480"/>
              </a:tblGrid>
              <a:tr h="502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</a:rPr>
                        <a:t>Показник</a:t>
                      </a:r>
                      <a:endParaRPr lang="uk-UA" sz="15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</a:rPr>
                        <a:t>Група показників</a:t>
                      </a:r>
                      <a:endParaRPr lang="uk-UA" sz="15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</a:rPr>
                        <a:t>Обґрунтування вибору</a:t>
                      </a:r>
                      <a:endParaRPr lang="uk-UA" sz="15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</a:tr>
              <a:tr h="3791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Коефіцієнт покриття</a:t>
                      </a:r>
                      <a:endParaRPr lang="uk-UA" sz="15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</a:rPr>
                        <a:t>Показники ліквідності</a:t>
                      </a:r>
                      <a:endParaRPr lang="uk-UA" sz="1500" b="1" i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</a:rPr>
                        <a:t>Найчіткіше дає загальну оцінку платоспроможності підприємства</a:t>
                      </a:r>
                      <a:endParaRPr lang="uk-UA" sz="15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</a:tr>
              <a:tr h="13946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Коефіцієнт швидкої ліквідності</a:t>
                      </a:r>
                      <a:endParaRPr lang="uk-UA" sz="15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5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</a:tr>
              <a:tr h="105765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</a:rPr>
                        <a:t>Відображає реальні платіжні можливості підприємства щодо сплати поточних зобов'язань за умови своєчасного проведення розрахунків з дебіторами та враховує якість оборотних активів</a:t>
                      </a:r>
                      <a:endParaRPr lang="uk-UA" sz="15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</a:tr>
              <a:tr h="8168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Коефіцієнт забезпеченості власними оборотними засобами</a:t>
                      </a:r>
                      <a:endParaRPr lang="uk-UA" sz="15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</a:rPr>
                        <a:t>Показники фінансової стійкості</a:t>
                      </a:r>
                      <a:endParaRPr lang="uk-UA" sz="1500" b="1" i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</a:rPr>
                        <a:t>Показує забезпеченість підприємства власними оборотними засобами</a:t>
                      </a:r>
                      <a:endParaRPr lang="uk-UA" sz="15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</a:tr>
              <a:tr h="8168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Коефіцієнт рентабельності оборотних активів</a:t>
                      </a:r>
                      <a:endParaRPr lang="uk-UA" sz="15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</a:rPr>
                        <a:t>Показники рентабельності</a:t>
                      </a:r>
                      <a:endParaRPr lang="uk-UA" sz="1500" b="1" i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>
                          <a:effectLst/>
                        </a:rPr>
                        <a:t>Найбільш точно дає характеристику ефективності використання оборотних активів підприємства з точки зору отриманого прибутку</a:t>
                      </a:r>
                      <a:endParaRPr lang="uk-UA" sz="15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</a:tr>
              <a:tr h="10396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Коефіцієнт оборотності оборотних активів</a:t>
                      </a:r>
                      <a:endParaRPr lang="uk-UA" sz="15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</a:rPr>
                        <a:t>Показники ділової активності</a:t>
                      </a:r>
                      <a:endParaRPr lang="uk-UA" sz="1500" b="1" i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500" dirty="0">
                          <a:effectLst/>
                        </a:rPr>
                        <a:t>Характеризує ефективність використання підприємством оборотних активів незалежно від джерел їх залучення, зважаючи на їх швидкість обороту</a:t>
                      </a:r>
                      <a:endParaRPr lang="uk-UA" sz="15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154" marR="64154" marT="0" marB="0" anchor="ctr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95536" y="505798"/>
            <a:ext cx="82809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Обґрунтування вибору показників оцінки ефективності управління оборотним капіталом</a:t>
            </a:r>
          </a:p>
        </p:txBody>
      </p:sp>
    </p:spTree>
    <p:extLst>
      <p:ext uri="{BB962C8B-B14F-4D97-AF65-F5344CB8AC3E}">
        <p14:creationId xmlns:p14="http://schemas.microsoft.com/office/powerpoint/2010/main" val="3941158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F768A-48F1-48AB-B601-3CF5432F772A}" type="slidenum">
              <a:rPr lang="uk-UA" smtClean="0"/>
              <a:pPr/>
              <a:t>9</a:t>
            </a:fld>
            <a:endParaRPr lang="uk-UA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446411"/>
              </p:ext>
            </p:extLst>
          </p:nvPr>
        </p:nvGraphicFramePr>
        <p:xfrm>
          <a:off x="521295" y="1700808"/>
          <a:ext cx="8208914" cy="443818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3240360"/>
                <a:gridCol w="720080"/>
                <a:gridCol w="648072"/>
                <a:gridCol w="647367"/>
                <a:gridCol w="781800"/>
                <a:gridCol w="746337"/>
                <a:gridCol w="712449"/>
                <a:gridCol w="712449"/>
              </a:tblGrid>
              <a:tr h="36004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Роки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Відхилення: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8344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lang="uk-UA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uk-UA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uk-UA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року</a:t>
                      </a:r>
                      <a:endParaRPr lang="uk-UA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року</a:t>
                      </a:r>
                      <a:endParaRPr lang="uk-UA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8344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абсол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знач.</a:t>
                      </a:r>
                      <a:endParaRPr lang="uk-UA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відн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знач.</a:t>
                      </a:r>
                      <a:endParaRPr lang="uk-UA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абсол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знач.</a:t>
                      </a:r>
                      <a:endParaRPr lang="uk-UA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відн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знач.</a:t>
                      </a:r>
                      <a:endParaRPr lang="uk-UA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33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Виручка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реалізації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продукції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тис. грн.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25863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19987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44383</a:t>
                      </a: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-5876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-22,72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24396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122,06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5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Собівартість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реалізованої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продукції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тис.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20844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14974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28341</a:t>
                      </a: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-5870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-28,16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13367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89,27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3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Чистий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прибуток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тис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грн.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2514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2786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10786</a:t>
                      </a: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272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10,82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8000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287,15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5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Вартість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основних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виробничих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фондів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тис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грн..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17481,5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18270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19979</a:t>
                      </a: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788,5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4,51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1709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9,35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3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Власний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капітал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тис. грн.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15811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18461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25215</a:t>
                      </a: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2650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16,76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6754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36,59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3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Залучений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капітал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тис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грн.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6214" marR="4621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51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Чисельність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промислово-виробничого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персоналу,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осіб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1,03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834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Фонд оплати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праці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тис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1942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2320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4273</a:t>
                      </a:r>
                    </a:p>
                  </a:txBody>
                  <a:tcPr marL="46214" marR="4621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378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19,46</a:t>
                      </a:r>
                      <a:endParaRPr lang="uk-UA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1953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84,18</a:t>
                      </a:r>
                      <a:endParaRPr lang="uk-UA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214" marR="46214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7504" y="548680"/>
            <a:ext cx="903649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Динаміка основних економічних показників діяльності </a:t>
            </a:r>
            <a:endParaRPr lang="uk-UA" sz="2400" b="1" dirty="0" smtClean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ТОВ «ТДС»</a:t>
            </a:r>
            <a:endParaRPr lang="uk-UA" sz="2400" b="1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975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1833</TotalTime>
  <Words>1327</Words>
  <Application>Microsoft Office PowerPoint</Application>
  <PresentationFormat>Экран (4:3)</PresentationFormat>
  <Paragraphs>417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Поток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Nadin</dc:creator>
  <cp:lastModifiedBy>Евоцка</cp:lastModifiedBy>
  <cp:revision>112</cp:revision>
  <dcterms:created xsi:type="dcterms:W3CDTF">2013-03-19T14:54:17Z</dcterms:created>
  <dcterms:modified xsi:type="dcterms:W3CDTF">2015-03-22T15:48:46Z</dcterms:modified>
</cp:coreProperties>
</file>