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ED157F-C4FE-4C39-8012-40245CA75D97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0DFF235-8B3C-4127-9FA3-FE403189BC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0"/>
            <a:ext cx="56886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Факультет інтеграції навчання з виробництвом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Центр післядипломної освіти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Факультет менеджменту</a:t>
            </a:r>
          </a:p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Кафедра підготовки менеджерів</a:t>
            </a:r>
          </a:p>
          <a:p>
            <a:r>
              <a:rPr lang="uk-UA" dirty="0" smtClean="0"/>
              <a:t> 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60848"/>
            <a:ext cx="7632848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Дипломна робота на тему:</a:t>
            </a:r>
          </a:p>
          <a:p>
            <a:pPr algn="ctr">
              <a:lnSpc>
                <a:spcPct val="150000"/>
              </a:lnSpc>
            </a:pPr>
            <a:r>
              <a:rPr lang="uk-UA" sz="2400" cap="all" dirty="0" smtClean="0">
                <a:latin typeface="Times New Roman" pitchFamily="18" charset="0"/>
                <a:cs typeface="Times New Roman" pitchFamily="18" charset="0"/>
              </a:rPr>
              <a:t>Стратегічне планування економічного розвитку підприємства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4293096"/>
            <a:ext cx="3563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Виконав: Колісник О.О.</a:t>
            </a:r>
          </a:p>
          <a:p>
            <a:pPr>
              <a:lnSpc>
                <a:spcPct val="150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Керівник: к. е. н. Чаплигіна О.В.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6309320"/>
            <a:ext cx="2784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Вінниця ВНТУ – 2015 рік </a:t>
            </a: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1835695" y="404664"/>
          <a:ext cx="6339463" cy="6102474"/>
        </p:xfrm>
        <a:graphic>
          <a:graphicData uri="http://schemas.openxmlformats.org/presentationml/2006/ole">
            <p:oleObj spid="_x0000_s60417" name="Visio" r:id="rId3" imgW="6604643" imgH="6350727" progId="Visio.Drawing.11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Етапи опрацювання стратегій підприємства на основі SWOT-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   аналізу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692696"/>
          <a:ext cx="4417392" cy="4064000"/>
        </p:xfrm>
        <a:graphic>
          <a:graphicData uri="http://schemas.openxmlformats.org/drawingml/2006/table">
            <a:tbl>
              <a:tblPr/>
              <a:tblGrid>
                <a:gridCol w="1472464"/>
                <a:gridCol w="1472464"/>
                <a:gridCol w="1472464"/>
              </a:tblGrid>
              <a:tr h="162560">
                <a:tc row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Складові SWOT-аналізу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Можливості (О)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Загрози (Т)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Високий імідж компанії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Недостатня к-ть кваліфікованих працівників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Економія на масштабах виробництва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Збільшення кількості аналогічної продукції конкурентів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Уміння уникнути сильного тиску з боку конкурентів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Брак певних здібностей і навичок в ключових галузях діяльності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Власна технологія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Кращі рекламні компанії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Відставання в галузі досліджень і розробок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Досвід розроблення нових товарів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Собівартість кожного виробу нища, ніж у конкурентів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Ефективний менеджмент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Посилення конкуренції з боку інших видів деревообробки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Сильні сторони (S)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SO-стратегії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ST-стратегії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Здатність обслужити додаткові групи клієнтів, вийти на нові ринки, зайняти нові сегменти ринку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Збільшити частку постійних замовників, запропонувавши їм широкий асортимент продукції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Стратегія витіснення з ринку конкурентів за рахунок широкого охоплення ринку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8024" y="692696"/>
          <a:ext cx="4355975" cy="4824536"/>
        </p:xfrm>
        <a:graphic>
          <a:graphicData uri="http://schemas.openxmlformats.org/drawingml/2006/table">
            <a:tbl>
              <a:tblPr/>
              <a:tblGrid>
                <a:gridCol w="1219673"/>
                <a:gridCol w="1568151"/>
                <a:gridCol w="1568151"/>
              </a:tblGrid>
              <a:tr h="1507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 dirty="0">
                          <a:latin typeface="Times New Roman"/>
                          <a:ea typeface="Calibri"/>
                          <a:cs typeface="Times New Roman"/>
                        </a:rPr>
                        <a:t>Сильні сторони (S)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SO-стратегії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ST-стратегії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Можливість швидкого розвитку у зв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’язку з різким зростанням попиту на ринку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Збільшити продажі компанії, розмір інвестиційного портфеля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Стратегія витіснення з ринку конкурентів за рахунок вдосконалення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Здатність викорис-товувати технологічні ноу-хау при випуску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Збільшити імідж компанії, зменшити собівартість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Стратегія покращувати виробниче устаткування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Зниження торгових бар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єрів на привабливих іноземних ринках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Збільшити виділення ресурсів на науково-дослідницькі роботи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Стратегія покращувати становище в галузі наукових розробок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>
                          <a:latin typeface="Times New Roman"/>
                          <a:ea typeface="Calibri"/>
                          <a:cs typeface="Times New Roman"/>
                        </a:rPr>
                        <a:t>Поява нових технологій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Удосконалення наявної технології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Стратегія витіснення конкурентів за рахунок якіснішої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7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Слабкі сторони (</a:t>
                      </a: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W</a:t>
                      </a: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W</a:t>
                      </a: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O-стратегії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800" b="1">
                          <a:latin typeface="Times New Roman"/>
                          <a:ea typeface="Calibri"/>
                          <a:cs typeface="Times New Roman"/>
                        </a:rPr>
                        <a:t>W</a:t>
                      </a:r>
                      <a:r>
                        <a:rPr lang="uk-UA" sz="800" b="1">
                          <a:latin typeface="Times New Roman"/>
                          <a:ea typeface="Calibri"/>
                          <a:cs typeface="Times New Roman"/>
                        </a:rPr>
                        <a:t>T-стратегії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Вихід на ринок іноземних конкурентів з нижчими витратами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Стратегія зниження собівартості продукції, ефективне використання рекламних компаній та менеджменту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Дорогі законодавчі вимоги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Зменшити собівартість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Залишитися беззбитковим підприємством шляхом реінвестування, об’єднанням з іншими підприємствами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Зростання вимогливості покупців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Збільшити конкурентоспроможність за рахунок нових можливостей виготовленої продукції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Набуття навиків в ключових галузях діяльності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Зміна потреб і смаків покупців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Збільшення пропозиції продукції, яка задовольняє потреби покупців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>
                          <a:latin typeface="Times New Roman"/>
                          <a:ea typeface="Calibri"/>
                          <a:cs typeface="Times New Roman"/>
                        </a:rPr>
                        <a:t>Реорганізація виробничого процесу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413" marR="414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835696" y="188640"/>
            <a:ext cx="51845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Матриця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SWOT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-аналізу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 ТОВ «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Лісмайстер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23729" y="1052735"/>
          <a:ext cx="5184574" cy="5618391"/>
        </p:xfrm>
        <a:graphic>
          <a:graphicData uri="http://schemas.openxmlformats.org/drawingml/2006/table">
            <a:tbl>
              <a:tblPr/>
              <a:tblGrid>
                <a:gridCol w="2289510"/>
                <a:gridCol w="615928"/>
                <a:gridCol w="613853"/>
                <a:gridCol w="613853"/>
                <a:gridCol w="613853"/>
                <a:gridCol w="437577"/>
              </a:tblGrid>
              <a:tr h="24746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Показники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Системи електричного привода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9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РКС-ДПС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РКС-АД ФР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ТП-Д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ТРН-АД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ПЧ-АД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Вартість двигуна Д, грн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23125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18500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23125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9250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9250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Вартість системи керування СК,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грн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4250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4674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7649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7649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8500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Капітальні вкладення К, грн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30774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23174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27375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16899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17750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Річні капітальні витрати К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річні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грн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4505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3816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5074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2796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2939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5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Амортизаційні відрахування С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а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2644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2240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2977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1641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1725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Відрахування на ремонт С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528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448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595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328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345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8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Додаткові відрахування С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д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18347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13417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4173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5534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5949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Відрахування на обслуговування С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1094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816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373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395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400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Загальні відрахування С,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23022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17172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7846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8325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8420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Приведені витрати З, грн/рік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28166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21383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12486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11138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11352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39378" marR="393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3648" y="476672"/>
            <a:ext cx="7555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Техніко-економічне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обгрунтування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розробки стратегії виробництва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2" y="1484784"/>
          <a:ext cx="6559942" cy="4552530"/>
        </p:xfrm>
        <a:graphic>
          <a:graphicData uri="http://schemas.openxmlformats.org/drawingml/2006/table">
            <a:tbl>
              <a:tblPr/>
              <a:tblGrid>
                <a:gridCol w="3439016"/>
                <a:gridCol w="1613984"/>
                <a:gridCol w="1506942"/>
              </a:tblGrid>
              <a:tr h="455253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Найменування обладнання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Кошторисна вартість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2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Базовий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Новий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Система керування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4250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8500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Двигун АД </a:t>
                      </a:r>
                      <a:r>
                        <a:rPr lang="uk-UA" sz="1400" cap="all">
                          <a:latin typeface="Times New Roman"/>
                          <a:ea typeface="Calibri"/>
                        </a:rPr>
                        <a:t>АІР200</a:t>
                      </a:r>
                      <a:r>
                        <a:rPr lang="en-US" sz="1400" cap="all">
                          <a:latin typeface="Times New Roman"/>
                          <a:ea typeface="Calibri"/>
                        </a:rPr>
                        <a:t>L6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-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9250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Двигун ДПС Д21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23125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-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Допоміжне обладнання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5000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3500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Всього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32375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21250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Витрати на транспортування (10%)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3237,5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2125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Витрати на монтажні роботи (10%)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3237,5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2125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5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Всього капітальні вкладення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38850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25500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47664" y="692696"/>
            <a:ext cx="57606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Капітальні витрати на електроустаткування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35696" y="1124744"/>
          <a:ext cx="5578475" cy="1280160"/>
        </p:xfrm>
        <a:graphic>
          <a:graphicData uri="http://schemas.openxmlformats.org/drawingml/2006/table">
            <a:tbl>
              <a:tblPr/>
              <a:tblGrid>
                <a:gridCol w="2790190"/>
                <a:gridCol w="1350010"/>
                <a:gridCol w="143827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Показник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Базовий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Новий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Основна заробітна плата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зо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, 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19584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18850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Додаткова заробітна плата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зд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, 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1958,4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1885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Всього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21812,4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20735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51720" y="620688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Розрахунок заробітної плати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07704" y="3356992"/>
          <a:ext cx="5581015" cy="2880360"/>
        </p:xfrm>
        <a:graphic>
          <a:graphicData uri="http://schemas.openxmlformats.org/drawingml/2006/table">
            <a:tbl>
              <a:tblPr/>
              <a:tblGrid>
                <a:gridCol w="3600450"/>
                <a:gridCol w="990600"/>
                <a:gridCol w="98996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Найменування витрат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Базовий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Новий варіант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Амортизаційні відрахування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а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, грн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 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3885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2550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Заробітна плата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зп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 обслуговуючого персоналу, 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21812,4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20735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Витрати на електроенергію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е, 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28896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28173,6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Витрати на поточний ремонт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пр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, 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4090,3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3344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Інші витрати C</a:t>
                      </a:r>
                      <a:r>
                        <a:rPr lang="uk-UA" sz="1400" baseline="-25000">
                          <a:latin typeface="Times New Roman"/>
                          <a:ea typeface="Calibri"/>
                        </a:rPr>
                        <a:t>ін</a:t>
                      </a:r>
                      <a:r>
                        <a:rPr lang="uk-UA" sz="1400">
                          <a:latin typeface="Times New Roman"/>
                          <a:ea typeface="Calibri"/>
                        </a:rPr>
                        <a:t>, грн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2934,2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2740,1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Всього експлуатаційні витрати C, </a:t>
                      </a:r>
                      <a:r>
                        <a:rPr lang="uk-UA" sz="1400" dirty="0" err="1">
                          <a:latin typeface="Times New Roman"/>
                          <a:ea typeface="Calibri"/>
                        </a:rPr>
                        <a:t>грн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</a:rPr>
                        <a:t>61617,9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</a:rPr>
                        <a:t>57542,7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987824" y="2924944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Експлуатаційні витрати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4032448"/>
          </a:xfrm>
        </p:spPr>
        <p:txBody>
          <a:bodyPr>
            <a:normAutofit/>
          </a:bodyPr>
          <a:lstStyle/>
          <a:p>
            <a:pPr algn="ctr"/>
            <a:r>
              <a:rPr lang="uk-UA" sz="8000" dirty="0" smtClean="0"/>
              <a:t>Дякую за увагу</a:t>
            </a:r>
            <a:endParaRPr lang="ru-RU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2699792" y="260648"/>
            <a:ext cx="46072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Основна продукція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ТОВ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“Лісмайстер”</a:t>
            </a:r>
            <a:endParaRPr lang="uk-UA" sz="2000" dirty="0"/>
          </a:p>
        </p:txBody>
      </p:sp>
      <p:pic>
        <p:nvPicPr>
          <p:cNvPr id="2099" name="Picture 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720279"/>
            <a:ext cx="4243387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645024"/>
            <a:ext cx="4267201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692696"/>
            <a:ext cx="436190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2" name="Picture 5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7" y="3645024"/>
            <a:ext cx="436190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1" y="620688"/>
          <a:ext cx="3960438" cy="4504407"/>
        </p:xfrm>
        <a:graphic>
          <a:graphicData uri="http://schemas.openxmlformats.org/drawingml/2006/table">
            <a:tbl>
              <a:tblPr/>
              <a:tblGrid>
                <a:gridCol w="856146"/>
                <a:gridCol w="399234"/>
                <a:gridCol w="386553"/>
                <a:gridCol w="386553"/>
                <a:gridCol w="441367"/>
                <a:gridCol w="496589"/>
                <a:gridCol w="496998"/>
                <a:gridCol w="496998"/>
              </a:tblGrid>
              <a:tr h="21442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r>
                        <a:rPr lang="ru-RU" sz="900" b="0" i="0" dirty="0" err="1">
                          <a:latin typeface="Times New Roman"/>
                          <a:ea typeface="Times New Roman"/>
                        </a:rPr>
                        <a:t>Назва</a:t>
                      </a:r>
                      <a:r>
                        <a:rPr lang="ru-RU" sz="900" b="0" i="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900" b="0" i="0" dirty="0" err="1">
                          <a:latin typeface="Times New Roman"/>
                          <a:ea typeface="Times New Roman"/>
                        </a:rPr>
                        <a:t>показника</a:t>
                      </a:r>
                      <a:endParaRPr lang="ru-RU" sz="900" b="1" i="1" dirty="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Роки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Відхилення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87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2012 р. від 2011 р.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6731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2013 р. від 2012 р.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абсо-лютне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відносне,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абсо-лютне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відносне,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(гр.3-гр.2)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(гр.3/гр.2)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(гр.4-гр.3)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(гр.4/гр.3) 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100 -100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1. Чистий дохід (виручка) від реалізації,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3217299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1071396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2728795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-2145903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-66,7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1657399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154,7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(гр.3-гр.2)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(гр.3/гр.2)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(гр.4-гр.3)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(гр.4/гр.3) 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100 -100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45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2. Собівартість реалізованої продукції, тис. 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2886796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1016831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2476793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-1869965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-64,8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1459962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143,6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0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3. Валовий прибуток, тис. грн.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330503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54565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252002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275938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83,5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197437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361,8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09" marR="530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355976" y="620688"/>
          <a:ext cx="4788024" cy="5958808"/>
        </p:xfrm>
        <a:graphic>
          <a:graphicData uri="http://schemas.openxmlformats.org/drawingml/2006/table">
            <a:tbl>
              <a:tblPr/>
              <a:tblGrid>
                <a:gridCol w="1050014"/>
                <a:gridCol w="489639"/>
                <a:gridCol w="473083"/>
                <a:gridCol w="474087"/>
                <a:gridCol w="541312"/>
                <a:gridCol w="541312"/>
                <a:gridCol w="609037"/>
                <a:gridCol w="609540"/>
              </a:tblGrid>
              <a:tr h="6240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4. Фінансовий результат від операційної діяльності, тис. грн.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41791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Times New Roman"/>
                        </a:rPr>
                        <a:t>41791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-41791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-100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5. Фінансовий результат від зви-чайної діяльності,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28955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167443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188705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138488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5,78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21262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12,7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6. Чистий прибуток (збиток),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28955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167443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188705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138488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478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21262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</a:rPr>
                        <a:t/>
                      </a:r>
                      <a:br>
                        <a:rPr lang="uk-UA" sz="900">
                          <a:latin typeface="Times New Roman"/>
                          <a:ea typeface="Calibri"/>
                        </a:rPr>
                      </a:b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7. Середньорічна вартість дебіторської заборгованості,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495493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657446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449900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161953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-207546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31,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8. Середньорічна вартість кредиторської заборгованості,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1149548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1484360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1570149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334812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29,1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85789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9. Валюта балансу, тис. грн.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1442718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1670934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1847348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228216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76414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10. Середня </a:t>
                      </a:r>
                      <a:r>
                        <a:rPr lang="uk-UA" sz="900" dirty="0" err="1">
                          <a:latin typeface="Times New Roman"/>
                          <a:ea typeface="Calibri"/>
                          <a:cs typeface="Times New Roman"/>
                        </a:rPr>
                        <a:t>вели-чина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 необоротних активів, тис. грн.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353188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467332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531813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114144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64481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(гр.3-гр.2)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(гр.3/гр.2)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(гр.4-гр.3)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(гр.4/гр.3) 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100 -100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9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11. Середня </a:t>
                      </a:r>
                      <a:r>
                        <a:rPr lang="uk-UA" sz="900" dirty="0" err="1">
                          <a:latin typeface="Times New Roman"/>
                          <a:ea typeface="Calibri"/>
                          <a:cs typeface="Times New Roman"/>
                        </a:rPr>
                        <a:t>вели-чина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 оборотних активів, тис. грн.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936007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1202216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1061441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266209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-1096075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-11,7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12. Середня величина власного капіталу,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287281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81868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94732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-105413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-36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-87136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-50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738" marR="327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99592" y="0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itchFamily="18" charset="0"/>
                <a:cs typeface="Times New Roman" pitchFamily="18" charset="0"/>
              </a:rPr>
              <a:t>Основні показники фінансово-господарської діяльності підприємства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3" y="692697"/>
          <a:ext cx="4392488" cy="5894202"/>
        </p:xfrm>
        <a:graphic>
          <a:graphicData uri="http://schemas.openxmlformats.org/drawingml/2006/table">
            <a:tbl>
              <a:tblPr/>
              <a:tblGrid>
                <a:gridCol w="963273"/>
                <a:gridCol w="449190"/>
                <a:gridCol w="434001"/>
                <a:gridCol w="434923"/>
                <a:gridCol w="496595"/>
                <a:gridCol w="496595"/>
                <a:gridCol w="558725"/>
                <a:gridCol w="559186"/>
              </a:tblGrid>
              <a:tr h="4377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13. Середня вели-чина залученого капіталу, тис. грн.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1149548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924360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1570149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-225188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-19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645789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69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14. Питома вага необоротних активів в загальній сумі активів,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0,245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0,23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0,289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-0,015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-6,1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0,059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25,7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15. Питома вага оборотних активів в загальній сумі активів, 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0,649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0,719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0,575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10,8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-0,144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16. Коефіцієнт рентабельності витрат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0,114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0,102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-0,094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-56,1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0,052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17. Коефіцієнт рентабельності активів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18. Коефіцієнт рентабельності власного капіталу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122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19. Коефіцієнт оборотності запасів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83,4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20,2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404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(гр.3-гр.2)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(гр.3/гр.2)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(гр.4-гр.3)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(гр.4/гр.3) 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uk-UA" sz="9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100 -100</a:t>
                      </a:r>
                      <a:endParaRPr lang="ru-RU" sz="900">
                        <a:latin typeface="Calibri"/>
                        <a:ea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6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20. Коефіцієнт оборотності дебіторської заборгованості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281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21. Строк погашення дебіторської заборгованості, днів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228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171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-73,7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74" marR="348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6017" y="692696"/>
          <a:ext cx="4248471" cy="3312368"/>
        </p:xfrm>
        <a:graphic>
          <a:graphicData uri="http://schemas.openxmlformats.org/drawingml/2006/table">
            <a:tbl>
              <a:tblPr/>
              <a:tblGrid>
                <a:gridCol w="931690"/>
                <a:gridCol w="434462"/>
                <a:gridCol w="419772"/>
                <a:gridCol w="420663"/>
                <a:gridCol w="480312"/>
                <a:gridCol w="480312"/>
                <a:gridCol w="540407"/>
                <a:gridCol w="540853"/>
              </a:tblGrid>
              <a:tr h="6624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22. Коефіцієнт оборотності кредиторської заборгованості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128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23. Строк погашення кредиторської заборгованості, днів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521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228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375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257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-293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-56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24. Коефіцієнт абсолютної ліквідності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0,016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2000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-0,020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-95,78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25. Коефіцієнт автономії (незалежності)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-0,199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-99,5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26. Коефіцієнт поточної ліквідності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0,95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0,15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15,8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27. Фондовіддача, грн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5,46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4,6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-3,66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-67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155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Основні показники фінансово-господарської діяльності підприємства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340767"/>
          <a:ext cx="7992887" cy="4752528"/>
        </p:xfrm>
        <a:graphic>
          <a:graphicData uri="http://schemas.openxmlformats.org/drawingml/2006/table">
            <a:tbl>
              <a:tblPr/>
              <a:tblGrid>
                <a:gridCol w="4050390"/>
                <a:gridCol w="828572"/>
                <a:gridCol w="828572"/>
                <a:gridCol w="678166"/>
                <a:gridCol w="677634"/>
                <a:gridCol w="929553"/>
              </a:tblGrid>
              <a:tr h="339466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Характер розміщення постачальників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КВАРТАЛ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201</a:t>
                      </a:r>
                      <a:r>
                        <a:rPr lang="ru-RU" sz="1200">
                          <a:latin typeface="Times New Roman"/>
                          <a:ea typeface="Calibri"/>
                        </a:rPr>
                        <a:t>3</a:t>
                      </a:r>
                      <a:r>
                        <a:rPr lang="uk-UA" sz="1200">
                          <a:latin typeface="Times New Roman"/>
                          <a:ea typeface="Calibri"/>
                        </a:rPr>
                        <a:t> рік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4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</a:rPr>
                        <a:t>I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II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III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IV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73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</a:rPr>
                        <a:t>Обсяг закупівлі: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</a:rPr>
                        <a:t>-у постачальників, що розміщені в Вінницькій області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</a:rPr>
                        <a:t>- у постачальників, що розміщені в інших областях України та за кордоном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16370,54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106500,25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12000,03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137400,00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13500,00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155050,7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23620,59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221160,1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65500,16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620120,15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89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Разом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122870,79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149400,03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168550,7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244780,7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685620,31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78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Питома вага закупівлі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- у постачальників, що розміщенні у Вінницькій області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- у постачальників, що розміщені в інших областях України та за кордоном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13,33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86,67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8,04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91,96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8,01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91,99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9,66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90,34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9,56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90,44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Разом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</a:rPr>
                        <a:t>100</a:t>
                      </a:r>
                      <a:endParaRPr lang="ru-RU" sz="120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</a:rPr>
                        <a:t>100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44201" marR="442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475656" y="188640"/>
            <a:ext cx="623696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Співвідношення обсягу закупівлі сировини у місцевих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інших постачальників України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395536" y="836712"/>
          <a:ext cx="8496944" cy="5169748"/>
        </p:xfrm>
        <a:graphic>
          <a:graphicData uri="http://schemas.openxmlformats.org/presentationml/2006/ole">
            <p:oleObj spid="_x0000_s56322" name="Visio" r:id="rId3" imgW="7391521" imgH="4493584" progId="Visio.Drawing.11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95736" y="33265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Організаційна структура ТОВ «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Лісмайстер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251520" y="2060848"/>
          <a:ext cx="8680964" cy="1800200"/>
        </p:xfrm>
        <a:graphic>
          <a:graphicData uri="http://schemas.openxmlformats.org/presentationml/2006/ole">
            <p:oleObj spid="_x0000_s57345" name="Visio" r:id="rId3" imgW="5446867" imgH="1126973" progId="Visio.Drawing.11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67744" y="6926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Етапи стратегічного планування ТОВ «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Лісмайстер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3110612" y="169917"/>
          <a:ext cx="4629740" cy="6499443"/>
        </p:xfrm>
        <a:graphic>
          <a:graphicData uri="http://schemas.openxmlformats.org/presentationml/2006/ole">
            <p:oleObj spid="_x0000_s58369" name="Visio" r:id="rId3" imgW="6827884" imgH="9586961" progId="Visio.Drawing.11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-756592" y="1772816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Система 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стратегічних 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цілей </a:t>
            </a:r>
          </a:p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ТОВ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Лісмайстер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2195736" y="476672"/>
          <a:ext cx="5265271" cy="6035799"/>
        </p:xfrm>
        <a:graphic>
          <a:graphicData uri="http://schemas.openxmlformats.org/presentationml/2006/ole">
            <p:oleObj spid="_x0000_s59393" name="Visio" r:id="rId3" imgW="5086766" imgH="5806811" progId="Visio.Drawing.11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75656" y="0"/>
            <a:ext cx="6048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пріоритетних стратегій ТОВ «</a:t>
            </a:r>
            <a:r>
              <a:rPr lang="uk-UA" sz="2000" dirty="0" err="1">
                <a:latin typeface="Times New Roman" pitchFamily="18" charset="0"/>
                <a:cs typeface="Times New Roman" pitchFamily="18" charset="0"/>
              </a:rPr>
              <a:t>Лісмайстер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00B0F0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</TotalTime>
  <Words>1208</Words>
  <Application>Microsoft Office PowerPoint</Application>
  <PresentationFormat>Экран (4:3)</PresentationFormat>
  <Paragraphs>526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Открытая</vt:lpstr>
      <vt:lpstr>Microsoft Visio Drawing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Дякую за увагу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5</cp:revision>
  <dcterms:created xsi:type="dcterms:W3CDTF">2015-03-22T20:44:39Z</dcterms:created>
  <dcterms:modified xsi:type="dcterms:W3CDTF">2015-03-22T21:26:24Z</dcterms:modified>
</cp:coreProperties>
</file>