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2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62"/>
      <c:depthPercent val="100"/>
      <c:rAngAx val="1"/>
    </c:view3D>
    <c:floor>
      <c:spPr>
        <a:noFill/>
        <a:ln w="3175">
          <a:solidFill>
            <a:srgbClr val="000000"/>
          </a:solidFill>
          <a:prstDash val="solid"/>
        </a:ln>
      </c:spPr>
    </c:floor>
    <c:sideWall>
      <c:spPr>
        <a:noFill/>
        <a:ln w="12700">
          <a:solidFill>
            <a:srgbClr val="808080"/>
          </a:solidFill>
          <a:prstDash val="solid"/>
        </a:ln>
      </c:spPr>
    </c:sideWall>
    <c:backWall>
      <c:spPr>
        <a:noFill/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21904761904761921"/>
          <c:y val="2.6865671641791048E-2"/>
          <c:w val="0.76190476190476186"/>
          <c:h val="0.86268656716418046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rgbClr val="C0C0C0"/>
            </a:solidFill>
            <a:ln w="12707">
              <a:solidFill>
                <a:srgbClr val="000000"/>
              </a:solidFill>
              <a:prstDash val="solid"/>
            </a:ln>
          </c:spPr>
          <c:cat>
            <c:numRef>
              <c:f>Sheet1!$B$1:$D$1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10.4</c:v>
                </c:pt>
                <c:pt idx="1">
                  <c:v>9.2000000000000011</c:v>
                </c:pt>
                <c:pt idx="2">
                  <c:v>10.1</c:v>
                </c:pt>
              </c:numCache>
            </c:numRef>
          </c:val>
        </c:ser>
        <c:gapDepth val="0"/>
        <c:shape val="box"/>
        <c:axId val="75311744"/>
        <c:axId val="99846784"/>
        <c:axId val="0"/>
      </c:bar3DChart>
      <c:catAx>
        <c:axId val="75311744"/>
        <c:scaling>
          <c:orientation val="minMax"/>
        </c:scaling>
        <c:axPos val="b"/>
        <c:numFmt formatCode="General" sourceLinked="1"/>
        <c:tickLblPos val="low"/>
        <c:spPr>
          <a:ln w="317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1" b="0" i="0" u="none" strike="noStrike" baseline="0">
                <a:solidFill>
                  <a:srgbClr val="000000"/>
                </a:solidFill>
                <a:latin typeface="Times New Roman" pitchFamily="18" charset="0"/>
                <a:ea typeface="Arial Cyr"/>
                <a:cs typeface="Times New Roman" pitchFamily="18" charset="0"/>
              </a:defRPr>
            </a:pPr>
            <a:endParaRPr lang="ru-RU"/>
          </a:p>
        </c:txPr>
        <c:crossAx val="99846784"/>
        <c:crosses val="autoZero"/>
        <c:auto val="1"/>
        <c:lblAlgn val="ctr"/>
        <c:lblOffset val="100"/>
        <c:tickLblSkip val="1"/>
        <c:tickMarkSkip val="1"/>
      </c:catAx>
      <c:valAx>
        <c:axId val="99846784"/>
        <c:scaling>
          <c:orientation val="minMax"/>
        </c:scaling>
        <c:axPos val="l"/>
        <c:majorGridlines>
          <c:spPr>
            <a:ln w="3177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sz="1026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 b="0">
                    <a:latin typeface="Times New Roman" pitchFamily="18" charset="0"/>
                    <a:cs typeface="Times New Roman" pitchFamily="18" charset="0"/>
                  </a:rPr>
                  <a:t>Загальний коефіцієнт ліквідності</a:t>
                </a:r>
              </a:p>
            </c:rich>
          </c:tx>
          <c:layout>
            <c:manualLayout>
              <c:xMode val="edge"/>
              <c:yMode val="edge"/>
              <c:x val="2.285714285714292E-2"/>
              <c:y val="0.38805970149253732"/>
            </c:manualLayout>
          </c:layout>
          <c:spPr>
            <a:noFill/>
            <a:ln w="25415">
              <a:noFill/>
            </a:ln>
          </c:spPr>
        </c:title>
        <c:numFmt formatCode="General" sourceLinked="1"/>
        <c:tickLblPos val="nextTo"/>
        <c:spPr>
          <a:ln w="3177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1" b="0" i="0" u="none" strike="noStrike" baseline="0">
                <a:solidFill>
                  <a:srgbClr val="000000"/>
                </a:solidFill>
                <a:latin typeface="Times New Roman" pitchFamily="18" charset="0"/>
                <a:ea typeface="Arial Cyr"/>
                <a:cs typeface="Times New Roman" pitchFamily="18" charset="0"/>
              </a:defRPr>
            </a:pPr>
            <a:endParaRPr lang="ru-RU"/>
          </a:p>
        </c:txPr>
        <c:crossAx val="75311744"/>
        <c:crosses val="autoZero"/>
        <c:crossBetween val="between"/>
        <c:majorUnit val="1"/>
        <c:minorUnit val="0.5"/>
      </c:valAx>
      <c:spPr>
        <a:noFill/>
        <a:ln w="25415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476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57"/>
      <c:depthPercent val="100"/>
      <c:rAngAx val="1"/>
    </c:view3D>
    <c:floor>
      <c:spPr>
        <a:noFill/>
        <a:ln w="3175">
          <a:solidFill>
            <a:srgbClr val="000000"/>
          </a:solidFill>
          <a:prstDash val="solid"/>
        </a:ln>
      </c:spPr>
    </c:floor>
    <c:sideWall>
      <c:spPr>
        <a:noFill/>
        <a:ln w="12700">
          <a:solidFill>
            <a:srgbClr val="808080"/>
          </a:solidFill>
          <a:prstDash val="solid"/>
        </a:ln>
      </c:spPr>
    </c:sideWall>
    <c:backWall>
      <c:spPr>
        <a:noFill/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4.5714285714285714E-2"/>
          <c:y val="3.3613445378151259E-2"/>
          <c:w val="0.93523809523809565"/>
          <c:h val="0.72549019607843246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Коефіцієнт абсолютної ліквідності</c:v>
                </c:pt>
              </c:strCache>
            </c:strRef>
          </c:tx>
          <c:spPr>
            <a:pattFill prst="openDmnd">
              <a:fgClr>
                <a:srgbClr val="000000"/>
              </a:fgClr>
              <a:bgClr>
                <a:srgbClr val="FFFFFF"/>
              </a:bgClr>
            </a:pattFill>
            <a:ln w="12687">
              <a:solidFill>
                <a:srgbClr val="000000"/>
              </a:solidFill>
              <a:prstDash val="solid"/>
            </a:ln>
          </c:spPr>
          <c:cat>
            <c:numRef>
              <c:f>Sheet1!$B$1:$D$1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1.2999999999999998E-2</c:v>
                </c:pt>
                <c:pt idx="1">
                  <c:v>7.3000000000000009E-2</c:v>
                </c:pt>
                <c:pt idx="2">
                  <c:v>0.3090000000000005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Коефіцієнт швидкої ліквідності</c:v>
                </c:pt>
              </c:strCache>
            </c:strRef>
          </c:tx>
          <c:spPr>
            <a:pattFill prst="ltDnDiag">
              <a:fgClr>
                <a:srgbClr val="000000"/>
              </a:fgClr>
              <a:bgClr>
                <a:srgbClr val="FFFFFF"/>
              </a:bgClr>
            </a:pattFill>
            <a:ln w="12687">
              <a:solidFill>
                <a:srgbClr val="000000"/>
              </a:solidFill>
              <a:prstDash val="solid"/>
            </a:ln>
          </c:spPr>
          <c:cat>
            <c:numRef>
              <c:f>Sheet1!$B$1:$D$1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Sheet1!$B$3:$D$3</c:f>
              <c:numCache>
                <c:formatCode>General</c:formatCode>
                <c:ptCount val="3"/>
                <c:pt idx="0">
                  <c:v>0.51100000000000001</c:v>
                </c:pt>
                <c:pt idx="1">
                  <c:v>1.1399999999999977</c:v>
                </c:pt>
                <c:pt idx="2">
                  <c:v>1.3480000000000001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Коефіцієнт покриття</c:v>
                </c:pt>
              </c:strCache>
            </c:strRef>
          </c:tx>
          <c:spPr>
            <a:pattFill prst="ltVert">
              <a:fgClr>
                <a:srgbClr val="000000"/>
              </a:fgClr>
              <a:bgClr>
                <a:srgbClr val="FFFFFF"/>
              </a:bgClr>
            </a:pattFill>
            <a:ln w="12687">
              <a:solidFill>
                <a:srgbClr val="000000"/>
              </a:solidFill>
              <a:prstDash val="solid"/>
            </a:ln>
          </c:spPr>
          <c:cat>
            <c:numRef>
              <c:f>Sheet1!$B$1:$D$1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Sheet1!$B$4:$D$4</c:f>
              <c:numCache>
                <c:formatCode>General</c:formatCode>
                <c:ptCount val="3"/>
                <c:pt idx="0">
                  <c:v>2.847</c:v>
                </c:pt>
                <c:pt idx="1">
                  <c:v>3.9769999999999968</c:v>
                </c:pt>
                <c:pt idx="2">
                  <c:v>4.3390000000000004</c:v>
                </c:pt>
              </c:numCache>
            </c:numRef>
          </c:val>
        </c:ser>
        <c:gapDepth val="0"/>
        <c:shape val="box"/>
        <c:axId val="105995648"/>
        <c:axId val="106281600"/>
        <c:axId val="0"/>
      </c:bar3DChart>
      <c:catAx>
        <c:axId val="105995648"/>
        <c:scaling>
          <c:orientation val="minMax"/>
        </c:scaling>
        <c:axPos val="b"/>
        <c:numFmt formatCode="General" sourceLinked="1"/>
        <c:tickLblPos val="low"/>
        <c:spPr>
          <a:ln w="317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99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06281600"/>
        <c:crosses val="autoZero"/>
        <c:auto val="1"/>
        <c:lblAlgn val="ctr"/>
        <c:lblOffset val="100"/>
        <c:tickLblSkip val="1"/>
        <c:tickMarkSkip val="1"/>
      </c:catAx>
      <c:valAx>
        <c:axId val="106281600"/>
        <c:scaling>
          <c:orientation val="minMax"/>
        </c:scaling>
        <c:axPos val="l"/>
        <c:majorGridlines>
          <c:spPr>
            <a:ln w="3172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99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05995648"/>
        <c:crosses val="autoZero"/>
        <c:crossBetween val="between"/>
        <c:majorUnit val="1"/>
        <c:minorUnit val="0.5"/>
      </c:valAx>
      <c:spPr>
        <a:noFill/>
        <a:ln w="25375">
          <a:noFill/>
        </a:ln>
      </c:spPr>
    </c:plotArea>
    <c:legend>
      <c:legendPos val="b"/>
      <c:layout>
        <c:manualLayout>
          <c:xMode val="edge"/>
          <c:yMode val="edge"/>
          <c:x val="5.9047619047619154E-2"/>
          <c:y val="0.87675070028011326"/>
          <c:w val="0.94095238095237987"/>
          <c:h val="0.12605042016806722"/>
        </c:manualLayout>
      </c:layout>
      <c:spPr>
        <a:solidFill>
          <a:srgbClr val="FFFFFF"/>
        </a:solidFill>
        <a:ln w="3172">
          <a:solidFill>
            <a:srgbClr val="000000"/>
          </a:solidFill>
          <a:prstDash val="solid"/>
        </a:ln>
      </c:spPr>
      <c:txPr>
        <a:bodyPr/>
        <a:lstStyle/>
        <a:p>
          <a:pPr>
            <a:defRPr sz="919" b="0" i="0" u="none" strike="noStrike" baseline="0">
              <a:solidFill>
                <a:srgbClr val="000000"/>
              </a:solidFill>
              <a:latin typeface="Times New Roman" pitchFamily="18" charset="0"/>
              <a:ea typeface="Arial Cyr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499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88D2729-AB48-4F04-81F9-EE5C7820719F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3BE464F-08D0-4D8C-B538-AE259525F77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2729-AB48-4F04-81F9-EE5C7820719F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464F-08D0-4D8C-B538-AE259525F7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2729-AB48-4F04-81F9-EE5C7820719F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464F-08D0-4D8C-B538-AE259525F7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88D2729-AB48-4F04-81F9-EE5C7820719F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BE464F-08D0-4D8C-B538-AE259525F77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88D2729-AB48-4F04-81F9-EE5C7820719F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3BE464F-08D0-4D8C-B538-AE259525F77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2729-AB48-4F04-81F9-EE5C7820719F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464F-08D0-4D8C-B538-AE259525F77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2729-AB48-4F04-81F9-EE5C7820719F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464F-08D0-4D8C-B538-AE259525F77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88D2729-AB48-4F04-81F9-EE5C7820719F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BE464F-08D0-4D8C-B538-AE259525F77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D2729-AB48-4F04-81F9-EE5C7820719F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464F-08D0-4D8C-B538-AE259525F7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88D2729-AB48-4F04-81F9-EE5C7820719F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3BE464F-08D0-4D8C-B538-AE259525F77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88D2729-AB48-4F04-81F9-EE5C7820719F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BE464F-08D0-4D8C-B538-AE259525F77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88D2729-AB48-4F04-81F9-EE5C7820719F}" type="datetimeFigureOut">
              <a:rPr lang="ru-RU" smtClean="0"/>
              <a:t>22.03.2015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3BE464F-08D0-4D8C-B538-AE259525F77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2285992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uk-UA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Дипломна робота на тему:</a:t>
            </a:r>
            <a:br>
              <a:rPr lang="uk-UA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Розробка заходів по забезпеченню ліквідності і платоспроможності підприємства</a:t>
            </a:r>
            <a:endParaRPr lang="ru-RU" sz="24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214290"/>
            <a:ext cx="6172200" cy="192882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uk-UA" sz="17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Вінницький національний технічний університет</a:t>
            </a:r>
          </a:p>
          <a:p>
            <a:pPr algn="ctr"/>
            <a:r>
              <a:rPr lang="uk-UA" sz="17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Факультет інтеграції навчання з виробництвом</a:t>
            </a:r>
          </a:p>
          <a:p>
            <a:pPr algn="ctr"/>
            <a:r>
              <a:rPr lang="uk-UA" sz="17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післядипломної освіти</a:t>
            </a:r>
          </a:p>
          <a:p>
            <a:pPr algn="ctr"/>
            <a:endParaRPr lang="uk-UA" sz="17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17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Факультет менеджменту</a:t>
            </a:r>
          </a:p>
          <a:p>
            <a:pPr algn="ctr"/>
            <a:r>
              <a:rPr lang="uk-UA" sz="17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Кафедра підготовки менеджерів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4942" y="4929198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Виконав: Степанюк Ю.В.</a:t>
            </a:r>
          </a:p>
          <a:p>
            <a:endParaRPr lang="uk-UA" dirty="0"/>
          </a:p>
          <a:p>
            <a:r>
              <a:rPr lang="uk-UA" dirty="0" smtClean="0"/>
              <a:t>Керівник: </a:t>
            </a:r>
            <a:r>
              <a:rPr lang="uk-UA" dirty="0" err="1" smtClean="0"/>
              <a:t>Пілявоз</a:t>
            </a:r>
            <a:r>
              <a:rPr lang="uk-UA" dirty="0" smtClean="0"/>
              <a:t> Т.М.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857620" y="6143644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Вінниця ВНТУ -2015 рік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14282" y="428604"/>
            <a:ext cx="838781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Динаміка коефіцієнтів ліквідності ПАТ «Барський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машинобудiвний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завод»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132"/>
          <p:cNvGraphicFramePr/>
          <p:nvPr/>
        </p:nvGraphicFramePr>
        <p:xfrm>
          <a:off x="1071538" y="1071546"/>
          <a:ext cx="6858048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285728"/>
            <a:ext cx="857471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Аналіз показників платоспроможності ПАТ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«Барський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машинобудiвний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завод» (фінансової стійкості) за 2011-2013 роки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09" y="1214420"/>
          <a:ext cx="7572430" cy="4572033"/>
        </p:xfrm>
        <a:graphic>
          <a:graphicData uri="http://schemas.openxmlformats.org/drawingml/2006/table">
            <a:tbl>
              <a:tblPr/>
              <a:tblGrid>
                <a:gridCol w="2503901"/>
                <a:gridCol w="870327"/>
                <a:gridCol w="864252"/>
                <a:gridCol w="864252"/>
                <a:gridCol w="786029"/>
                <a:gridCol w="113890"/>
                <a:gridCol w="786029"/>
                <a:gridCol w="783750"/>
              </a:tblGrid>
              <a:tr h="225224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Фінансовий показник (коефіцієнт)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Норма-тивне значення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На кінець року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Відхилення (+,-)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56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2011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2012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2013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2012 від 2011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2013 від 2012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56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1. Коефіцієнт платоспроможності (автономії) (К авт)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≥ 0,5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0,722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0,803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0,822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0,081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0,019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56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2. Коефіцієнт забезпе-чення власними оборот-ними засобами (К зк)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&gt; 0,1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0,649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0,749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0,770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0,100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0,021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8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3. Коефіцієнт спів від-ношення залучених та власних коштів (коефіці-єнт фінансування) (Кз/в)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&lt; 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0,385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0,245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0,217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-0,139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-0,028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4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4. Коефіцієнт маневреності власного капіталу (Км)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&gt; 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0,913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1,026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1,064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0,113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0,038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4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5. Коефіцієнт фінансової стабільності (Кфс)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&gt; 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2,600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4,080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4,617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1,480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0,537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0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6. Коефіцієнт фінансової залежності (Кфз)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&lt; 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0,278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0,197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0,178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-0,081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-0,019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297" marR="662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5" y="642918"/>
            <a:ext cx="5000660" cy="6020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71472" y="214290"/>
            <a:ext cx="79252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Організаційна структура управління ПАТ «Барський машинобудівний завод»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500166" y="142852"/>
            <a:ext cx="57160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Економічний ефект запропонованих заходів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підвищення ліквідності та платоспроможності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714613" y="785796"/>
          <a:ext cx="4286279" cy="5857916"/>
        </p:xfrm>
        <a:graphic>
          <a:graphicData uri="http://schemas.openxmlformats.org/drawingml/2006/table">
            <a:tbl>
              <a:tblPr/>
              <a:tblGrid>
                <a:gridCol w="2269918"/>
                <a:gridCol w="831079"/>
                <a:gridCol w="1185282"/>
              </a:tblGrid>
              <a:tr h="462467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Показники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До впровадження пропозиції 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В результаті провадження пропозиції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1. Виробничі запаси, тис. грн.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8780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8300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2. Незавершене виробництво, тис. грн. 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4057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3800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3. Готова продукція, тис. грн. 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13482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12000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4. Товари, тис. грн. 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5. Дебіторська заборгованість за товари, роботи, послуги, тис. грн.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6207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5900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6. Дебіторська заборгованість з бюджетом, тис. грн.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191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191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7. Дебіторська заборгованість за виданими авансами, тис. грн.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207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200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8. Інша поточна дебіторська заборгованість, тис. грн.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2536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2000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9. Грошові кошти та їх еквіваленти, тис. грн.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2719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2075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10. Інші оборотні активи, тис. грн.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11. Оборотні активи, тис. грн.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38179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34466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12. Короткострокові кредити банків, тис. грн. 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13. Кредиторська заборгованість за товари, роботи, послуги, тис. грн.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6826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6635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467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14. Поточні зобов’язання за розрахунками з одержаних авансів, тис. грн.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670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630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15. Поточні зобов’язання за розрахунками з  бюджетом, тис. грн.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17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15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16. Поточні зобов’язання за розрахунками з оплати праці, тис. грн.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610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400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17. Поточні забезпечення, тис. грн.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351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320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18. Інші поточні зобов’язання, тис. грн.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325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300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11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19. Поточні зобов’язання, всього, тис. грн. 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8799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8300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14. Коефіцієнт абсолютної ліквідності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0,309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0,25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15. Коефіцієнт поточної ліквідності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4,339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4,15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156"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16. Коефіцієнт швидкої ліквідності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latin typeface="Times New Roman"/>
                          <a:ea typeface="Times New Roman"/>
                        </a:rPr>
                        <a:t>1,348</a:t>
                      </a:r>
                      <a:endParaRPr lang="ru-RU" sz="60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uk-UA" sz="700" dirty="0">
                          <a:latin typeface="Times New Roman"/>
                          <a:ea typeface="Times New Roman"/>
                        </a:rPr>
                        <a:t>1,3</a:t>
                      </a:r>
                      <a:endParaRPr lang="ru-RU" sz="600" dirty="0">
                        <a:latin typeface="Times New Roman"/>
                        <a:ea typeface="Times New Roman"/>
                      </a:endParaRPr>
                    </a:p>
                  </a:txBody>
                  <a:tcPr marL="33624" marR="336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285852" y="142852"/>
            <a:ext cx="62999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Відхилення між наявними та необхідними активами ПАТ</a:t>
            </a: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«Барський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машинобудiвний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завод»  за 2013 рік, тис. грн.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85918" y="714356"/>
          <a:ext cx="5953124" cy="2091087"/>
        </p:xfrm>
        <a:graphic>
          <a:graphicData uri="http://schemas.openxmlformats.org/drawingml/2006/table">
            <a:tbl>
              <a:tblPr/>
              <a:tblGrid>
                <a:gridCol w="1488281"/>
                <a:gridCol w="1488281"/>
                <a:gridCol w="1488281"/>
                <a:gridCol w="1488281"/>
              </a:tblGrid>
              <a:tr h="4604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Активи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26" marR="668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Наявні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26" marR="668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Необхідні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26" marR="668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Відхилення (ст. 2 – ст. 3)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26" marR="668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2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26" marR="668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26" marR="668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26" marR="668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26" marR="668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6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Грошові кошти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26" marR="668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2735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26" marR="668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2200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26" marR="668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+ 535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26" marR="668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6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Дебіторська заборгованість та грошові кошти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26" marR="668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11876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26" marR="668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7039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26" marR="668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+ 4834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26" marR="668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2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Оборотні активи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26" marR="668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38179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26" marR="668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17598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26" marR="668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+ 20581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826" marR="6682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2143108" y="2857496"/>
            <a:ext cx="49841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68900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Прогнозні значення показників ліквідності ПАТ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68900" algn="l"/>
              </a:tabLs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«Барський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машинобудiвний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завод» на 2014 рік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643042" y="3502659"/>
          <a:ext cx="6096000" cy="3355341"/>
        </p:xfrm>
        <a:graphic>
          <a:graphicData uri="http://schemas.openxmlformats.org/drawingml/2006/table">
            <a:tbl>
              <a:tblPr/>
              <a:tblGrid>
                <a:gridCol w="1909978"/>
                <a:gridCol w="1017787"/>
                <a:gridCol w="980261"/>
                <a:gridCol w="1235283"/>
                <a:gridCol w="952691"/>
              </a:tblGrid>
              <a:tr h="564915">
                <a:tc>
                  <a:txBody>
                    <a:bodyPr/>
                    <a:lstStyle/>
                    <a:p>
                      <a:pPr algn="l">
                        <a:lnSpc>
                          <a:spcPct val="133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Показники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3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2012 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3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2013 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33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Відхилення (+,-)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Прогноз на 2014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8222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1. Коефіцієнт абсолютної ліквідності (Кал)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0,073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0,309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0,236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0,25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148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2. Коефіцієнт швидкої ліквідності (Кшл)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1,140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1,348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0,208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0,8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8222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3. Коефіцієнт поточної (загальної) ліквідності (покриття) (</a:t>
                      </a:r>
                      <a:r>
                        <a:rPr lang="uk-UA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Кпл</a:t>
                      </a: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3,977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4,339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0,362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8834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4. Чистий оборотний капітал (ЧОК)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28597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29380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  <a:cs typeface="Times New Roman"/>
                        </a:rPr>
                        <a:t>783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  <a:cs typeface="Times New Roman"/>
                        </a:rPr>
                        <a:t>29380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3116"/>
            <a:ext cx="7467600" cy="1143000"/>
          </a:xfrm>
        </p:spPr>
        <p:txBody>
          <a:bodyPr/>
          <a:lstStyle/>
          <a:p>
            <a:pPr algn="ctr"/>
            <a:r>
              <a:rPr lang="uk-UA" dirty="0" smtClean="0"/>
              <a:t>ДЯКУЮ ЗА УВАГУ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7467600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SWOT-матриця ПАТ «Барський </a:t>
            </a:r>
            <a:r>
              <a:rPr lang="uk-UA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машинобудiвний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завод</a:t>
            </a:r>
            <a:r>
              <a:rPr lang="uk-UA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428860" y="714355"/>
          <a:ext cx="4286280" cy="5857917"/>
        </p:xfrm>
        <a:graphic>
          <a:graphicData uri="http://schemas.openxmlformats.org/drawingml/2006/table">
            <a:tbl>
              <a:tblPr/>
              <a:tblGrid>
                <a:gridCol w="1296735"/>
                <a:gridCol w="1432141"/>
                <a:gridCol w="1557404"/>
              </a:tblGrid>
              <a:tr h="2253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Зовнішнє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середовище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Внутрішнє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середовище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729" marR="137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Можливості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Майбутні інвестиції.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Розширення асортименту продукції для задоволення потреб споживачів.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Автоматизація виробництва.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 Партнерство з постійними постачальниками сировини.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 Вихід на нові ринки або сегменти ринку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729" marR="137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Загрози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Інфляція.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Недостатня кваліфікація працівників.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Нестабільна політико-економічна ситуація в країні.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 Погіршення репутації підприємства.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 Посилення конкурентного тиску.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0815" algn="l"/>
                        </a:tabLs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	Несприятлива політика уряду.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0815" algn="l"/>
                        </a:tabLs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	Недостатність зовнішнього фінансування.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70815" algn="l"/>
                        </a:tabLs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	Фінансова криза в країні.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 Посилення державного регулювання витрат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729" marR="137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020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Сильні сторони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Великий досвід роботи.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Відносно висока якість готової продукції.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Сформована організаційна культура.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 Сформовано фірмовий стиль.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 Висока кваліфікація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729" marR="137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Поле СіМ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Рішення: залучення нових ін-весторів; збільшення об'єму виробництва за допомогою автоматизації виробництва; налагодження зв'язків з постачальниками – отримання якісної сировини; оволодіння новими видами виробництва, технологій.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729" marR="137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Поле СіЗ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Рішення: підвищення оборот-ності капіталу; реструктуризація боргів; утримання позитивної позиції іміджу; застаріле устаткування спричинює більші затрати сировини, а також негативно впливає на обсяг виробництва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729" marR="137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028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Слабкі сторони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Недостатні оборотні активи.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Слабка позиція у конкурентній боротьбі.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Значний відсоток застарілого устаткування.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 Велика заборгованість.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 Недостатність кваліфікованого персоналу.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 Заборгованість з виплати заробітної плати.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 Недосконала система мотивації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729" marR="137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Поле СлМ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Рішення: спрямування інвестицій на заміну застарілого обладнання; збільшення прибутку за рахунок отримання нових замовлень; покращення якості продукції за рахунок отримання якісної сировини; виплата боргових зобов'язань та кредитів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729" marR="137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Поле </a:t>
                      </a:r>
                      <a:r>
                        <a:rPr lang="uk-UA" sz="8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СлЗ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Рішення: інфляція має негативний вплив на рентабельність; </a:t>
                      </a:r>
                      <a:r>
                        <a:rPr lang="uk-UA" sz="8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некваліфіко-ваний</a:t>
                      </a:r>
                      <a:r>
                        <a:rPr lang="uk-UA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персонал повільно реагує на зміни в економіці; оптимізація обсягів випуску продукції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729" marR="137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7467600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Оцінка основних економічних показників діяльності ПАТ «Барський машинобудівний завод»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57158" y="714356"/>
          <a:ext cx="3786212" cy="5715043"/>
        </p:xfrm>
        <a:graphic>
          <a:graphicData uri="http://schemas.openxmlformats.org/drawingml/2006/table">
            <a:tbl>
              <a:tblPr/>
              <a:tblGrid>
                <a:gridCol w="1077047"/>
                <a:gridCol w="447405"/>
                <a:gridCol w="447405"/>
                <a:gridCol w="447042"/>
                <a:gridCol w="394662"/>
                <a:gridCol w="348830"/>
                <a:gridCol w="348830"/>
                <a:gridCol w="274991"/>
              </a:tblGrid>
              <a:tr h="129887">
                <a:tc rowSpan="3">
                  <a:txBody>
                    <a:bodyPr/>
                    <a:lstStyle/>
                    <a:p>
                      <a:pPr indent="450215" algn="l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uk-UA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Показники</a:t>
                      </a:r>
                      <a:endParaRPr lang="ru-RU" sz="600" b="1" dirty="0">
                        <a:solidFill>
                          <a:srgbClr val="243F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Роки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Відхилення 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98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2011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2012 від 2011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2013 від 2012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98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Абс.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Абс.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%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8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Чистий дохід (виручка) від реалізації продукції, тис. грн. 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74949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81530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71688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6581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8,8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-9842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-12,1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Повна собівартість реалізованої продукції, тис. грн.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70735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77775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69220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7040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10,0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-8555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-11,0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Прибуток від реалізації продукції, тис. грн.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4214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3755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2468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-459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-10,9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-1287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-34,3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7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 Чистий прибуток, тис. грн.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1379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1952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877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573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41,6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-1075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-55,1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 Середньорічна вартість оборотних активів, тис. грн. 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37954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39736,5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38191,5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1782,5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4,7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-1545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-3,9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 Середньорічна вартість основних засобів, тис. грн. 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36387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35534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37826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-853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-2,3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2292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8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 Середня величина власного капіталу, тис.грн.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37108,5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38225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39914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1116,5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3,0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1689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7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 Фонд оплати праці, тис. грн. 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11826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10987,5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11201,8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-838,5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-7,1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214,3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2,0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7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 Середня сума активів, тис. грн.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49168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50404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49117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1236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-1287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-2,6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 Середньооблікова чисельність працівників, чол. 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534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478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458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-56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-10,5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-20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-4,2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7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 Продуктивність праці, тис. грн./чол.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140,354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170,565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156,524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30,211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21,5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-14,041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-8,2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 Рентабельність реалізованої продукції, %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5,62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4,61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3,44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-1,01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-18,0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-1,17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-25,3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7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 Коефіцієнт автономії (на кінець року)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0,722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0,803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0,822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0,081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0,019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2,4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7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 Фондовіддача, грн./грн. 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2,06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2,29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1,90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0,23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11,2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-0,39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-17,2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 Коефіцієнт оборотності оборотних активів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1,97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2,05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1,88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0,08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-0,17</a:t>
                      </a: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7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-8,4</a:t>
                      </a: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7839" marR="378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357686" y="714356"/>
          <a:ext cx="4286279" cy="2969109"/>
        </p:xfrm>
        <a:graphic>
          <a:graphicData uri="http://schemas.openxmlformats.org/drawingml/2006/table">
            <a:tbl>
              <a:tblPr/>
              <a:tblGrid>
                <a:gridCol w="1243550"/>
                <a:gridCol w="516571"/>
                <a:gridCol w="516571"/>
                <a:gridCol w="516151"/>
                <a:gridCol w="455675"/>
                <a:gridCol w="317502"/>
                <a:gridCol w="402757"/>
                <a:gridCol w="317502"/>
              </a:tblGrid>
              <a:tr h="395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16. Коефіцієнт покриття (на кінець року)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2,847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3,977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4,339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1,13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39,7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0,362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8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17. Коефіцієнт швидкої ліквідності (на кінець року)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0,511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1,14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1,35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0,629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121,8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0,21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18,4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8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 Коефіцієнт абсолютної ліквідності (на кінець року)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0,013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0,073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0,309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0,06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461,5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0,236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323,3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19. Рентабельність активів,%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2,8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3,87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1,79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1,07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38,2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-2,08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-53,9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8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20. Рентабельність власного капіталу, %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3,72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5,11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2,20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1,39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37,4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-2,91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-57,0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8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 Середньорічна заробітна плата 1 працівника, грн./чол.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22146,1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22986,4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24458,1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840,3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1471,7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6,4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071670" y="1071546"/>
          <a:ext cx="4929221" cy="5429287"/>
        </p:xfrm>
        <a:graphic>
          <a:graphicData uri="http://schemas.openxmlformats.org/drawingml/2006/table">
            <a:tbl>
              <a:tblPr/>
              <a:tblGrid>
                <a:gridCol w="2498129"/>
                <a:gridCol w="802477"/>
                <a:gridCol w="827124"/>
                <a:gridCol w="801491"/>
              </a:tblGrid>
              <a:tr h="275459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661035" algn="l"/>
                        </a:tabLst>
                      </a:pPr>
                      <a:r>
                        <a:rPr lang="uk-UA" sz="900" dirty="0">
                          <a:latin typeface="Times New Roman"/>
                          <a:ea typeface="Times New Roman"/>
                          <a:cs typeface="Times New Roman"/>
                        </a:rPr>
                        <a:t>Показник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661035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На кінець року, тис. грн.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54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661035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2011 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661035" algn="l"/>
                        </a:tabLst>
                      </a:pPr>
                      <a:r>
                        <a:rPr lang="uk-UA" sz="900" dirty="0">
                          <a:latin typeface="Times New Roman"/>
                          <a:ea typeface="Times New Roman"/>
                          <a:cs typeface="Times New Roman"/>
                        </a:rPr>
                        <a:t>2012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661035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2013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661035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1. Наявність власного оборотного капіталу </a:t>
                      </a: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</a:t>
                      </a: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(р.380+р.430+р.630)-р.080</a:t>
                      </a: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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26851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28597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35131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661035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2.Наявність довгострокових джерел формування запасів </a:t>
                      </a: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</a:t>
                      </a: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(р.380+р.430+ р.630+р.480)-р.080</a:t>
                      </a: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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26851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28597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35131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69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661035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3. Показник загальної величини джерел формування запасів </a:t>
                      </a: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</a:t>
                      </a: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(р.380+р.430+ р.630+р.480+р.620)- р.080</a:t>
                      </a: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  <a:sym typeface="Symbol"/>
                        </a:rPr>
                        <a:t>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41386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38204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43579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661035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4. Вартість запасів (р.100+р.110+ р.120+р.130+р.140)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33915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27250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26319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4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661035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5. Надлишок (+) або недостача (-) власних оборотних засобів (р.1-р.4)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-7064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1347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8812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661035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6. Надлишок (+) або недостача (-) довгострокових джерел формування (р.2-р.4)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-7064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1347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8812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661035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7. Надлишок (+) або недостача (-) загальної величини джерел формування запасів (р.3-р.4)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7471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10954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17260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661035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8. Тип фінансової стійкості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661035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Нестійке фінансове становище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661035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  <a:cs typeface="Times New Roman"/>
                        </a:rPr>
                        <a:t>Абсолютна фінансова стійкість</a:t>
                      </a: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661035" algn="l"/>
                        </a:tabLst>
                      </a:pPr>
                      <a:r>
                        <a:rPr lang="uk-UA" sz="900" dirty="0">
                          <a:latin typeface="Times New Roman"/>
                          <a:ea typeface="Times New Roman"/>
                          <a:cs typeface="Times New Roman"/>
                        </a:rPr>
                        <a:t>Абсолютна фінансова стійкість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393" marR="463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000100" y="357166"/>
            <a:ext cx="73738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  <a:tab pos="660400" algn="l"/>
              </a:tabLst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 фінансової стійкості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ПАТ «Барський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машинобудiвний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завод»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214546" y="928672"/>
          <a:ext cx="4643471" cy="5643604"/>
        </p:xfrm>
        <a:graphic>
          <a:graphicData uri="http://schemas.openxmlformats.org/drawingml/2006/table">
            <a:tbl>
              <a:tblPr/>
              <a:tblGrid>
                <a:gridCol w="1105936"/>
                <a:gridCol w="527334"/>
                <a:gridCol w="627919"/>
                <a:gridCol w="627919"/>
                <a:gridCol w="593739"/>
                <a:gridCol w="593739"/>
                <a:gridCol w="566885"/>
              </a:tblGrid>
              <a:tr h="182052">
                <a:tc rowSpan="3"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 dirty="0">
                          <a:latin typeface="Times New Roman"/>
                          <a:ea typeface="Times New Roman"/>
                        </a:rPr>
                        <a:t>Активи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Джерела фінансування, тис. грн..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82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Довгост. зобов’я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зання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Власний капітал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Забезпе-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чення наст. витрат і платежів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Поточні зобов’я-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зання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 dirty="0">
                          <a:latin typeface="Times New Roman"/>
                          <a:ea typeface="Times New Roman"/>
                        </a:rPr>
                        <a:t>Доходи </a:t>
                      </a:r>
                      <a:r>
                        <a:rPr lang="uk-UA" sz="900" dirty="0" err="1">
                          <a:latin typeface="Times New Roman"/>
                          <a:ea typeface="Times New Roman"/>
                        </a:rPr>
                        <a:t>майб</a:t>
                      </a:r>
                      <a:r>
                        <a:rPr lang="uk-UA" sz="900" dirty="0">
                          <a:latin typeface="Times New Roman"/>
                          <a:ea typeface="Times New Roman"/>
                        </a:rPr>
                        <a:t>. періодів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Усього активів, тис. грн.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0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%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104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Необоротні активи, тис. грн.,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11247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11247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052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%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22,75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104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Оборотні активи, в т.ч.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29380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38179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104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постійні, тис. грн.,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22907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22907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052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%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46,35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4360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Разом довгострокові активи (необоротні та постійні оборотні), тис. грн.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34154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34154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052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%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69,1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052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змінні, тис. грн.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6473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351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8448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15272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052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%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42,4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2,3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55,3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30,9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154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Витр. майб. періодів, тис.грн.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052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%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104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Усього джерел, тис. грн. 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40627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351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8448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49426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052"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1240790" algn="l"/>
                        </a:tabLs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%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endParaRPr lang="uk-UA" sz="900" dirty="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82,2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0,71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17,09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80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95000"/>
                        </a:lnSpc>
                        <a:spcAft>
                          <a:spcPts val="0"/>
                        </a:spcAft>
                      </a:pPr>
                      <a:r>
                        <a:rPr lang="uk-UA" sz="900" dirty="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800" dirty="0">
                        <a:latin typeface="Times New Roman"/>
                        <a:ea typeface="Times New Roman"/>
                      </a:endParaRPr>
                    </a:p>
                  </a:txBody>
                  <a:tcPr marL="44356" marR="443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571604" y="214290"/>
            <a:ext cx="563846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Джерела фінансування активів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ПАТ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«Барський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машинобудiвний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завод» на кінець 2013 року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71604" y="714356"/>
          <a:ext cx="5857914" cy="2000262"/>
        </p:xfrm>
        <a:graphic>
          <a:graphicData uri="http://schemas.openxmlformats.org/drawingml/2006/table">
            <a:tbl>
              <a:tblPr/>
              <a:tblGrid>
                <a:gridCol w="701079"/>
                <a:gridCol w="734734"/>
                <a:gridCol w="735305"/>
                <a:gridCol w="607526"/>
                <a:gridCol w="735305"/>
                <a:gridCol w="735305"/>
                <a:gridCol w="804330"/>
                <a:gridCol w="804330"/>
              </a:tblGrid>
              <a:tr h="409691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Актив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На початок 2011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На кінець 2011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Пасив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На початок 2011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На кінець 2011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Платіжний надлишок (+) або нестача (-)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63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на початок (2-5)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на кінець (3-6)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А1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69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194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П1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6080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9535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-6011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-9341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А2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6892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7228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П2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3504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5000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3388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2228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А3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27561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33964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П3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27561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33964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А4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11481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10947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П4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36419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37798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-24938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-26851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Баланс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46003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52333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Баланс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46003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52333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142976" y="214290"/>
            <a:ext cx="68562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Аналіз ліквідності балансу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ПАТ «Барський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машинобудiвний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завод»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71604" y="2714620"/>
          <a:ext cx="5857918" cy="2011680"/>
        </p:xfrm>
        <a:graphic>
          <a:graphicData uri="http://schemas.openxmlformats.org/drawingml/2006/table">
            <a:tbl>
              <a:tblPr/>
              <a:tblGrid>
                <a:gridCol w="726289"/>
                <a:gridCol w="762284"/>
                <a:gridCol w="762284"/>
                <a:gridCol w="629915"/>
                <a:gridCol w="762284"/>
                <a:gridCol w="762284"/>
                <a:gridCol w="726289"/>
                <a:gridCol w="726289"/>
              </a:tblGrid>
              <a:tr h="506560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Актив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На початок 2012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На кінець 2012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Пасив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На початок 2012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На кінець 2012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Платіжний надлишок (+) або нестача (-)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65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на початок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(2-5)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на кінець (3-6)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А1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194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699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П1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9751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9597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-9557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-8898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А2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6944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10255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П2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5000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1944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10245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А3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34131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27250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П3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34131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27250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А4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10731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10604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П4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37249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39201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-26518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-28597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8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Баланс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52000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48808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Баланс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52000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48808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71605" y="4714884"/>
          <a:ext cx="5857918" cy="2011680"/>
        </p:xfrm>
        <a:graphic>
          <a:graphicData uri="http://schemas.openxmlformats.org/drawingml/2006/table">
            <a:tbl>
              <a:tblPr/>
              <a:tblGrid>
                <a:gridCol w="726289"/>
                <a:gridCol w="762284"/>
                <a:gridCol w="762284"/>
                <a:gridCol w="629915"/>
                <a:gridCol w="762284"/>
                <a:gridCol w="762284"/>
                <a:gridCol w="726289"/>
                <a:gridCol w="726289"/>
              </a:tblGrid>
              <a:tr h="487071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Актив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На початок 2013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На кінець 2013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Пасив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На початок 2013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На кінець 2013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платіжний надлишок (+) або нестача (-)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70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на початок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(2-5)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на кінець (3-6)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3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А1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699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2719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П1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9597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8799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-8898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-6080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3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А2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10255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9141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П2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10245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9141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3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А3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27250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26319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П3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27250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26319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3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А4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10604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11247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П4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39201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40627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-28597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-29380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3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Баланс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48808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49426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Баланс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48808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49426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57226" y="1142984"/>
          <a:ext cx="6810379" cy="3786216"/>
        </p:xfrm>
        <a:graphic>
          <a:graphicData uri="http://schemas.openxmlformats.org/drawingml/2006/table">
            <a:tbl>
              <a:tblPr/>
              <a:tblGrid>
                <a:gridCol w="550055"/>
                <a:gridCol w="485054"/>
                <a:gridCol w="485054"/>
                <a:gridCol w="485054"/>
                <a:gridCol w="485054"/>
                <a:gridCol w="485054"/>
                <a:gridCol w="485054"/>
                <a:gridCol w="550055"/>
                <a:gridCol w="485054"/>
                <a:gridCol w="485054"/>
                <a:gridCol w="485054"/>
                <a:gridCol w="485054"/>
                <a:gridCol w="485054"/>
                <a:gridCol w="374675"/>
              </a:tblGrid>
              <a:tr h="252414">
                <a:tc rowSpan="3"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Times New Roman"/>
                        </a:rPr>
                        <a:t>Актив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На кінець року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Пасив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На кінець року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24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2011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2012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2013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2011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2012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2013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72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Тис. грн.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Тис. грн.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Тис. грн.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Тис. грн.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Тис. грн.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Тис. грн.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%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829"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А1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194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Times New Roman"/>
                        </a:rPr>
                        <a:t>0,4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699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1,4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2719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5,5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П1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9535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18,2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9597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19,7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8799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17,8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829"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А2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7228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13,8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10255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21,0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9141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18,5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П2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5000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9,6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829"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А3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33964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64,9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27250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55,8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26319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53,2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П3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0,0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829"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А4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10947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20,9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10604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21,7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11247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22,8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П4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37798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72,2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39201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80,3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40627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82,2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829"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Баланс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Times New Roman"/>
                        </a:rPr>
                        <a:t>52333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Times New Roman"/>
                        </a:rPr>
                        <a:t>48808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49426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Баланс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52333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48808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</a:rPr>
                        <a:t>49426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6195" algn="l">
                        <a:spcAft>
                          <a:spcPts val="0"/>
                        </a:spcAft>
                      </a:pPr>
                      <a:r>
                        <a:rPr lang="uk-UA" sz="1300" dirty="0">
                          <a:latin typeface="Times New Roman"/>
                          <a:ea typeface="Times New Roman"/>
                        </a:rPr>
                        <a:t>100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4546" marR="6454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14348" y="500042"/>
            <a:ext cx="77514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Структура активів і пасивів балансу ПАТ «Барський </a:t>
            </a:r>
            <a:r>
              <a:rPr kumimoji="0" lang="uk-U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машинобудiвний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завод»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131"/>
          <p:cNvGraphicFramePr/>
          <p:nvPr/>
        </p:nvGraphicFramePr>
        <p:xfrm>
          <a:off x="714348" y="1557528"/>
          <a:ext cx="7215238" cy="4943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071670" y="571480"/>
            <a:ext cx="508299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Динаміка загального коефіцієнта ліквідності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42910" y="571480"/>
            <a:ext cx="793191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Аналіз показників ліквідності ПАТ «Барський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машинобудiвний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завод»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28662" y="1071546"/>
          <a:ext cx="7429553" cy="4500594"/>
        </p:xfrm>
        <a:graphic>
          <a:graphicData uri="http://schemas.openxmlformats.org/drawingml/2006/table">
            <a:tbl>
              <a:tblPr/>
              <a:tblGrid>
                <a:gridCol w="2450260"/>
                <a:gridCol w="851682"/>
                <a:gridCol w="792971"/>
                <a:gridCol w="792971"/>
                <a:gridCol w="847223"/>
                <a:gridCol w="847223"/>
                <a:gridCol w="847223"/>
              </a:tblGrid>
              <a:tr h="31146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Фінансовий показник (коефіцієнт)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Норма-тивне значення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На кінець року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Відхилення (+,-)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43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2011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2012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2013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2012 від 2011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2013 від 2012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45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1. Коефіцієнт абсолютної ліквідності (Кал)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&gt;0,2-0,3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0,013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0,073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0,309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0,06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0,236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9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2. Коефіцієнт швидкої ліквідності (Кшл)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&gt;0,7-0,8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0,511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1,140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1,348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0,630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0,208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43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3. Коефіцієнт поточної (загальної) ліквідності (покриття) (Кпл)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&gt;2,0-2,5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2,847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3,977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4,339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1,129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0,362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9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4. Чистий оборотний капітал (ЧОК)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&gt;0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26851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28597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29380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1746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Times New Roman"/>
                          <a:ea typeface="Times New Roman"/>
                        </a:rPr>
                        <a:t>783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144</TotalTime>
  <Words>2087</Words>
  <Application>Microsoft Office PowerPoint</Application>
  <PresentationFormat>Экран (4:3)</PresentationFormat>
  <Paragraphs>826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Дипломна робота на тему: Розробка заходів по забезпеченню ліквідності і платоспроможності підприємства</vt:lpstr>
      <vt:lpstr>SWOT-матриця ПАТ «Барський машинобудiвний завод» </vt:lpstr>
      <vt:lpstr>Оцінка основних економічних показників діяльності ПАТ «Барський машинобудівний завод»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ДЯКУЮ ЗА УВАГУ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Дипломна робота на тему:</dc:title>
  <dc:creator>Юля</dc:creator>
  <cp:lastModifiedBy>Юля</cp:lastModifiedBy>
  <cp:revision>15</cp:revision>
  <dcterms:created xsi:type="dcterms:W3CDTF">2015-03-22T18:16:06Z</dcterms:created>
  <dcterms:modified xsi:type="dcterms:W3CDTF">2015-03-22T20:40:37Z</dcterms:modified>
</cp:coreProperties>
</file>