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7"/>
  </p:notesMasterIdLst>
  <p:sldIdLst>
    <p:sldId id="256" r:id="rId2"/>
    <p:sldId id="266" r:id="rId3"/>
    <p:sldId id="270" r:id="rId4"/>
    <p:sldId id="271" r:id="rId5"/>
    <p:sldId id="269" r:id="rId6"/>
    <p:sldId id="267" r:id="rId7"/>
    <p:sldId id="272" r:id="rId8"/>
    <p:sldId id="268" r:id="rId9"/>
    <p:sldId id="264" r:id="rId10"/>
    <p:sldId id="265" r:id="rId11"/>
    <p:sldId id="260" r:id="rId12"/>
    <p:sldId id="261" r:id="rId13"/>
    <p:sldId id="262" r:id="rId14"/>
    <p:sldId id="257" r:id="rId15"/>
    <p:sldId id="25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718" autoAdjust="0"/>
  </p:normalViewPr>
  <p:slideViewPr>
    <p:cSldViewPr>
      <p:cViewPr varScale="1">
        <p:scale>
          <a:sx n="70" d="100"/>
          <a:sy n="70" d="100"/>
        </p:scale>
        <p:origin x="-82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4.2631372658809017E-3"/>
          <c:y val="0.13486519779389122"/>
          <c:w val="0.92018196455210766"/>
          <c:h val="0.86513504355356152"/>
        </c:manualLayout>
      </c:layout>
      <c:pie3DChart>
        <c:varyColors val="1"/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8BD837-797D-485E-B730-B815A9D01181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1CECAA-F12E-410B-9B7E-E23CCF299E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1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CECAA-F12E-410B-9B7E-E23CCF299EB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F0389109-E4DC-4D31-998A-DACD4848121C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0D6B1EBE-FFC1-45B9-A0D4-56514EF5B5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89109-E4DC-4D31-998A-DACD4848121C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B1EBE-FFC1-45B9-A0D4-56514EF5B5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89109-E4DC-4D31-998A-DACD4848121C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B1EBE-FFC1-45B9-A0D4-56514EF5B5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89109-E4DC-4D31-998A-DACD4848121C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B1EBE-FFC1-45B9-A0D4-56514EF5B5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F0389109-E4DC-4D31-998A-DACD4848121C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0D6B1EBE-FFC1-45B9-A0D4-56514EF5B5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89109-E4DC-4D31-998A-DACD4848121C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B1EBE-FFC1-45B9-A0D4-56514EF5B5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89109-E4DC-4D31-998A-DACD4848121C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B1EBE-FFC1-45B9-A0D4-56514EF5B5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89109-E4DC-4D31-998A-DACD4848121C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B1EBE-FFC1-45B9-A0D4-56514EF5B5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89109-E4DC-4D31-998A-DACD4848121C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B1EBE-FFC1-45B9-A0D4-56514EF5B5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89109-E4DC-4D31-998A-DACD4848121C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B1EBE-FFC1-45B9-A0D4-56514EF5B5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89109-E4DC-4D31-998A-DACD4848121C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B1EBE-FFC1-45B9-A0D4-56514EF5B5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0389109-E4DC-4D31-998A-DACD4848121C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D6B1EBE-FFC1-45B9-A0D4-56514EF5B5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2071678"/>
            <a:ext cx="7286676" cy="857256"/>
          </a:xfrm>
        </p:spPr>
        <p:txBody>
          <a:bodyPr>
            <a:normAutofit/>
          </a:bodyPr>
          <a:lstStyle/>
          <a:p>
            <a:r>
              <a:rPr lang="uk-UA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Дипломна</a:t>
            </a: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робота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85918" y="4071942"/>
            <a:ext cx="6400800" cy="1000132"/>
          </a:xfrm>
        </p:spPr>
        <p:txBody>
          <a:bodyPr/>
          <a:lstStyle/>
          <a:p>
            <a:r>
              <a:rPr lang="uk-UA" b="1" dirty="0" smtClean="0">
                <a:solidFill>
                  <a:srgbClr val="C00000"/>
                </a:solidFill>
              </a:rPr>
              <a:t>Розробка бази даних для </a:t>
            </a:r>
          </a:p>
          <a:p>
            <a:r>
              <a:rPr lang="uk-UA" b="1" dirty="0" smtClean="0">
                <a:solidFill>
                  <a:srgbClr val="C00000"/>
                </a:solidFill>
              </a:rPr>
              <a:t>“ТЕАМ </a:t>
            </a:r>
            <a:r>
              <a:rPr lang="uk-UA" b="1" dirty="0" err="1" smtClean="0">
                <a:solidFill>
                  <a:srgbClr val="C00000"/>
                </a:solidFill>
              </a:rPr>
              <a:t>Лтд”</a:t>
            </a:r>
            <a:endParaRPr lang="ru-RU" b="1" dirty="0">
              <a:solidFill>
                <a:srgbClr val="C00000"/>
              </a:solidFill>
            </a:endParaRP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286380" y="5357826"/>
            <a:ext cx="30003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>
                <a:solidFill>
                  <a:schemeClr val="accent6">
                    <a:lumMod val="75000"/>
                  </a:schemeClr>
                </a:solidFill>
              </a:rPr>
              <a:t>Розробив: </a:t>
            </a:r>
            <a:r>
              <a:rPr lang="uk-UA" dirty="0" err="1" smtClean="0">
                <a:solidFill>
                  <a:schemeClr val="accent6">
                    <a:lumMod val="75000"/>
                  </a:schemeClr>
                </a:solidFill>
              </a:rPr>
              <a:t>Буяновський</a:t>
            </a:r>
            <a:r>
              <a:rPr lang="uk-UA" dirty="0" smtClean="0">
                <a:solidFill>
                  <a:schemeClr val="accent6">
                    <a:lumMod val="75000"/>
                  </a:schemeClr>
                </a:solidFill>
              </a:rPr>
              <a:t> С. В.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Готовий звіт</a:t>
            </a:r>
            <a:endParaRPr lang="ru-RU" dirty="0">
              <a:solidFill>
                <a:srgbClr val="0070C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81075" y="1883163"/>
            <a:ext cx="7181850" cy="3609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Макроси</a:t>
            </a:r>
            <a:endParaRPr lang="ru-RU" dirty="0">
              <a:solidFill>
                <a:srgbClr val="0070C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5614998" cy="685800"/>
          </a:xfrm>
        </p:spPr>
        <p:txBody>
          <a:bodyPr/>
          <a:lstStyle/>
          <a:p>
            <a:r>
              <a:rPr lang="uk-UA" dirty="0" smtClean="0"/>
              <a:t>Створення макросів бази даних «</a:t>
            </a:r>
            <a:r>
              <a:rPr lang="uk-UA" dirty="0" err="1" smtClean="0"/>
              <a:t>Теам</a:t>
            </a:r>
            <a:r>
              <a:rPr lang="uk-UA" dirty="0" smtClean="0"/>
              <a:t>»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929190" y="5643578"/>
            <a:ext cx="4041775" cy="685800"/>
          </a:xfrm>
        </p:spPr>
        <p:txBody>
          <a:bodyPr/>
          <a:lstStyle/>
          <a:p>
            <a:pPr algn="r"/>
            <a:r>
              <a:rPr lang="uk-UA" dirty="0" smtClean="0"/>
              <a:t>Присвоєння ім'я макросу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 bwMode="auto">
          <a:xfrm>
            <a:off x="500034" y="2071678"/>
            <a:ext cx="4071966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8"/>
          <p:cNvPicPr>
            <a:picLocks noGrp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786314" y="2071678"/>
            <a:ext cx="407196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4143380"/>
            <a:ext cx="464347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785818"/>
          </a:xfrm>
        </p:spPr>
        <p:txBody>
          <a:bodyPr>
            <a:normAutofit/>
          </a:bodyPr>
          <a:lstStyle/>
          <a:p>
            <a:r>
              <a:rPr lang="uk-UA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Основне вікно</a:t>
            </a:r>
            <a:endParaRPr lang="ru-RU" dirty="0">
              <a:solidFill>
                <a:srgbClr val="0070C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71472" y="2143116"/>
            <a:ext cx="4040188" cy="685800"/>
          </a:xfrm>
        </p:spPr>
        <p:txBody>
          <a:bodyPr/>
          <a:lstStyle/>
          <a:p>
            <a:r>
              <a:rPr lang="uk-UA" dirty="0" smtClean="0"/>
              <a:t>Основне вікно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714876" y="5072074"/>
            <a:ext cx="4041775" cy="500066"/>
          </a:xfrm>
        </p:spPr>
        <p:txBody>
          <a:bodyPr/>
          <a:lstStyle/>
          <a:p>
            <a:pPr algn="r"/>
            <a:r>
              <a:rPr lang="uk-UA" dirty="0" smtClean="0"/>
              <a:t>Допоміжне вікно</a:t>
            </a:r>
            <a:endParaRPr lang="ru-RU" dirty="0"/>
          </a:p>
        </p:txBody>
      </p:sp>
      <p:pic>
        <p:nvPicPr>
          <p:cNvPr id="9" name="Содержимое 8"/>
          <p:cNvPicPr>
            <a:picLocks noGrp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3071810"/>
            <a:ext cx="4038600" cy="3221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Содержимое 9"/>
          <p:cNvPicPr>
            <a:picLocks noGrp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785926"/>
            <a:ext cx="4038600" cy="3137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Інструкція</a:t>
            </a:r>
            <a:endParaRPr lang="ru-RU" dirty="0">
              <a:solidFill>
                <a:srgbClr val="0070C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smtClean="0"/>
              <a:t>Заповнення даних про замовлення 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643438" y="2000240"/>
            <a:ext cx="4041775" cy="685800"/>
          </a:xfrm>
        </p:spPr>
        <p:txBody>
          <a:bodyPr/>
          <a:lstStyle/>
          <a:p>
            <a:pPr algn="r"/>
            <a:r>
              <a:rPr lang="uk-UA" dirty="0" smtClean="0"/>
              <a:t>Заповнення таблиці товари</a:t>
            </a:r>
            <a:endParaRPr lang="ru-RU" dirty="0"/>
          </a:p>
        </p:txBody>
      </p:sp>
      <p:pic>
        <p:nvPicPr>
          <p:cNvPr id="9" name="Содержимое 8"/>
          <p:cNvPicPr>
            <a:picLocks noGrp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2071678"/>
            <a:ext cx="4038600" cy="322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Содержимое 9"/>
          <p:cNvPicPr>
            <a:picLocks noGrp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8200" y="2796836"/>
            <a:ext cx="4038600" cy="2712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Перевірка роботи бази даних</a:t>
            </a:r>
            <a:endParaRPr lang="ru-RU" dirty="0">
              <a:solidFill>
                <a:srgbClr val="0070C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6" name="Содержимое 5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374317"/>
            <a:ext cx="8229600" cy="4626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База даних “ТЕАМ”</a:t>
            </a:r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idx="2"/>
          </p:nvPr>
        </p:nvSpPr>
        <p:spPr>
          <a:xfrm>
            <a:off x="6143636" y="1219200"/>
            <a:ext cx="2695564" cy="4843463"/>
          </a:xfrm>
        </p:spPr>
        <p:txBody>
          <a:bodyPr/>
          <a:lstStyle/>
          <a:p>
            <a:endParaRPr lang="uk-UA" dirty="0" smtClean="0"/>
          </a:p>
          <a:p>
            <a:r>
              <a:rPr lang="uk-UA" dirty="0" smtClean="0"/>
              <a:t>Розробив</a:t>
            </a:r>
            <a:r>
              <a:rPr lang="en-US" dirty="0" smtClean="0"/>
              <a:t>: </a:t>
            </a:r>
            <a:r>
              <a:rPr lang="uk-UA" dirty="0" smtClean="0"/>
              <a:t> </a:t>
            </a:r>
            <a:r>
              <a:rPr lang="uk-UA" dirty="0" err="1" smtClean="0"/>
              <a:t>Буяновський</a:t>
            </a:r>
            <a:r>
              <a:rPr lang="uk-UA" dirty="0" smtClean="0"/>
              <a:t> С.В.</a:t>
            </a:r>
          </a:p>
          <a:p>
            <a:r>
              <a:rPr lang="uk-UA" dirty="0" smtClean="0"/>
              <a:t>Керівник проекту</a:t>
            </a:r>
            <a:r>
              <a:rPr lang="en-US" dirty="0" smtClean="0"/>
              <a:t>:</a:t>
            </a:r>
            <a:r>
              <a:rPr lang="uk-UA" dirty="0" smtClean="0"/>
              <a:t>            </a:t>
            </a:r>
            <a:r>
              <a:rPr lang="uk-UA" dirty="0" err="1" smtClean="0"/>
              <a:t>к.т.н</a:t>
            </a:r>
            <a:r>
              <a:rPr lang="uk-UA" dirty="0" smtClean="0"/>
              <a:t>. Колесник І.С.</a:t>
            </a:r>
          </a:p>
          <a:p>
            <a:r>
              <a:rPr lang="uk-UA" dirty="0" smtClean="0"/>
              <a:t>Консультанти </a:t>
            </a:r>
            <a:r>
              <a:rPr lang="en-US" dirty="0" smtClean="0"/>
              <a:t>: </a:t>
            </a:r>
            <a:r>
              <a:rPr lang="ru-RU" dirty="0" smtClean="0"/>
              <a:t>                  </a:t>
            </a:r>
            <a:r>
              <a:rPr lang="uk-UA" dirty="0" err="1" smtClean="0"/>
              <a:t>к.т.н</a:t>
            </a:r>
            <a:r>
              <a:rPr lang="uk-UA" dirty="0" smtClean="0"/>
              <a:t>. </a:t>
            </a:r>
            <a:r>
              <a:rPr lang="ru-RU" dirty="0" smtClean="0"/>
              <a:t>Адлер О.О.              д.п.н. </a:t>
            </a:r>
            <a:r>
              <a:rPr lang="ru-RU" dirty="0" err="1" smtClean="0"/>
              <a:t>Кобилянський</a:t>
            </a:r>
            <a:r>
              <a:rPr lang="ru-RU" dirty="0" smtClean="0"/>
              <a:t> О.В.</a:t>
            </a:r>
            <a:endParaRPr lang="uk-UA" dirty="0" smtClean="0"/>
          </a:p>
          <a:p>
            <a:r>
              <a:rPr lang="ru-RU" dirty="0" smtClean="0"/>
              <a:t>Рецензент</a:t>
            </a:r>
            <a:r>
              <a:rPr lang="en-US" dirty="0" smtClean="0"/>
              <a:t>:   </a:t>
            </a:r>
            <a:r>
              <a:rPr lang="uk-UA" dirty="0" smtClean="0"/>
              <a:t>                      </a:t>
            </a:r>
            <a:r>
              <a:rPr lang="uk-UA" dirty="0" err="1" smtClean="0"/>
              <a:t>к.т.н</a:t>
            </a:r>
            <a:r>
              <a:rPr lang="uk-UA" dirty="0" smtClean="0"/>
              <a:t>. </a:t>
            </a:r>
            <a:r>
              <a:rPr lang="uk-UA" dirty="0" err="1" smtClean="0"/>
              <a:t>Войтович</a:t>
            </a:r>
            <a:r>
              <a:rPr lang="uk-UA" dirty="0" smtClean="0"/>
              <a:t> О.П.</a:t>
            </a:r>
            <a:endParaRPr lang="ru-RU" dirty="0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pPr algn="ctr"/>
            <a:r>
              <a:rPr lang="uk-UA" b="1" dirty="0" smtClean="0">
                <a:solidFill>
                  <a:srgbClr val="FF0000"/>
                </a:solidFill>
              </a:rPr>
              <a:t>ДЯКУЮ ЗА УВАГУ!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122" name="Picture 2" descr="C:\Users\Serg\Desktop\kit-for-scheme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3714752"/>
            <a:ext cx="3429000" cy="209550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650"/>
                            </p:stCondLst>
                            <p:childTnLst>
                              <p:par>
                                <p:cTn id="1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800"/>
                            </p:stCondLst>
                            <p:childTnLst>
                              <p:par>
                                <p:cTn id="2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750"/>
                            </p:stCondLst>
                            <p:childTnLst>
                              <p:par>
                                <p:cTn id="2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600"/>
                            </p:stCondLst>
                            <p:childTnLst>
                              <p:par>
                                <p:cTn id="3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1500166" y="4357694"/>
          <a:ext cx="2357454" cy="1857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Постановка задачи</a:t>
            </a:r>
            <a:endParaRPr lang="ru-RU" dirty="0">
              <a:solidFill>
                <a:srgbClr val="0070C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>
              <a:solidFill>
                <a:srgbClr val="0070C0"/>
              </a:solidFill>
            </a:endParaRPr>
          </a:p>
          <a:p>
            <a:pPr algn="ctr">
              <a:buNone/>
            </a:pPr>
            <a:r>
              <a:rPr lang="uk-UA" dirty="0" smtClean="0">
                <a:solidFill>
                  <a:srgbClr val="0070C0"/>
                </a:solidFill>
              </a:rPr>
              <a:t>ТОВ “ТЕАМ </a:t>
            </a:r>
            <a:r>
              <a:rPr lang="uk-UA" dirty="0" err="1" smtClean="0">
                <a:solidFill>
                  <a:srgbClr val="0070C0"/>
                </a:solidFill>
              </a:rPr>
              <a:t>Лтд”</a:t>
            </a:r>
            <a:r>
              <a:rPr lang="uk-UA" dirty="0" smtClean="0">
                <a:solidFill>
                  <a:srgbClr val="0070C0"/>
                </a:solidFill>
              </a:rPr>
              <a:t> комерційна компанія. </a:t>
            </a:r>
          </a:p>
          <a:p>
            <a:pPr algn="ctr">
              <a:buNone/>
            </a:pPr>
            <a:r>
              <a:rPr lang="uk-UA" dirty="0" smtClean="0">
                <a:solidFill>
                  <a:srgbClr val="0070C0"/>
                </a:solidFill>
              </a:rPr>
              <a:t>Основний напрям діяльності</a:t>
            </a:r>
            <a:r>
              <a:rPr lang="en-US" dirty="0" smtClean="0">
                <a:solidFill>
                  <a:srgbClr val="0070C0"/>
                </a:solidFill>
              </a:rPr>
              <a:t>:</a:t>
            </a:r>
            <a:r>
              <a:rPr lang="uk-UA" dirty="0" smtClean="0">
                <a:solidFill>
                  <a:srgbClr val="0070C0"/>
                </a:solidFill>
              </a:rPr>
              <a:t> продаж комп'ютерної техніки та периферії.  </a:t>
            </a:r>
            <a:endParaRPr lang="en-US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uk-UA" sz="3200" dirty="0" smtClean="0"/>
          </a:p>
          <a:p>
            <a:pPr>
              <a:buNone/>
            </a:pPr>
            <a:r>
              <a:rPr lang="uk-UA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Потреби компанії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  <a:endParaRPr lang="uk-UA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uk-UA" dirty="0" smtClean="0"/>
              <a:t>- систематизувати наявну інформацію</a:t>
            </a:r>
          </a:p>
          <a:p>
            <a:r>
              <a:rPr lang="uk-UA" dirty="0" smtClean="0"/>
              <a:t>- зменшити час обробки замовлення</a:t>
            </a:r>
          </a:p>
          <a:p>
            <a:r>
              <a:rPr lang="uk-UA" dirty="0" smtClean="0"/>
              <a:t>- оптимізувати процес оновлення інформації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3214686"/>
            <a:ext cx="2074095" cy="1819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Вимоги </a:t>
            </a:r>
            <a:r>
              <a:rPr lang="ru-RU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до </a:t>
            </a:r>
            <a:r>
              <a:rPr lang="uk-UA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створюваної</a:t>
            </a:r>
            <a:r>
              <a:rPr lang="ru-RU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БД</a:t>
            </a:r>
            <a:endParaRPr lang="ru-RU" dirty="0">
              <a:solidFill>
                <a:srgbClr val="0070C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5686436" cy="4937760"/>
          </a:xfrm>
        </p:spPr>
        <p:txBody>
          <a:bodyPr>
            <a:normAutofit fontScale="85000" lnSpcReduction="20000"/>
          </a:bodyPr>
          <a:lstStyle/>
          <a:p>
            <a:endParaRPr lang="uk-UA" dirty="0" smtClean="0"/>
          </a:p>
          <a:p>
            <a:r>
              <a:rPr lang="uk-UA" dirty="0" smtClean="0"/>
              <a:t> сумісність з </a:t>
            </a:r>
            <a:r>
              <a:rPr lang="en-US" dirty="0" smtClean="0"/>
              <a:t>Windows 7</a:t>
            </a:r>
            <a:r>
              <a:rPr lang="uk-UA" dirty="0" smtClean="0"/>
              <a:t>/8</a:t>
            </a:r>
          </a:p>
          <a:p>
            <a:r>
              <a:rPr lang="uk-UA" dirty="0" smtClean="0"/>
              <a:t> можливість перенесення наявної інформації з файлів</a:t>
            </a:r>
            <a:r>
              <a:rPr lang="en-US" dirty="0" smtClean="0"/>
              <a:t> Excel</a:t>
            </a:r>
          </a:p>
          <a:p>
            <a:r>
              <a:rPr lang="uk-UA" dirty="0" smtClean="0"/>
              <a:t>просте оновлення інформації , яка надходить від постачальників в форматі </a:t>
            </a:r>
            <a:r>
              <a:rPr lang="en-US" dirty="0" smtClean="0"/>
              <a:t>Excel</a:t>
            </a:r>
            <a:endParaRPr lang="uk-UA" dirty="0" smtClean="0"/>
          </a:p>
          <a:p>
            <a:r>
              <a:rPr lang="uk-UA" dirty="0" smtClean="0"/>
              <a:t>проста і зручна у користуванні</a:t>
            </a:r>
          </a:p>
          <a:p>
            <a:r>
              <a:rPr lang="uk-UA" dirty="0" smtClean="0"/>
              <a:t>можливість внесення змін в структуру бази даних   </a:t>
            </a:r>
          </a:p>
          <a:p>
            <a:r>
              <a:rPr lang="uk-UA" dirty="0" smtClean="0"/>
              <a:t>мінімальні витрати часу та засобів для створення </a:t>
            </a:r>
          </a:p>
          <a:p>
            <a:endParaRPr lang="uk-UA" dirty="0" smtClean="0"/>
          </a:p>
          <a:p>
            <a:r>
              <a:rPr lang="uk-UA" dirty="0" smtClean="0">
                <a:solidFill>
                  <a:srgbClr val="FF0000"/>
                </a:solidFill>
              </a:rPr>
              <a:t>Поставленим задачам і вимогам відповідає </a:t>
            </a:r>
            <a:r>
              <a:rPr lang="en-US" dirty="0" smtClean="0">
                <a:solidFill>
                  <a:srgbClr val="FF0000"/>
                </a:solidFill>
              </a:rPr>
              <a:t>Access 2007</a:t>
            </a:r>
            <a:r>
              <a:rPr lang="ru-RU" dirty="0" smtClean="0">
                <a:solidFill>
                  <a:srgbClr val="FF0000"/>
                </a:solidFill>
              </a:rPr>
              <a:t>/</a:t>
            </a:r>
            <a:r>
              <a:rPr lang="en-US" dirty="0" smtClean="0">
                <a:solidFill>
                  <a:srgbClr val="FF0000"/>
                </a:solidFill>
              </a:rPr>
              <a:t>2010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143636" y="1216152"/>
            <a:ext cx="2530210" cy="4937760"/>
          </a:xfrm>
        </p:spPr>
        <p:txBody>
          <a:bodyPr>
            <a:normAutofit fontScale="85000" lnSpcReduction="20000"/>
          </a:bodyPr>
          <a:lstStyle/>
          <a:p>
            <a:endParaRPr lang="ru-RU" dirty="0"/>
          </a:p>
        </p:txBody>
      </p:sp>
      <p:pic>
        <p:nvPicPr>
          <p:cNvPr id="4098" name="Picture 2" descr="C:\Users\Serg\Desktop\backup_server2_icon_256px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2357430"/>
            <a:ext cx="2438400" cy="243840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Розробка бази даних</a:t>
            </a:r>
            <a:endParaRPr lang="ru-RU" dirty="0">
              <a:solidFill>
                <a:srgbClr val="0070C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785786" y="1357298"/>
            <a:ext cx="4040188" cy="685800"/>
          </a:xfrm>
        </p:spPr>
        <p:txBody>
          <a:bodyPr/>
          <a:lstStyle/>
          <a:p>
            <a:r>
              <a:rPr lang="en-US" dirty="0" smtClean="0"/>
              <a:t>ER </a:t>
            </a:r>
            <a:r>
              <a:rPr lang="uk-UA" dirty="0" smtClean="0"/>
              <a:t>модель бази даних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714876" y="1500174"/>
            <a:ext cx="4041775" cy="685800"/>
          </a:xfrm>
        </p:spPr>
        <p:txBody>
          <a:bodyPr>
            <a:noAutofit/>
          </a:bodyPr>
          <a:lstStyle/>
          <a:p>
            <a:r>
              <a:rPr lang="uk-UA" dirty="0" smtClean="0"/>
              <a:t>Зв'язки між інформаційними об'єктами</a:t>
            </a:r>
            <a:endParaRPr lang="ru-RU" dirty="0"/>
          </a:p>
        </p:txBody>
      </p:sp>
      <p:pic>
        <p:nvPicPr>
          <p:cNvPr id="9" name="Содержимое 8" descr="Безымянный.pn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714348" y="2643182"/>
            <a:ext cx="6143668" cy="3128076"/>
          </a:xfrm>
        </p:spPr>
      </p:pic>
      <p:pic>
        <p:nvPicPr>
          <p:cNvPr id="10" name="Содержимое 9"/>
          <p:cNvPicPr>
            <a:picLocks noGrp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8200" y="2784441"/>
            <a:ext cx="4038600" cy="2736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Заголовок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Таблиці</a:t>
            </a:r>
            <a:endParaRPr lang="ru-RU" dirty="0">
              <a:solidFill>
                <a:srgbClr val="0070C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0" name="Текст 19"/>
          <p:cNvSpPr>
            <a:spLocks noGrp="1"/>
          </p:cNvSpPr>
          <p:nvPr>
            <p:ph type="body" idx="1"/>
          </p:nvPr>
        </p:nvSpPr>
        <p:spPr>
          <a:xfrm>
            <a:off x="5286380" y="1714488"/>
            <a:ext cx="3540122" cy="1071570"/>
          </a:xfrm>
        </p:spPr>
        <p:txBody>
          <a:bodyPr/>
          <a:lstStyle/>
          <a:p>
            <a:r>
              <a:rPr lang="uk-UA" dirty="0" smtClean="0"/>
              <a:t>Створення таблиць на прикладі таблиця «товари»</a:t>
            </a:r>
            <a:endParaRPr lang="ru-RU" dirty="0"/>
          </a:p>
        </p:txBody>
      </p:sp>
      <p:sp>
        <p:nvSpPr>
          <p:cNvPr id="21" name="Текст 20"/>
          <p:cNvSpPr>
            <a:spLocks noGrp="1"/>
          </p:cNvSpPr>
          <p:nvPr>
            <p:ph type="body" sz="half" idx="3"/>
          </p:nvPr>
        </p:nvSpPr>
        <p:spPr>
          <a:xfrm>
            <a:off x="571472" y="5214950"/>
            <a:ext cx="4041775" cy="685800"/>
          </a:xfrm>
        </p:spPr>
        <p:txBody>
          <a:bodyPr/>
          <a:lstStyle/>
          <a:p>
            <a:r>
              <a:rPr lang="ru-RU" dirty="0" smtClean="0"/>
              <a:t> </a:t>
            </a:r>
          </a:p>
          <a:p>
            <a:endParaRPr lang="ru-RU" dirty="0"/>
          </a:p>
        </p:txBody>
      </p:sp>
      <p:pic>
        <p:nvPicPr>
          <p:cNvPr id="17" name="Содержимое 16"/>
          <p:cNvPicPr>
            <a:picLocks noGrp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28596" y="1643050"/>
            <a:ext cx="4572032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Содержимое 15"/>
          <p:cNvSpPr>
            <a:spLocks noGrp="1"/>
          </p:cNvSpPr>
          <p:nvPr>
            <p:ph sz="quarter" idx="4"/>
          </p:nvPr>
        </p:nvSpPr>
        <p:spPr>
          <a:xfrm>
            <a:off x="4648200" y="2857496"/>
            <a:ext cx="4038600" cy="331470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Рисунок 7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3500438"/>
            <a:ext cx="4724400" cy="2656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0070C0"/>
                </a:solidFill>
              </a:rPr>
              <a:t>Форми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smtClean="0"/>
              <a:t>Вибір полів для форми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>
          <a:xfrm>
            <a:off x="642910" y="5572140"/>
            <a:ext cx="4143404" cy="685800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uk-UA" dirty="0" smtClean="0"/>
              <a:t>Вибір зовнішнього вигляду та стилю форми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" name="Рисунок 9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071678"/>
            <a:ext cx="4419600" cy="2319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Содержимое 10"/>
          <p:cNvPicPr>
            <a:picLocks noGrp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357818" y="1214422"/>
            <a:ext cx="3429024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3786190"/>
            <a:ext cx="3357586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0070C0"/>
                </a:solidFill>
              </a:rPr>
              <a:t>Форми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00034" y="1142984"/>
            <a:ext cx="4040188" cy="685800"/>
          </a:xfrm>
        </p:spPr>
        <p:txBody>
          <a:bodyPr/>
          <a:lstStyle/>
          <a:p>
            <a:r>
              <a:rPr lang="uk-UA" dirty="0" smtClean="0"/>
              <a:t>Вигляд отриманої форми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>
          <a:xfrm>
            <a:off x="6215074" y="3643314"/>
            <a:ext cx="2786082" cy="542924"/>
          </a:xfrm>
        </p:spPr>
        <p:txBody>
          <a:bodyPr>
            <a:noAutofit/>
          </a:bodyPr>
          <a:lstStyle/>
          <a:p>
            <a:r>
              <a:rPr lang="uk-UA" dirty="0" smtClean="0"/>
              <a:t>Конструктор форм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272416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" name="Рисунок 8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857364"/>
            <a:ext cx="5629275" cy="213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12954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4" name="Рисунок 1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4214818"/>
            <a:ext cx="5181600" cy="2054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Звіти</a:t>
            </a:r>
            <a:endParaRPr lang="ru-RU" dirty="0">
              <a:solidFill>
                <a:srgbClr val="0070C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smtClean="0"/>
              <a:t>Вибір рівнів групування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>
          <a:xfrm>
            <a:off x="4857752" y="2357430"/>
            <a:ext cx="4041775" cy="685800"/>
          </a:xfrm>
        </p:spPr>
        <p:txBody>
          <a:bodyPr/>
          <a:lstStyle/>
          <a:p>
            <a:r>
              <a:rPr lang="uk-UA" dirty="0" smtClean="0"/>
              <a:t>Порядок сортування полів</a:t>
            </a:r>
            <a:endParaRPr lang="ru-RU" dirty="0"/>
          </a:p>
        </p:txBody>
      </p:sp>
      <p:pic>
        <p:nvPicPr>
          <p:cNvPr id="8" name="Содержимое 7"/>
          <p:cNvPicPr>
            <a:picLocks noGrp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071678"/>
            <a:ext cx="4038600" cy="1997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одержимое 9"/>
          <p:cNvSpPr>
            <a:spLocks noGrp="1"/>
          </p:cNvSpPr>
          <p:nvPr>
            <p:ph sz="quarter" idx="4"/>
          </p:nvPr>
        </p:nvSpPr>
        <p:spPr>
          <a:xfrm>
            <a:off x="4648200" y="3786190"/>
            <a:ext cx="4038600" cy="2386010"/>
          </a:xfrm>
        </p:spPr>
        <p:txBody>
          <a:bodyPr/>
          <a:lstStyle/>
          <a:p>
            <a:endParaRPr lang="uk-UA" dirty="0" smtClean="0"/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3214686"/>
            <a:ext cx="4919054" cy="2509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Звіти</a:t>
            </a:r>
            <a:endParaRPr lang="ru-RU" dirty="0">
              <a:solidFill>
                <a:srgbClr val="0070C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smtClean="0"/>
              <a:t>Вибір макету для друку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92500"/>
          </a:bodyPr>
          <a:lstStyle/>
          <a:p>
            <a:r>
              <a:rPr lang="uk-UA" dirty="0" smtClean="0"/>
              <a:t>Останній етап створення звіту</a:t>
            </a:r>
            <a:endParaRPr lang="ru-RU" dirty="0"/>
          </a:p>
        </p:txBody>
      </p:sp>
      <p:pic>
        <p:nvPicPr>
          <p:cNvPr id="8" name="Содержимое 7"/>
          <p:cNvPicPr>
            <a:picLocks noGrp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2786058"/>
            <a:ext cx="4071966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8"/>
          <p:cNvPicPr>
            <a:picLocks noGrp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714876" y="2786058"/>
            <a:ext cx="4038600" cy="2053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1046</TotalTime>
  <Words>239</Words>
  <Application>Microsoft Office PowerPoint</Application>
  <PresentationFormat>Экран (4:3)</PresentationFormat>
  <Paragraphs>65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Начальная</vt:lpstr>
      <vt:lpstr>Дипломна робота</vt:lpstr>
      <vt:lpstr>Постановка задачи</vt:lpstr>
      <vt:lpstr>Вимоги до створюваної БД</vt:lpstr>
      <vt:lpstr>Розробка бази даних</vt:lpstr>
      <vt:lpstr>Таблиці</vt:lpstr>
      <vt:lpstr>Форми</vt:lpstr>
      <vt:lpstr>Форми</vt:lpstr>
      <vt:lpstr>Звіти</vt:lpstr>
      <vt:lpstr>Звіти</vt:lpstr>
      <vt:lpstr>Готовий звіт</vt:lpstr>
      <vt:lpstr>Макроси</vt:lpstr>
      <vt:lpstr>Основне вікно</vt:lpstr>
      <vt:lpstr>Інструкція</vt:lpstr>
      <vt:lpstr>Перевірка роботи бази даних</vt:lpstr>
      <vt:lpstr>База даних “ТЕАМ”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Дипломна робота</dc:title>
  <dc:creator>Serg</dc:creator>
  <cp:lastModifiedBy>Serg</cp:lastModifiedBy>
  <cp:revision>81</cp:revision>
  <dcterms:created xsi:type="dcterms:W3CDTF">2015-03-22T09:50:35Z</dcterms:created>
  <dcterms:modified xsi:type="dcterms:W3CDTF">2015-03-24T06:33:34Z</dcterms:modified>
</cp:coreProperties>
</file>