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62" r:id="rId3"/>
    <p:sldId id="258" r:id="rId4"/>
    <p:sldId id="289" r:id="rId5"/>
    <p:sldId id="288" r:id="rId6"/>
    <p:sldId id="259" r:id="rId7"/>
    <p:sldId id="290" r:id="rId8"/>
    <p:sldId id="260" r:id="rId9"/>
    <p:sldId id="261" r:id="rId10"/>
    <p:sldId id="263" r:id="rId11"/>
    <p:sldId id="257" r:id="rId12"/>
    <p:sldId id="264" r:id="rId13"/>
    <p:sldId id="266" r:id="rId14"/>
    <p:sldId id="267" r:id="rId15"/>
    <p:sldId id="265" r:id="rId16"/>
    <p:sldId id="268" r:id="rId17"/>
    <p:sldId id="269" r:id="rId18"/>
    <p:sldId id="270" r:id="rId19"/>
    <p:sldId id="271" r:id="rId20"/>
    <p:sldId id="272" r:id="rId21"/>
    <p:sldId id="291" r:id="rId22"/>
    <p:sldId id="273" r:id="rId23"/>
    <p:sldId id="277" r:id="rId24"/>
    <p:sldId id="278" r:id="rId25"/>
    <p:sldId id="280" r:id="rId26"/>
    <p:sldId id="279" r:id="rId27"/>
    <p:sldId id="283" r:id="rId28"/>
    <p:sldId id="282" r:id="rId29"/>
    <p:sldId id="281" r:id="rId30"/>
    <p:sldId id="284" r:id="rId31"/>
    <p:sldId id="287" r:id="rId32"/>
    <p:sldId id="285" r:id="rId33"/>
    <p:sldId id="274" r:id="rId34"/>
    <p:sldId id="276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45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FB0BB8C-2DDD-4F59-A012-E24D0B2DB184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B450CA4-8D1B-494A-B5B4-DE78F04FC28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403994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50CA4-8D1B-494A-B5B4-DE78F04FC280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00477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B450CA4-8D1B-494A-B5B4-DE78F04FC280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4892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34000"/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29.03.2015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Samsung R40\Desktop\Презентація\Картинки\images (4)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85034" y="-1272253"/>
            <a:ext cx="7353333" cy="94284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08520" y="260648"/>
            <a:ext cx="9248441" cy="4707954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rgbClr val="FFFF00"/>
                </a:solidFill>
              </a:rPr>
              <a:t>Дипломна робота на тему:</a:t>
            </a:r>
            <a:br>
              <a:rPr lang="uk-UA" b="1" dirty="0" smtClean="0">
                <a:solidFill>
                  <a:srgbClr val="FFFF00"/>
                </a:solidFill>
              </a:rPr>
            </a:br>
            <a:r>
              <a:rPr lang="uk-UA" sz="6000" b="1" dirty="0" smtClean="0">
                <a:solidFill>
                  <a:srgbClr val="FFFF00"/>
                </a:solidFill>
              </a:rPr>
              <a:t>«Розробка програмного забезпечення для автоматизованого робочого місця виконавця будівельних робіт»</a:t>
            </a:r>
            <a:endParaRPr lang="ru-RU" sz="6000" b="1" dirty="0">
              <a:solidFill>
                <a:srgbClr val="FFFF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83768" y="5105400"/>
            <a:ext cx="6400800" cy="1752600"/>
          </a:xfrm>
        </p:spPr>
        <p:txBody>
          <a:bodyPr/>
          <a:lstStyle/>
          <a:p>
            <a:pPr algn="r"/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</a:rPr>
              <a:t>Виконав:</a:t>
            </a:r>
          </a:p>
          <a:p>
            <a:pPr algn="r"/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</a:rPr>
              <a:t>слухач групи 4К13 ЦПО </a:t>
            </a:r>
            <a:r>
              <a:rPr lang="uk-UA" b="1" dirty="0" err="1" smtClean="0">
                <a:solidFill>
                  <a:schemeClr val="accent5">
                    <a:lumMod val="75000"/>
                  </a:schemeClr>
                </a:solidFill>
              </a:rPr>
              <a:t>ІнІНВ</a:t>
            </a:r>
            <a:endParaRPr lang="uk-UA" b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r"/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</a:rPr>
              <a:t>Гречух Олег Володимирович</a:t>
            </a:r>
            <a:endParaRPr lang="ru-RU" b="1" dirty="0">
              <a:solidFill>
                <a:schemeClr val="accent5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64085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500"/>
                            </p:stCondLst>
                            <p:childTnLst>
                              <p:par>
                                <p:cTn id="14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uk-UA" sz="3200" dirty="0" smtClean="0"/>
              <a:t>Форми, що відкриваються при роботі з формою «Служби замовника»</a:t>
            </a:r>
            <a:endParaRPr lang="ru-RU" sz="32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592796"/>
            <a:ext cx="3888432" cy="4428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067" y="1556792"/>
            <a:ext cx="4566123" cy="44644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634059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021288"/>
            <a:ext cx="8604896" cy="566738"/>
          </a:xfrm>
        </p:spPr>
        <p:txBody>
          <a:bodyPr>
            <a:normAutofit/>
          </a:bodyPr>
          <a:lstStyle/>
          <a:p>
            <a:pPr algn="ctr"/>
            <a:r>
              <a:rPr lang="uk-UA" sz="2800" dirty="0" smtClean="0"/>
              <a:t>Загальний вигляд форми «</a:t>
            </a:r>
            <a:r>
              <a:rPr lang="uk-UA" sz="2800" dirty="0" err="1" smtClean="0"/>
              <a:t>ТаблПроектант</a:t>
            </a:r>
            <a:r>
              <a:rPr lang="uk-UA" sz="2800" dirty="0" smtClean="0"/>
              <a:t>»</a:t>
            </a:r>
            <a:endParaRPr lang="ru-RU" sz="2800" dirty="0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95536" y="332656"/>
            <a:ext cx="5486400" cy="4114800"/>
          </a:xfrm>
        </p:spPr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491880" y="6525344"/>
            <a:ext cx="5486400" cy="156790"/>
          </a:xfrm>
        </p:spPr>
        <p:txBody>
          <a:bodyPr>
            <a:normAutofit fontScale="32500" lnSpcReduction="20000"/>
          </a:bodyPr>
          <a:lstStyle/>
          <a:p>
            <a:endParaRPr lang="ru-RU" dirty="0"/>
          </a:p>
        </p:txBody>
      </p:sp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5"/>
            <a:ext cx="8604896" cy="53285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709107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/>
              <a:t>Заповнення даними </a:t>
            </a:r>
            <a:r>
              <a:rPr lang="ru-RU" dirty="0" err="1"/>
              <a:t>форми</a:t>
            </a:r>
            <a:r>
              <a:rPr lang="ru-RU" dirty="0"/>
              <a:t> «Проектант»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81992"/>
            <a:ext cx="8229187" cy="4655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525169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340768"/>
            <a:ext cx="8712968" cy="52565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370" y="260648"/>
            <a:ext cx="7782062" cy="1080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111696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988" y="332656"/>
            <a:ext cx="8356460" cy="48060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5394" y="5517232"/>
            <a:ext cx="848306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200" dirty="0">
                <a:solidFill>
                  <a:prstClr val="black"/>
                </a:solidFill>
                <a:ea typeface="+mj-ea"/>
                <a:cs typeface="+mj-cs"/>
              </a:rPr>
              <a:t>Форми, що відкриваються при роботі з формою </a:t>
            </a:r>
            <a:r>
              <a:rPr lang="uk-UA" sz="3200" dirty="0" smtClean="0">
                <a:solidFill>
                  <a:prstClr val="black"/>
                </a:solidFill>
                <a:ea typeface="+mj-ea"/>
                <a:cs typeface="+mj-cs"/>
              </a:rPr>
              <a:t>«</a:t>
            </a:r>
            <a:r>
              <a:rPr lang="uk-UA" sz="3200" dirty="0" err="1" smtClean="0">
                <a:solidFill>
                  <a:prstClr val="black"/>
                </a:solidFill>
                <a:ea typeface="+mj-ea"/>
                <a:cs typeface="+mj-cs"/>
              </a:rPr>
              <a:t>Генпідряда</a:t>
            </a:r>
            <a:r>
              <a:rPr lang="uk-UA" sz="3200" dirty="0" smtClean="0">
                <a:solidFill>
                  <a:prstClr val="black"/>
                </a:solidFill>
                <a:ea typeface="+mj-ea"/>
                <a:cs typeface="+mj-cs"/>
              </a:rPr>
              <a:t>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7909743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3333" y="6021288"/>
            <a:ext cx="8797395" cy="497979"/>
          </a:xfrm>
        </p:spPr>
        <p:txBody>
          <a:bodyPr>
            <a:noAutofit/>
          </a:bodyPr>
          <a:lstStyle/>
          <a:p>
            <a:pPr algn="ctr"/>
            <a:r>
              <a:rPr lang="uk-UA" sz="2400" dirty="0"/>
              <a:t>Форма вводу </a:t>
            </a:r>
            <a:r>
              <a:rPr lang="uk-UA" sz="2400" dirty="0" smtClean="0"/>
              <a:t>«Постачальники»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764704"/>
            <a:ext cx="8802157" cy="5040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44888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7808" y="5589240"/>
            <a:ext cx="7772400" cy="611783"/>
          </a:xfrm>
        </p:spPr>
        <p:txBody>
          <a:bodyPr>
            <a:normAutofit fontScale="90000"/>
          </a:bodyPr>
          <a:lstStyle/>
          <a:p>
            <a:pPr algn="ctr"/>
            <a:r>
              <a:rPr lang="uk-UA" dirty="0" smtClean="0"/>
              <a:t>Вікно «Звіти»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548680"/>
            <a:ext cx="8640960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2060552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/>
          <p:nvPr/>
        </p:nvPicPr>
        <p:blipFill rotWithShape="1">
          <a:blip r:embed="rId2"/>
          <a:srcRect r="53148" b="30137"/>
          <a:stretch/>
        </p:blipFill>
        <p:spPr bwMode="auto">
          <a:xfrm>
            <a:off x="251520" y="260648"/>
            <a:ext cx="8747288" cy="5544616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95536" y="6021288"/>
            <a:ext cx="860327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800" b="1" dirty="0" smtClean="0">
                <a:latin typeface="Arial" pitchFamily="34" charset="0"/>
                <a:ea typeface="Times New Roman"/>
                <a:cs typeface="Arial" pitchFamily="34" charset="0"/>
              </a:rPr>
              <a:t>Таблиця </a:t>
            </a:r>
            <a:r>
              <a:rPr lang="uk-UA" sz="2800" b="1" dirty="0">
                <a:latin typeface="Arial" pitchFamily="34" charset="0"/>
                <a:ea typeface="Times New Roman"/>
                <a:cs typeface="Arial" pitchFamily="34" charset="0"/>
              </a:rPr>
              <a:t>вводу </a:t>
            </a:r>
            <a:r>
              <a:rPr lang="uk-UA" sz="2800" b="1" dirty="0" smtClean="0">
                <a:latin typeface="Arial" pitchFamily="34" charset="0"/>
                <a:ea typeface="Times New Roman"/>
                <a:cs typeface="Arial" pitchFamily="34" charset="0"/>
              </a:rPr>
              <a:t>«Співробітники»</a:t>
            </a:r>
            <a:endParaRPr lang="ru-RU" sz="28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1064005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8424936" cy="5805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188" y="6092825"/>
            <a:ext cx="77724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000" b="1" dirty="0" smtClean="0">
                <a:latin typeface="Arial" pitchFamily="34" charset="0"/>
                <a:ea typeface="Times New Roman"/>
                <a:cs typeface="Arial" pitchFamily="34" charset="0"/>
              </a:rPr>
              <a:t>Таблиця </a:t>
            </a:r>
            <a:r>
              <a:rPr lang="uk-UA" sz="2000" b="1" dirty="0">
                <a:latin typeface="Arial" pitchFamily="34" charset="0"/>
                <a:ea typeface="Times New Roman"/>
                <a:cs typeface="Arial" pitchFamily="34" charset="0"/>
              </a:rPr>
              <a:t>вводу </a:t>
            </a:r>
            <a:r>
              <a:rPr lang="uk-UA" sz="2000" b="1" dirty="0" smtClean="0">
                <a:latin typeface="Arial" pitchFamily="34" charset="0"/>
                <a:ea typeface="Times New Roman"/>
                <a:cs typeface="Arial" pitchFamily="34" charset="0"/>
              </a:rPr>
              <a:t>«Відділи»</a:t>
            </a:r>
            <a:endParaRPr lang="ru-RU" sz="2000" b="1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1020724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093296"/>
            <a:ext cx="7772400" cy="569987"/>
          </a:xfrm>
        </p:spPr>
        <p:txBody>
          <a:bodyPr>
            <a:noAutofit/>
          </a:bodyPr>
          <a:lstStyle/>
          <a:p>
            <a:r>
              <a:rPr lang="uk-UA" sz="2400" dirty="0" smtClean="0"/>
              <a:t>Форма про особисті данні працівників фірми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64030"/>
            <a:ext cx="4464496" cy="48250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7069" y="451329"/>
            <a:ext cx="4258631" cy="48377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969936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692696"/>
            <a:ext cx="8229600" cy="1440160"/>
          </a:xfrm>
        </p:spPr>
        <p:txBody>
          <a:bodyPr>
            <a:noAutofit/>
          </a:bodyPr>
          <a:lstStyle/>
          <a:p>
            <a:r>
              <a:rPr lang="uk-UA" sz="5000" b="1" dirty="0" smtClean="0">
                <a:solidFill>
                  <a:srgbClr val="00B050"/>
                </a:solidFill>
              </a:rPr>
              <a:t>Мета виконання дипломної роботи:</a:t>
            </a:r>
            <a:endParaRPr lang="ru-RU" sz="5000" b="1" dirty="0">
              <a:solidFill>
                <a:srgbClr val="00B05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060848"/>
            <a:ext cx="8229600" cy="4065315"/>
          </a:xfrm>
        </p:spPr>
        <p:txBody>
          <a:bodyPr>
            <a:normAutofit fontScale="92500" lnSpcReduction="20000"/>
          </a:bodyPr>
          <a:lstStyle/>
          <a:p>
            <a:pPr marL="0" indent="0" algn="ctr">
              <a:buNone/>
            </a:pPr>
            <a:endParaRPr lang="uk-UA" sz="4400" b="1" dirty="0" smtClean="0">
              <a:solidFill>
                <a:schemeClr val="accent3">
                  <a:lumMod val="50000"/>
                </a:schemeClr>
              </a:solidFill>
            </a:endParaRPr>
          </a:p>
          <a:p>
            <a:pPr marL="0" indent="0" algn="ctr">
              <a:buNone/>
            </a:pPr>
            <a:r>
              <a:rPr lang="uk-UA" sz="4400" b="1" dirty="0" smtClean="0">
                <a:solidFill>
                  <a:schemeClr val="accent3">
                    <a:lumMod val="50000"/>
                  </a:schemeClr>
                </a:solidFill>
              </a:rPr>
              <a:t>-   </a:t>
            </a:r>
            <a:r>
              <a:rPr lang="uk-UA" sz="4800" b="1" dirty="0" smtClean="0">
                <a:solidFill>
                  <a:schemeClr val="accent3">
                    <a:lumMod val="50000"/>
                  </a:schemeClr>
                </a:solidFill>
              </a:rPr>
              <a:t>створення функціонуючої </a:t>
            </a:r>
            <a:r>
              <a:rPr lang="uk-UA" sz="4800" b="1" dirty="0">
                <a:solidFill>
                  <a:schemeClr val="accent3">
                    <a:lumMod val="50000"/>
                  </a:schemeClr>
                </a:solidFill>
              </a:rPr>
              <a:t>СУБД, що виконує </a:t>
            </a:r>
            <a:r>
              <a:rPr lang="uk-UA" sz="4800" b="1" dirty="0" smtClean="0">
                <a:solidFill>
                  <a:schemeClr val="accent3">
                    <a:lumMod val="50000"/>
                  </a:schemeClr>
                </a:solidFill>
              </a:rPr>
              <a:t>необхідне </a:t>
            </a:r>
            <a:r>
              <a:rPr lang="uk-UA" sz="4800" b="1" dirty="0">
                <a:solidFill>
                  <a:schemeClr val="accent3">
                    <a:lumMod val="50000"/>
                  </a:schemeClr>
                </a:solidFill>
              </a:rPr>
              <a:t>коло завдань, з якими </a:t>
            </a:r>
            <a:r>
              <a:rPr lang="uk-UA" sz="4800" b="1" dirty="0" smtClean="0">
                <a:solidFill>
                  <a:schemeClr val="accent3">
                    <a:lumMod val="50000"/>
                  </a:schemeClr>
                </a:solidFill>
              </a:rPr>
              <a:t>зіштовхуються </a:t>
            </a:r>
            <a:r>
              <a:rPr lang="uk-UA" sz="4800" b="1" dirty="0">
                <a:solidFill>
                  <a:schemeClr val="accent3">
                    <a:lumMod val="50000"/>
                  </a:schemeClr>
                </a:solidFill>
              </a:rPr>
              <a:t>спiвробiтники БМУ, а </a:t>
            </a:r>
            <a:r>
              <a:rPr lang="uk-UA" sz="4800" b="1" dirty="0" smtClean="0">
                <a:solidFill>
                  <a:schemeClr val="accent3">
                    <a:lumMod val="50000"/>
                  </a:schemeClr>
                </a:solidFill>
              </a:rPr>
              <a:t>також особисто </a:t>
            </a:r>
            <a:r>
              <a:rPr lang="uk-UA" sz="4800" b="1" dirty="0">
                <a:solidFill>
                  <a:schemeClr val="accent3">
                    <a:lumMod val="50000"/>
                  </a:schemeClr>
                </a:solidFill>
              </a:rPr>
              <a:t>виконавці будівельних робіт. </a:t>
            </a:r>
            <a:endParaRPr lang="ru-RU" sz="4800" b="1" dirty="0">
              <a:solidFill>
                <a:schemeClr val="accent3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70221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75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75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5301208"/>
            <a:ext cx="8892480" cy="1187847"/>
          </a:xfrm>
        </p:spPr>
        <p:txBody>
          <a:bodyPr>
            <a:noAutofit/>
          </a:bodyPr>
          <a:lstStyle/>
          <a:p>
            <a:pPr algn="ctr"/>
            <a:r>
              <a:rPr lang="uk-UA" sz="2400" dirty="0" smtClean="0"/>
              <a:t>Табель </a:t>
            </a:r>
            <a:r>
              <a:rPr lang="uk-UA" sz="2400" dirty="0"/>
              <a:t>обліку робочого часу заповнюється виконробом щодня протягом місяця. По закінченню місяця табель перевіряється і затверджується відповідальним інспектором з кадрів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556792"/>
            <a:ext cx="8826825" cy="36062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818401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48680"/>
            <a:ext cx="8965154" cy="56543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298364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3936" y="332656"/>
            <a:ext cx="7772400" cy="683791"/>
          </a:xfrm>
        </p:spPr>
        <p:txBody>
          <a:bodyPr>
            <a:normAutofit/>
          </a:bodyPr>
          <a:lstStyle/>
          <a:p>
            <a:pPr algn="ctr"/>
            <a:r>
              <a:rPr lang="uk-UA" sz="3200" dirty="0" smtClean="0"/>
              <a:t>Акт на закриття прихованих робіт</a:t>
            </a:r>
            <a:endParaRPr lang="ru-RU" sz="32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722" y="1340768"/>
            <a:ext cx="8737766" cy="50380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48933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8640"/>
            <a:ext cx="4633895" cy="6508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722354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Вікно </a:t>
            </a:r>
            <a:r>
              <a:rPr lang="uk-UA" dirty="0" smtClean="0"/>
              <a:t>«Довідники»</a:t>
            </a:r>
            <a:endParaRPr lang="ru-RU" dirty="0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1340768"/>
            <a:ext cx="8590374" cy="48193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73868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dirty="0" smtClean="0"/>
              <a:t>Таблиця даних </a:t>
            </a:r>
            <a:r>
              <a:rPr lang="uk-UA" dirty="0"/>
              <a:t>на запит </a:t>
            </a:r>
            <a:r>
              <a:rPr lang="uk-UA" dirty="0" smtClean="0"/>
              <a:t>по фаху</a:t>
            </a:r>
            <a:endParaRPr lang="ru-RU" dirty="0"/>
          </a:p>
        </p:txBody>
      </p:sp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612" y="1412776"/>
            <a:ext cx="9053571" cy="4824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559381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Форма вводу «Працівники»</a:t>
            </a:r>
            <a:endParaRPr lang="ru-RU" dirty="0"/>
          </a:p>
        </p:txBody>
      </p:sp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336046"/>
            <a:ext cx="4968552" cy="48829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24657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Форма вводу «Співробітники»</a:t>
            </a:r>
            <a:endParaRPr lang="ru-RU" dirty="0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628800"/>
            <a:ext cx="8942348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0136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Таблиця-довідник механізмів</a:t>
            </a:r>
            <a:endParaRPr lang="ru-RU" dirty="0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295" y="1268760"/>
            <a:ext cx="8856984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84194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Форма вводу машин та механізмів</a:t>
            </a:r>
            <a:endParaRPr lang="ru-RU" dirty="0"/>
          </a:p>
        </p:txBody>
      </p:sp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536" y="1988840"/>
            <a:ext cx="8855448" cy="36724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267987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dirty="0" smtClean="0"/>
              <a:t>ТЕХНІКО-ЕКОНОМІЧНЕ </a:t>
            </a:r>
            <a:r>
              <a:rPr lang="ru-RU" sz="3600" dirty="0"/>
              <a:t>ОБҐРУНТУВАННЯ </a:t>
            </a:r>
            <a:r>
              <a:rPr lang="ru-RU" sz="3600" dirty="0" smtClean="0"/>
              <a:t>ДОЦІЛЬНОСТІ </a:t>
            </a:r>
            <a:r>
              <a:rPr lang="uk-UA" sz="3600" dirty="0" smtClean="0"/>
              <a:t>РОЗРОБКИ</a:t>
            </a:r>
            <a:endParaRPr lang="ru-RU" sz="3600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36625917"/>
              </p:ext>
            </p:extLst>
          </p:nvPr>
        </p:nvGraphicFramePr>
        <p:xfrm>
          <a:off x="251517" y="1844824"/>
          <a:ext cx="8640962" cy="410445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860921"/>
                <a:gridCol w="1803135"/>
                <a:gridCol w="1804038"/>
                <a:gridCol w="1713746"/>
                <a:gridCol w="1459122"/>
              </a:tblGrid>
              <a:tr h="231396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 dirty="0">
                          <a:effectLst/>
                        </a:rPr>
                        <a:t>Показники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 dirty="0">
                          <a:effectLst/>
                        </a:rPr>
                        <a:t>Одиниця виміру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>
                          <a:effectLst/>
                        </a:rPr>
                        <a:t>Розробка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>
                          <a:effectLst/>
                        </a:rPr>
                        <a:t>Аналог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>
                          <a:effectLst/>
                        </a:rPr>
                        <a:t>Відношення параметрів розробки до аналогу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524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>
                          <a:effectLst/>
                        </a:rPr>
                        <a:t>Капітальні вкладення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>
                          <a:effectLst/>
                        </a:rPr>
                        <a:t>грн.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>
                          <a:effectLst/>
                        </a:rPr>
                        <a:t>3750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>
                          <a:effectLst/>
                        </a:rPr>
                        <a:t>6000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>
                          <a:effectLst/>
                        </a:rPr>
                        <a:t>0,625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  <a:tr h="895243">
                <a:tc>
                  <a:txBody>
                    <a:bodyPr/>
                    <a:lstStyle/>
                    <a:p>
                      <a:pPr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>
                          <a:effectLst/>
                        </a:rPr>
                        <a:t>Експлуатаційні витрати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 dirty="0">
                          <a:effectLst/>
                        </a:rPr>
                        <a:t>грн./рік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>
                          <a:effectLst/>
                        </a:rPr>
                        <a:t>900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 dirty="0">
                          <a:effectLst/>
                        </a:rPr>
                        <a:t>1440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629275" algn="l"/>
                        </a:tabLst>
                      </a:pPr>
                      <a:r>
                        <a:rPr lang="uk-UA" sz="1400" dirty="0">
                          <a:effectLst/>
                        </a:rPr>
                        <a:t>0,625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93839936"/>
      </p:ext>
    </p:extLst>
  </p:cSld>
  <p:clrMapOvr>
    <a:masterClrMapping/>
  </p:clrMapOvr>
  <p:transition spd="slow" advTm="10000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/>
              <a:t>Вікно «Запити»</a:t>
            </a:r>
            <a:endParaRPr lang="ru-RU" dirty="0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188" y="1916832"/>
            <a:ext cx="8859882" cy="41764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196583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7" y="5589240"/>
            <a:ext cx="8352927" cy="930027"/>
          </a:xfrm>
        </p:spPr>
        <p:txBody>
          <a:bodyPr>
            <a:noAutofit/>
          </a:bodyPr>
          <a:lstStyle/>
          <a:p>
            <a:pPr algn="ctr"/>
            <a:r>
              <a:rPr lang="uk-UA" sz="2400" dirty="0"/>
              <a:t>Вікно відповіді на запит «Запити по </a:t>
            </a:r>
            <a:r>
              <a:rPr lang="uk-UA" sz="2400" dirty="0" smtClean="0"/>
              <a:t>фаху»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7" y="267493"/>
            <a:ext cx="8535764" cy="51057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198107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push dir="u"/>
      </p:transition>
    </mc:Choice>
    <mc:Fallback>
      <p:transition spd="slow">
        <p:push dir="u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2656"/>
            <a:ext cx="7772400" cy="136815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dirty="0"/>
              <a:t>ОХОРОНА ПРАЦІ ТА БЕЗПЕКА В НАДЗВИЧАЙНИХ СИТУАЦІЯХ</a:t>
            </a:r>
            <a:endParaRPr lang="ru-RU" sz="4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3258591"/>
          </a:xfrm>
        </p:spPr>
        <p:txBody>
          <a:bodyPr/>
          <a:lstStyle/>
          <a:p>
            <a:r>
              <a:rPr lang="uk-UA" dirty="0" smtClean="0"/>
              <a:t>6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79512" y="1700808"/>
            <a:ext cx="8964488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b="1" dirty="0"/>
              <a:t>1. Технічні рішення щодо забезпечення виробничої санітарії </a:t>
            </a:r>
            <a:endParaRPr lang="ru-RU" sz="2400" b="1" dirty="0"/>
          </a:p>
          <a:p>
            <a:r>
              <a:rPr lang="uk-UA" sz="2400" b="1" dirty="0" smtClean="0"/>
              <a:t> </a:t>
            </a:r>
            <a:r>
              <a:rPr lang="uk-UA" sz="2400" b="1" dirty="0"/>
              <a:t>приміщення</a:t>
            </a:r>
            <a:r>
              <a:rPr lang="uk-UA" sz="2400" b="1" dirty="0" smtClean="0"/>
              <a:t>. (Мікроклімат.   Виробниче </a:t>
            </a:r>
            <a:r>
              <a:rPr lang="uk-UA" sz="2400" b="1" dirty="0"/>
              <a:t>освітлення. Природне і штучне </a:t>
            </a:r>
            <a:r>
              <a:rPr lang="uk-UA" sz="2400" b="1" dirty="0" smtClean="0"/>
              <a:t>освітлення.  Електромагнітне </a:t>
            </a:r>
            <a:r>
              <a:rPr lang="uk-UA" sz="2400" b="1" dirty="0"/>
              <a:t>і іонізуюче </a:t>
            </a:r>
            <a:r>
              <a:rPr lang="uk-UA" sz="2200" b="1" dirty="0" smtClean="0"/>
              <a:t>випромінювання</a:t>
            </a:r>
            <a:r>
              <a:rPr lang="uk-UA" sz="2400" b="1" dirty="0" smtClean="0"/>
              <a:t>)</a:t>
            </a:r>
            <a:endParaRPr lang="uk-UA" sz="2400" b="1" dirty="0"/>
          </a:p>
          <a:p>
            <a:r>
              <a:rPr lang="uk-UA" sz="2400" b="1" dirty="0"/>
              <a:t>2 Дослідження стійкості роботи інформаційної системи в умовах </a:t>
            </a:r>
            <a:r>
              <a:rPr lang="uk-UA" sz="2400" b="1" dirty="0" smtClean="0"/>
              <a:t>дії.</a:t>
            </a:r>
            <a:endParaRPr lang="uk-UA" sz="2400" b="1" dirty="0"/>
          </a:p>
          <a:p>
            <a:r>
              <a:rPr lang="uk-UA" sz="2400" b="1" dirty="0"/>
              <a:t>3 Дослідження стійкості роботи інформаційної системи в умовах дії загрозливих чинників надзвичайних </a:t>
            </a:r>
            <a:r>
              <a:rPr lang="uk-UA" sz="2400" b="1" dirty="0" smtClean="0"/>
              <a:t>ситуацій. </a:t>
            </a:r>
            <a:endParaRPr lang="uk-UA" sz="2400" b="1" dirty="0"/>
          </a:p>
          <a:p>
            <a:r>
              <a:rPr lang="uk-UA" sz="2400" b="1" dirty="0"/>
              <a:t>4 Дослідження стійкості роботи інформаційної системи в умовах </a:t>
            </a:r>
            <a:r>
              <a:rPr lang="uk-UA" sz="2400" b="1" dirty="0" smtClean="0"/>
              <a:t>дії. </a:t>
            </a:r>
            <a:endParaRPr lang="ru-RU" sz="2400" b="1" i="1" dirty="0"/>
          </a:p>
          <a:p>
            <a:r>
              <a:rPr lang="uk-UA" sz="2400" b="1" dirty="0"/>
              <a:t>5 Розробка заходів по підвищенню стійкості роботи інформаційної </a:t>
            </a:r>
          </a:p>
          <a:p>
            <a:r>
              <a:rPr lang="uk-UA" sz="2400" b="1" dirty="0"/>
              <a:t>6 Розробка заходів по евакуації людей з приміщення під час </a:t>
            </a:r>
            <a:r>
              <a:rPr lang="uk-UA" sz="2400" b="1" dirty="0" smtClean="0"/>
              <a:t>пожежі.</a:t>
            </a:r>
            <a:endParaRPr lang="ru-RU" sz="2400" b="1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290126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04664"/>
            <a:ext cx="7772400" cy="1362075"/>
          </a:xfrm>
        </p:spPr>
        <p:txBody>
          <a:bodyPr/>
          <a:lstStyle/>
          <a:p>
            <a:pPr algn="ctr"/>
            <a:r>
              <a:rPr lang="uk-UA" dirty="0" smtClean="0"/>
              <a:t>Висновок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9552" y="1124744"/>
            <a:ext cx="7992888" cy="5328591"/>
          </a:xfrm>
        </p:spPr>
        <p:txBody>
          <a:bodyPr>
            <a:normAutofit/>
          </a:bodyPr>
          <a:lstStyle/>
          <a:p>
            <a:pPr algn="just"/>
            <a:r>
              <a:rPr lang="uk-UA" sz="2800" dirty="0" smtClean="0">
                <a:solidFill>
                  <a:schemeClr val="tx1"/>
                </a:solidFill>
              </a:rPr>
              <a:t>Шляхом успішного виконання основних завдань дипломної роботи була </a:t>
            </a:r>
            <a:r>
              <a:rPr lang="uk-UA" sz="2800" dirty="0">
                <a:solidFill>
                  <a:schemeClr val="tx1"/>
                </a:solidFill>
              </a:rPr>
              <a:t>досягнута </a:t>
            </a:r>
            <a:r>
              <a:rPr lang="uk-UA" sz="2800" dirty="0" smtClean="0">
                <a:solidFill>
                  <a:schemeClr val="tx1"/>
                </a:solidFill>
              </a:rPr>
              <a:t>мета:</a:t>
            </a:r>
          </a:p>
          <a:p>
            <a:pPr algn="just"/>
            <a:r>
              <a:rPr lang="uk-UA" sz="2800" dirty="0" smtClean="0">
                <a:solidFill>
                  <a:schemeClr val="tx1"/>
                </a:solidFill>
              </a:rPr>
              <a:t> практична реалізація бази даних в оболонці Microsoft Access і створення допоміжних елементів для спрощення роботи з базою даних (створені форми, запити і звіти).</a:t>
            </a:r>
          </a:p>
          <a:p>
            <a:pPr algn="just"/>
            <a:r>
              <a:rPr lang="uk-UA" sz="2800" dirty="0" smtClean="0">
                <a:solidFill>
                  <a:schemeClr val="tx1"/>
                </a:solidFill>
              </a:rPr>
              <a:t>У процесі роботи мною були придбані навички аналізу виробництва, застосовані і вдосконалені отримані знання в області розробки систем управління базами даних для вирішення конкретного завдання.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2345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620688"/>
            <a:ext cx="7772400" cy="5148287"/>
          </a:xfrm>
        </p:spPr>
        <p:txBody>
          <a:bodyPr>
            <a:normAutofit fontScale="90000"/>
          </a:bodyPr>
          <a:lstStyle/>
          <a:p>
            <a:pPr algn="ctr"/>
            <a:r>
              <a:rPr lang="uk-UA" sz="11500" dirty="0" smtClean="0">
                <a:solidFill>
                  <a:srgbClr val="00B050"/>
                </a:solidFill>
              </a:rPr>
              <a:t>Дякую </a:t>
            </a:r>
            <a:br>
              <a:rPr lang="uk-UA" sz="11500" dirty="0" smtClean="0">
                <a:solidFill>
                  <a:srgbClr val="00B050"/>
                </a:solidFill>
              </a:rPr>
            </a:br>
            <a:r>
              <a:rPr lang="uk-UA" sz="11500" dirty="0" smtClean="0">
                <a:solidFill>
                  <a:srgbClr val="00B050"/>
                </a:solidFill>
              </a:rPr>
              <a:t>за </a:t>
            </a:r>
            <a:br>
              <a:rPr lang="uk-UA" sz="11500" dirty="0" smtClean="0">
                <a:solidFill>
                  <a:srgbClr val="00B050"/>
                </a:solidFill>
              </a:rPr>
            </a:br>
            <a:r>
              <a:rPr lang="uk-UA" sz="11500" dirty="0" smtClean="0">
                <a:solidFill>
                  <a:srgbClr val="00B050"/>
                </a:solidFill>
              </a:rPr>
              <a:t>увагу!</a:t>
            </a:r>
            <a:endParaRPr lang="ru-RU" sz="11500" dirty="0">
              <a:solidFill>
                <a:srgbClr val="00B050"/>
              </a:solidFill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11560" y="4005064"/>
            <a:ext cx="7772400" cy="2664295"/>
          </a:xfrm>
        </p:spPr>
        <p:txBody>
          <a:bodyPr>
            <a:normAutofit/>
          </a:bodyPr>
          <a:lstStyle/>
          <a:p>
            <a:endParaRPr lang="ru-R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7088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Схема процесів, </a:t>
            </a:r>
            <a:r>
              <a:rPr lang="uk-UA" dirty="0"/>
              <a:t>що виконуються виконробами</a:t>
            </a:r>
            <a:endParaRPr lang="ru-RU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916832"/>
            <a:ext cx="8091350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6165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3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800" b="1" dirty="0">
                <a:solidFill>
                  <a:schemeClr val="accent6">
                    <a:lumMod val="75000"/>
                  </a:schemeClr>
                </a:solidFill>
                <a:latin typeface="Times New Roman"/>
                <a:ea typeface="Times New Roman"/>
              </a:rPr>
              <a:t>РОЗРОБКА БАЗИ ДАНИХ</a:t>
            </a:r>
            <a:endParaRPr lang="ru-RU" sz="48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2492896"/>
            <a:ext cx="8229600" cy="3633267"/>
          </a:xfrm>
        </p:spPr>
        <p:txBody>
          <a:bodyPr>
            <a:normAutofit/>
          </a:bodyPr>
          <a:lstStyle/>
          <a:p>
            <a:r>
              <a:rPr lang="uk-UA" sz="4000" b="1" dirty="0">
                <a:solidFill>
                  <a:srgbClr val="002060"/>
                </a:solidFill>
              </a:rPr>
              <a:t>Проектування  баз  </a:t>
            </a:r>
            <a:r>
              <a:rPr lang="uk-UA" sz="4000" b="1" dirty="0" smtClean="0">
                <a:solidFill>
                  <a:srgbClr val="002060"/>
                </a:solidFill>
              </a:rPr>
              <a:t>даних</a:t>
            </a:r>
          </a:p>
          <a:p>
            <a:r>
              <a:rPr lang="uk-UA" sz="4000" b="1" dirty="0" err="1">
                <a:solidFill>
                  <a:srgbClr val="002060"/>
                </a:solidFill>
              </a:rPr>
              <a:t>Аналiз</a:t>
            </a:r>
            <a:r>
              <a:rPr lang="uk-UA" sz="4000" b="1" dirty="0">
                <a:solidFill>
                  <a:srgbClr val="002060"/>
                </a:solidFill>
              </a:rPr>
              <a:t> предметної </a:t>
            </a:r>
            <a:r>
              <a:rPr lang="uk-UA" sz="4000" b="1" dirty="0" err="1" smtClean="0">
                <a:solidFill>
                  <a:srgbClr val="002060"/>
                </a:solidFill>
              </a:rPr>
              <a:t>областi</a:t>
            </a:r>
            <a:endParaRPr lang="uk-UA" sz="4000" b="1" dirty="0" smtClean="0">
              <a:solidFill>
                <a:srgbClr val="002060"/>
              </a:solidFill>
            </a:endParaRPr>
          </a:p>
          <a:p>
            <a:r>
              <a:rPr lang="uk-UA" sz="4000" b="1" dirty="0" err="1">
                <a:solidFill>
                  <a:srgbClr val="002060"/>
                </a:solidFill>
              </a:rPr>
              <a:t>Аналiз</a:t>
            </a:r>
            <a:r>
              <a:rPr lang="uk-UA" sz="4000" b="1" dirty="0">
                <a:solidFill>
                  <a:srgbClr val="002060"/>
                </a:solidFill>
              </a:rPr>
              <a:t> концептуальних </a:t>
            </a:r>
            <a:r>
              <a:rPr lang="uk-UA" sz="4000" b="1" dirty="0" smtClean="0">
                <a:solidFill>
                  <a:srgbClr val="002060"/>
                </a:solidFill>
              </a:rPr>
              <a:t>вимог</a:t>
            </a:r>
          </a:p>
          <a:p>
            <a:r>
              <a:rPr lang="uk-UA" sz="4000" b="1" dirty="0">
                <a:solidFill>
                  <a:srgbClr val="002060"/>
                </a:solidFill>
              </a:rPr>
              <a:t>Розробка ER-</a:t>
            </a:r>
            <a:r>
              <a:rPr lang="uk-UA" sz="4000" b="1" dirty="0" err="1">
                <a:solidFill>
                  <a:srgbClr val="002060"/>
                </a:solidFill>
              </a:rPr>
              <a:t>моделi</a:t>
            </a:r>
            <a:r>
              <a:rPr lang="uk-UA" sz="4000" b="1" dirty="0">
                <a:solidFill>
                  <a:srgbClr val="002060"/>
                </a:solidFill>
              </a:rPr>
              <a:t> предметної </a:t>
            </a:r>
            <a:r>
              <a:rPr lang="uk-UA" sz="4000" b="1" dirty="0" err="1">
                <a:solidFill>
                  <a:srgbClr val="002060"/>
                </a:solidFill>
              </a:rPr>
              <a:t>областi</a:t>
            </a:r>
            <a:endParaRPr lang="ru-RU" sz="4000" b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43823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err="1"/>
              <a:t>Iнформацiйна</a:t>
            </a:r>
            <a:r>
              <a:rPr lang="uk-UA" dirty="0"/>
              <a:t> ER-модель схеми БД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4414" y="1628800"/>
            <a:ext cx="8951686" cy="4968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166432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25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962674"/>
          </a:xfrm>
        </p:spPr>
        <p:txBody>
          <a:bodyPr>
            <a:noAutofit/>
          </a:bodyPr>
          <a:lstStyle/>
          <a:p>
            <a:r>
              <a:rPr lang="uk-UA" sz="2400" b="1" dirty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Складання плану будівельних робіт в УБО для виконроба</a:t>
            </a:r>
            <a:r>
              <a:rPr lang="uk-UA" sz="24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:</a:t>
            </a:r>
            <a:br>
              <a:rPr lang="uk-UA" sz="2400" b="1" dirty="0" smtClean="0">
                <a:solidFill>
                  <a:schemeClr val="accent5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uk-UA" sz="2400" b="1" dirty="0" smtClean="0">
                <a:latin typeface="Arial" pitchFamily="34" charset="0"/>
                <a:cs typeface="Arial" pitchFamily="34" charset="0"/>
              </a:rPr>
              <a:t>• </a:t>
            </a:r>
            <a:r>
              <a:rPr lang="uk-UA" sz="2400" b="1" dirty="0">
                <a:latin typeface="Arial" pitchFamily="34" charset="0"/>
                <a:cs typeface="Arial" pitchFamily="34" charset="0"/>
              </a:rPr>
              <a:t>Дозволяє планувати відрядну заробітну плату робітників ще до виконання робіт.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uk-UA" sz="2400" b="1" dirty="0">
                <a:latin typeface="Arial" pitchFamily="34" charset="0"/>
                <a:cs typeface="Arial" pitchFamily="34" charset="0"/>
              </a:rPr>
              <a:t>• Дозволяє коректно регулювати завантаження робочих, домагаючись оптимального поєднання трудомісткості та оплати.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uk-UA" sz="2400" b="1" dirty="0">
                <a:latin typeface="Arial" pitchFamily="34" charset="0"/>
                <a:cs typeface="Arial" pitchFamily="34" charset="0"/>
              </a:rPr>
              <a:t>• В автоматичному режимі формувати замовлення на будівельні матеріали для всіх робіт, запланованих на місяць.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uk-UA" sz="2400" b="1" dirty="0">
                <a:latin typeface="Arial" pitchFamily="34" charset="0"/>
                <a:cs typeface="Arial" pitchFamily="34" charset="0"/>
              </a:rPr>
              <a:t>• Виробляти закупівлю матеріалів у відповідності з проектом.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uk-UA" sz="2400" b="1" dirty="0">
                <a:latin typeface="Arial" pitchFamily="34" charset="0"/>
                <a:cs typeface="Arial" pitchFamily="34" charset="0"/>
              </a:rPr>
              <a:t>• Дозволяється скоротити простої на ділянці через відсутність або недопоставки матеріалів.</a:t>
            </a:r>
            <a:r>
              <a:rPr lang="ru-RU" sz="2400" b="1" dirty="0"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>
                <a:latin typeface="Arial" pitchFamily="34" charset="0"/>
                <a:cs typeface="Arial" pitchFamily="34" charset="0"/>
              </a:rPr>
            </a:br>
            <a:r>
              <a:rPr lang="uk-UA" sz="2400" b="1" dirty="0">
                <a:latin typeface="Arial" pitchFamily="34" charset="0"/>
                <a:cs typeface="Arial" pitchFamily="34" charset="0"/>
              </a:rPr>
              <a:t>• Аналізувати динаміку виконання будівельних робіт: чи </a:t>
            </a:r>
            <a:r>
              <a:rPr lang="uk-UA" sz="2400" dirty="0">
                <a:latin typeface="Arial" pitchFamily="34" charset="0"/>
                <a:cs typeface="Arial" pitchFamily="34" charset="0"/>
              </a:rPr>
              <a:t>своєчасно виконується план, по які роботи виконуються в строк, а які з відставанням.</a:t>
            </a:r>
            <a:endParaRPr lang="ru-RU" sz="24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69160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905484048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36904" cy="72008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accent5">
                    <a:lumMod val="75000"/>
                  </a:schemeClr>
                </a:solidFill>
              </a:rPr>
              <a:t>Основне вікно АРМ</a:t>
            </a:r>
            <a:endParaRPr lang="ru-RU" sz="27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1196752"/>
            <a:ext cx="7272808" cy="55302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2810848"/>
      </p:ext>
    </p:extLst>
  </p:cSld>
  <p:clrMapOvr>
    <a:masterClrMapping/>
  </p:clrMapOvr>
  <p:transition spd="slow" advTm="5000">
    <p:cover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uk-UA" dirty="0" smtClean="0"/>
              <a:t>Форма для роботи виконроба з можливими службами замовника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28800"/>
            <a:ext cx="9128302" cy="432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516025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224</TotalTime>
  <Words>403</Words>
  <Application>Microsoft Office PowerPoint</Application>
  <PresentationFormat>Экран (4:3)</PresentationFormat>
  <Paragraphs>68</Paragraphs>
  <Slides>34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Дипломна робота на тему: «Розробка програмного забезпечення для автоматизованого робочого місця виконавця будівельних робіт»</vt:lpstr>
      <vt:lpstr>Мета виконання дипломної роботи:</vt:lpstr>
      <vt:lpstr>ТЕХНІКО-ЕКОНОМІЧНЕ ОБҐРУНТУВАННЯ ДОЦІЛЬНОСТІ РОЗРОБКИ</vt:lpstr>
      <vt:lpstr>Схема процесів, що виконуються виконробами</vt:lpstr>
      <vt:lpstr>РОЗРОБКА БАЗИ ДАНИХ</vt:lpstr>
      <vt:lpstr>Iнформацiйна ER-модель схеми БД</vt:lpstr>
      <vt:lpstr>Складання плану будівельних робіт в УБО для виконроба: • Дозволяє планувати відрядну заробітну плату робітників ще до виконання робіт. • Дозволяє коректно регулювати завантаження робочих, домагаючись оптимального поєднання трудомісткості та оплати. • В автоматичному режимі формувати замовлення на будівельні матеріали для всіх робіт, запланованих на місяць. • Виробляти закупівлю матеріалів у відповідності з проектом. • Дозволяється скоротити простої на ділянці через відсутність або недопоставки матеріалів. • Аналізувати динаміку виконання будівельних робіт: чи своєчасно виконується план, по які роботи виконуються в строк, а які з відставанням.</vt:lpstr>
      <vt:lpstr>Основне вікно АРМ</vt:lpstr>
      <vt:lpstr>Форма для роботи виконроба з можливими службами замовника</vt:lpstr>
      <vt:lpstr>Форми, що відкриваються при роботі з формою «Служби замовника»</vt:lpstr>
      <vt:lpstr>Загальний вигляд форми «ТаблПроектант»</vt:lpstr>
      <vt:lpstr>Заповнення даними форми «Проектант»</vt:lpstr>
      <vt:lpstr>Презентация PowerPoint</vt:lpstr>
      <vt:lpstr>Презентация PowerPoint</vt:lpstr>
      <vt:lpstr>Форма вводу «Постачальники»</vt:lpstr>
      <vt:lpstr>Вікно «Звіти»</vt:lpstr>
      <vt:lpstr>Презентация PowerPoint</vt:lpstr>
      <vt:lpstr>Таблиця вводу «Відділи»</vt:lpstr>
      <vt:lpstr>Форма про особисті данні працівників фірми</vt:lpstr>
      <vt:lpstr>Табель обліку робочого часу заповнюється виконробом щодня протягом місяця. По закінченню місяця табель перевіряється і затверджується відповідальним інспектором з кадрів</vt:lpstr>
      <vt:lpstr>Презентация PowerPoint</vt:lpstr>
      <vt:lpstr>Акт на закриття прихованих робіт</vt:lpstr>
      <vt:lpstr>Презентация PowerPoint</vt:lpstr>
      <vt:lpstr>Вікно «Довідники»</vt:lpstr>
      <vt:lpstr>Таблиця даних на запит по фаху</vt:lpstr>
      <vt:lpstr>Форма вводу «Працівники»</vt:lpstr>
      <vt:lpstr>Форма вводу «Співробітники»</vt:lpstr>
      <vt:lpstr>Таблиця-довідник механізмів</vt:lpstr>
      <vt:lpstr>Форма вводу машин та механізмів</vt:lpstr>
      <vt:lpstr>Вікно «Запити»</vt:lpstr>
      <vt:lpstr>Вікно відповіді на запит «Запити по фаху»</vt:lpstr>
      <vt:lpstr>ОХОРОНА ПРАЦІ ТА БЕЗПЕКА В НАДЗВИЧАЙНИХ СИТУАЦІЯХ</vt:lpstr>
      <vt:lpstr>Висновок</vt:lpstr>
      <vt:lpstr>Дякую  за  увагу!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Samsung R40</dc:creator>
  <cp:lastModifiedBy>Samsung R40</cp:lastModifiedBy>
  <cp:revision>24</cp:revision>
  <dcterms:created xsi:type="dcterms:W3CDTF">2015-03-29T10:49:03Z</dcterms:created>
  <dcterms:modified xsi:type="dcterms:W3CDTF">2015-03-29T14:39:49Z</dcterms:modified>
</cp:coreProperties>
</file>