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89" r:id="rId4"/>
    <p:sldId id="258" r:id="rId5"/>
    <p:sldId id="288" r:id="rId6"/>
    <p:sldId id="305" r:id="rId7"/>
    <p:sldId id="291" r:id="rId8"/>
    <p:sldId id="293" r:id="rId9"/>
    <p:sldId id="304" r:id="rId10"/>
    <p:sldId id="299" r:id="rId11"/>
    <p:sldId id="300" r:id="rId12"/>
    <p:sldId id="301" r:id="rId13"/>
    <p:sldId id="302" r:id="rId14"/>
    <p:sldId id="283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521" autoAdjust="0"/>
    <p:restoredTop sz="94633" autoAdjust="0"/>
  </p:normalViewPr>
  <p:slideViewPr>
    <p:cSldViewPr>
      <p:cViewPr varScale="1">
        <p:scale>
          <a:sx n="103" d="100"/>
          <a:sy n="103" d="100"/>
        </p:scale>
        <p:origin x="-90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2478" y="548680"/>
            <a:ext cx="7848872" cy="2016224"/>
          </a:xfrm>
        </p:spPr>
        <p:txBody>
          <a:bodyPr/>
          <a:lstStyle/>
          <a:p>
            <a:r>
              <a:rPr lang="uk-UA" sz="2800" cap="all" dirty="0">
                <a:effectLst/>
              </a:rPr>
              <a:t>Розробка комп’ютерної мережі </a:t>
            </a:r>
            <a:r>
              <a:rPr lang="uk-UA" sz="2800" cap="all" dirty="0" err="1" smtClean="0">
                <a:effectLst/>
              </a:rPr>
              <a:t>ВАТ«Гнівань</a:t>
            </a:r>
            <a:r>
              <a:rPr lang="uk-UA" sz="2800" cap="all" dirty="0" smtClean="0">
                <a:effectLst/>
              </a:rPr>
              <a:t> кар’єр»</a:t>
            </a:r>
            <a:endParaRPr lang="ru-RU" sz="2800" dirty="0">
              <a:effectLst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5868144" y="3429000"/>
            <a:ext cx="2643206" cy="1143008"/>
          </a:xfrm>
          <a:prstGeom prst="rect">
            <a:avLst/>
          </a:prstGeom>
        </p:spPr>
        <p:txBody>
          <a:bodyPr vert="horz" lIns="0" rIns="18288">
            <a:normAutofit fontScale="92500" lnSpcReduction="10000"/>
          </a:bodyPr>
          <a:lstStyle/>
          <a:p>
            <a:pPr marL="0" marR="4572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uk-UA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Виконавець:</a:t>
            </a:r>
          </a:p>
          <a:p>
            <a:pPr marR="45720" lvl="0" algn="r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слухач.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гр.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4к-13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marR="45720" lvl="0" algn="r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kumimoji="0" lang="uk-UA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Гулко</a:t>
            </a:r>
            <a:r>
              <a:rPr kumimoji="0" lang="uk-UA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С. Г.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5868144" y="4869160"/>
            <a:ext cx="2643206" cy="1071000"/>
          </a:xfrm>
          <a:prstGeom prst="rect">
            <a:avLst/>
          </a:prstGeom>
        </p:spPr>
        <p:txBody>
          <a:bodyPr vert="horz" lIns="0" rIns="18288">
            <a:normAutofit fontScale="92500" lnSpcReduction="10000"/>
          </a:bodyPr>
          <a:lstStyle/>
          <a:p>
            <a:pPr marL="0" marR="4572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uk-UA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Керівник:</a:t>
            </a:r>
          </a:p>
          <a:p>
            <a:pPr marR="45720" lvl="0" algn="r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доц., к.т.н.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Кадук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О. В.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660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uk-UA" sz="3600" dirty="0" smtClean="0"/>
              <a:t>Розподіл адресного простору</a:t>
            </a:r>
            <a:r>
              <a:rPr lang="en-US" sz="3600" dirty="0" smtClean="0"/>
              <a:t> </a:t>
            </a:r>
            <a:endParaRPr lang="ru-RU" sz="36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728" y="1357298"/>
          <a:ext cx="6311464" cy="4746643"/>
        </p:xfrm>
        <a:graphic>
          <a:graphicData uri="http://schemas.openxmlformats.org/drawingml/2006/table">
            <a:tbl>
              <a:tblPr/>
              <a:tblGrid>
                <a:gridCol w="1159602"/>
                <a:gridCol w="920880"/>
                <a:gridCol w="1249623"/>
                <a:gridCol w="916879"/>
                <a:gridCol w="1042242"/>
                <a:gridCol w="1022238"/>
              </a:tblGrid>
              <a:tr h="824176"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Назва</a:t>
                      </a: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  <a:cs typeface="Times New Roman"/>
                        </a:rPr>
                        <a:t>підрозділу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150" marR="641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Адреса підмережі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150" marR="641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Маска підмережі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150" marR="641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Перша доступна адреса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150" marR="641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Остання доступна адреса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150" marR="641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Широкомовна адреса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150" marR="641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9401">
                <a:tc>
                  <a:txBody>
                    <a:bodyPr/>
                    <a:lstStyle/>
                    <a:p>
                      <a:pPr indent="215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Times New Roman"/>
                          <a:cs typeface="Times New Roman"/>
                        </a:rPr>
                        <a:t>Технологічний відділ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150" marR="641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10.17.54.0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150" marR="641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255.255.255.224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150" marR="641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10.17.54.1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150" marR="641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10.17.54.30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150" marR="641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10.17.54.31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150" marR="641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9101">
                <a:tc>
                  <a:txBody>
                    <a:bodyPr/>
                    <a:lstStyle/>
                    <a:p>
                      <a:pPr indent="215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Планово-економічний відділ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150" marR="641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10.17.54.32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150" marR="641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255.255.255.240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150" marR="641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10.17.54.33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150" marR="641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10.17.54.46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150" marR="641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10.17.54.47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150" marR="641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2176">
                <a:tc>
                  <a:txBody>
                    <a:bodyPr/>
                    <a:lstStyle/>
                    <a:p>
                      <a:pPr indent="215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Відділроботи з клієнтами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150" marR="641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10.17.54.48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150" marR="641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255.255.255.240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150" marR="641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10.17.54.49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150" marR="641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10.17.54.62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150" marR="641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10.17.54.63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150" marR="641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814">
                <a:tc>
                  <a:txBody>
                    <a:bodyPr/>
                    <a:lstStyle/>
                    <a:p>
                      <a:pPr indent="215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Відділ управління підприємства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150" marR="641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10.17.54.64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150" marR="641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255.255.255.240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150" marR="641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Times New Roman"/>
                          <a:ea typeface="Times New Roman"/>
                          <a:cs typeface="Times New Roman"/>
                        </a:rPr>
                        <a:t>10.17.54.65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150" marR="641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10.17.54.78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150" marR="641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10.17.54.79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150" marR="641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637">
                <a:tc>
                  <a:txBody>
                    <a:bodyPr/>
                    <a:lstStyle/>
                    <a:p>
                      <a:pPr indent="215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Times New Roman"/>
                          <a:cs typeface="Times New Roman"/>
                        </a:rPr>
                        <a:t>Бухгалтерія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150" marR="641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10.17.54.80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150" marR="641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255.255.255.248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150" marR="641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10.17.54.81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150" marR="641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10.17.54.86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150" marR="641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10.17.54.87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150" marR="641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701">
                <a:tc>
                  <a:txBody>
                    <a:bodyPr/>
                    <a:lstStyle/>
                    <a:p>
                      <a:pPr indent="215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Відділ</a:t>
                      </a:r>
                      <a:r>
                        <a:rPr lang="uk-UA" sz="1100">
                          <a:latin typeface="Times New Roman"/>
                          <a:ea typeface="Times New Roman"/>
                          <a:cs typeface="Times New Roman"/>
                        </a:rPr>
                        <a:t>кадрів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150" marR="641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10.17.54.88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150" marR="641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255.255.255.248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150" marR="641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10.17.54.89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150" marR="641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10.17.54.94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150" marR="641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10.17.54.95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150" marR="641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637">
                <a:tc>
                  <a:txBody>
                    <a:bodyPr/>
                    <a:lstStyle/>
                    <a:p>
                      <a:pPr indent="215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latin typeface="Times New Roman"/>
                          <a:ea typeface="Times New Roman"/>
                          <a:cs typeface="Times New Roman"/>
                        </a:rPr>
                        <a:t>Відділ ІТ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150" marR="641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10.17.54.96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150" marR="641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255.255.255.248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150" marR="641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10.17.54.97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150" marR="641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10.17.54.102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150" marR="641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Times New Roman"/>
                          <a:ea typeface="Times New Roman"/>
                          <a:cs typeface="Times New Roman"/>
                        </a:rPr>
                        <a:t>10.17.54.103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150" marR="641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77283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539552" y="188640"/>
            <a:ext cx="8229600" cy="10081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uk-UA" sz="4000" smtClean="0">
                <a:latin typeface="Times New Roman" pitchFamily="18" charset="0"/>
                <a:cs typeface="Times New Roman" pitchFamily="18" charset="0"/>
              </a:rPr>
              <a:t>Комутатор рівня доступу (8 портів)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86612" y="1196752"/>
            <a:ext cx="604867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algn="just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uk-UA" sz="1400" dirty="0">
                <a:latin typeface="Times New Roman"/>
                <a:ea typeface="Times New Roman"/>
              </a:rPr>
              <a:t>Основні вимоги:</a:t>
            </a:r>
          </a:p>
          <a:p>
            <a:pPr marL="274320" indent="-274320" algn="just">
              <a:spcBef>
                <a:spcPct val="20000"/>
              </a:spcBef>
              <a:buClr>
                <a:schemeClr val="accent3"/>
              </a:buClr>
              <a:buSzPct val="95000"/>
              <a:buFontTx/>
              <a:buChar char="-"/>
            </a:pPr>
            <a:r>
              <a:rPr lang="uk-UA" sz="1400" dirty="0" smtClean="0">
                <a:latin typeface="Times New Roman"/>
                <a:ea typeface="Times New Roman"/>
              </a:rPr>
              <a:t>повинен </a:t>
            </a:r>
            <a:r>
              <a:rPr lang="uk-UA" sz="1400" dirty="0">
                <a:latin typeface="Times New Roman"/>
                <a:ea typeface="Times New Roman"/>
              </a:rPr>
              <a:t>забезпечити підключення </a:t>
            </a:r>
            <a:r>
              <a:rPr lang="uk-UA" sz="1400" dirty="0" smtClean="0">
                <a:latin typeface="Times New Roman"/>
                <a:ea typeface="Times New Roman"/>
              </a:rPr>
              <a:t>до мережі 8-х працівників;</a:t>
            </a:r>
            <a:endParaRPr lang="uk-UA" sz="1400" dirty="0">
              <a:latin typeface="Times New Roman"/>
              <a:ea typeface="Times New Roman"/>
            </a:endParaRPr>
          </a:p>
          <a:p>
            <a:pPr marL="274320" indent="-274320" algn="just">
              <a:spcBef>
                <a:spcPct val="20000"/>
              </a:spcBef>
              <a:buClr>
                <a:schemeClr val="accent3"/>
              </a:buClr>
              <a:buSzPct val="95000"/>
              <a:buFontTx/>
              <a:buChar char="-"/>
            </a:pPr>
            <a:r>
              <a:rPr lang="uk-UA" sz="1400" dirty="0" smtClean="0">
                <a:latin typeface="Times New Roman"/>
                <a:ea typeface="Times New Roman"/>
              </a:rPr>
              <a:t>повинен бути некерованим;</a:t>
            </a:r>
          </a:p>
          <a:p>
            <a:pPr marL="274320" indent="-274320" algn="just">
              <a:spcBef>
                <a:spcPct val="20000"/>
              </a:spcBef>
              <a:buClr>
                <a:schemeClr val="accent3"/>
              </a:buClr>
              <a:buSzPct val="95000"/>
              <a:buFontTx/>
              <a:buChar char="-"/>
            </a:pPr>
            <a:r>
              <a:rPr lang="uk-UA" sz="1400" dirty="0">
                <a:latin typeface="Times New Roman"/>
                <a:ea typeface="Times New Roman"/>
              </a:rPr>
              <a:t>п</a:t>
            </a:r>
            <a:r>
              <a:rPr lang="uk-UA" sz="1400" dirty="0" smtClean="0">
                <a:latin typeface="Times New Roman"/>
                <a:ea typeface="Times New Roman"/>
              </a:rPr>
              <a:t>ідтримка </a:t>
            </a:r>
            <a:r>
              <a:rPr lang="en-US" sz="1400" dirty="0" smtClean="0">
                <a:latin typeface="Times New Roman"/>
                <a:ea typeface="Times New Roman"/>
              </a:rPr>
              <a:t>Fast Ethernet</a:t>
            </a:r>
            <a:r>
              <a:rPr lang="ru-RU" sz="1400" dirty="0" smtClean="0">
                <a:latin typeface="Times New Roman"/>
                <a:ea typeface="Times New Roman"/>
              </a:rPr>
              <a:t>;</a:t>
            </a:r>
            <a:endParaRPr lang="uk-UA" sz="1400" dirty="0">
              <a:latin typeface="Times New Roman"/>
              <a:ea typeface="Times New Roman"/>
            </a:endParaRPr>
          </a:p>
          <a:p>
            <a:pPr marL="274320" indent="-274320" algn="just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uk-UA" sz="1400" dirty="0">
                <a:latin typeface="Times New Roman"/>
                <a:ea typeface="Times New Roman"/>
              </a:rPr>
              <a:t>Загальна кількість комутаторів: </a:t>
            </a:r>
            <a:r>
              <a:rPr lang="uk-UA" sz="1400" dirty="0" smtClean="0">
                <a:latin typeface="Times New Roman"/>
                <a:ea typeface="Times New Roman"/>
              </a:rPr>
              <a:t>13 </a:t>
            </a:r>
            <a:r>
              <a:rPr lang="uk-UA" sz="1400" dirty="0">
                <a:latin typeface="Times New Roman"/>
                <a:ea typeface="Times New Roman"/>
              </a:rPr>
              <a:t>штук</a:t>
            </a:r>
            <a:r>
              <a:rPr lang="uk-UA" sz="1400" dirty="0" smtClean="0">
                <a:latin typeface="Times New Roman"/>
                <a:ea typeface="Times New Roman"/>
              </a:rPr>
              <a:t>.</a:t>
            </a:r>
          </a:p>
          <a:p>
            <a:pPr marL="274320" indent="-274320" algn="just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ru-RU" sz="1400" dirty="0" err="1" smtClean="0">
                <a:latin typeface="Times New Roman"/>
                <a:ea typeface="Times New Roman"/>
              </a:rPr>
              <a:t>Обрано</a:t>
            </a:r>
            <a:r>
              <a:rPr lang="ru-RU" sz="1400" dirty="0" smtClean="0">
                <a:latin typeface="Times New Roman"/>
                <a:ea typeface="Times New Roman"/>
              </a:rPr>
              <a:t>: </a:t>
            </a:r>
            <a:r>
              <a:rPr lang="en-US" sz="1400" dirty="0">
                <a:latin typeface="Times New Roman"/>
                <a:ea typeface="Times New Roman"/>
              </a:rPr>
              <a:t>D-Link </a:t>
            </a:r>
            <a:r>
              <a:rPr lang="en-US" sz="1400" dirty="0" smtClean="0">
                <a:latin typeface="Times New Roman"/>
                <a:ea typeface="Times New Roman"/>
              </a:rPr>
              <a:t>DES-100</a:t>
            </a:r>
            <a:r>
              <a:rPr lang="ru-RU" sz="1400" dirty="0" smtClean="0">
                <a:latin typeface="Times New Roman"/>
                <a:ea typeface="Times New Roman"/>
              </a:rPr>
              <a:t>8</a:t>
            </a:r>
            <a:r>
              <a:rPr lang="en-US" sz="1400" dirty="0" smtClean="0">
                <a:latin typeface="Times New Roman"/>
                <a:ea typeface="Times New Roman"/>
              </a:rPr>
              <a:t>A</a:t>
            </a:r>
            <a:endParaRPr lang="uk-UA" sz="1400" dirty="0">
              <a:latin typeface="Times New Roman"/>
              <a:ea typeface="Times New Roman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33756" y="2871161"/>
            <a:ext cx="7396722" cy="3705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894382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564348" y="-99392"/>
            <a:ext cx="8229600" cy="87248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Комутатор рівня розподілу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86612" y="753134"/>
            <a:ext cx="6048672" cy="16650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algn="just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uk-UA" sz="1400" dirty="0">
                <a:latin typeface="Times New Roman"/>
                <a:ea typeface="Times New Roman"/>
              </a:rPr>
              <a:t>Основні вимоги:</a:t>
            </a:r>
          </a:p>
          <a:p>
            <a:pPr marL="274320" indent="-274320" algn="just">
              <a:spcBef>
                <a:spcPct val="20000"/>
              </a:spcBef>
              <a:buClr>
                <a:schemeClr val="accent3"/>
              </a:buClr>
              <a:buSzPct val="95000"/>
              <a:buFontTx/>
              <a:buChar char="-"/>
            </a:pPr>
            <a:r>
              <a:rPr lang="uk-UA" sz="1400" dirty="0" smtClean="0">
                <a:latin typeface="Times New Roman"/>
                <a:ea typeface="Times New Roman"/>
              </a:rPr>
              <a:t>повинен </a:t>
            </a:r>
            <a:r>
              <a:rPr lang="uk-UA" sz="1400" dirty="0">
                <a:latin typeface="Times New Roman"/>
                <a:ea typeface="Times New Roman"/>
              </a:rPr>
              <a:t>забезпечити підключення </a:t>
            </a:r>
            <a:r>
              <a:rPr lang="uk-UA" sz="1400" dirty="0" smtClean="0">
                <a:latin typeface="Times New Roman"/>
                <a:ea typeface="Times New Roman"/>
              </a:rPr>
              <a:t>до мережі 8-х працівників;</a:t>
            </a:r>
            <a:endParaRPr lang="uk-UA" sz="1400" dirty="0">
              <a:latin typeface="Times New Roman"/>
              <a:ea typeface="Times New Roman"/>
            </a:endParaRPr>
          </a:p>
          <a:p>
            <a:pPr marL="274320" indent="-274320" algn="just">
              <a:spcBef>
                <a:spcPct val="20000"/>
              </a:spcBef>
              <a:buClr>
                <a:schemeClr val="accent3"/>
              </a:buClr>
              <a:buSzPct val="95000"/>
              <a:buFontTx/>
              <a:buChar char="-"/>
            </a:pPr>
            <a:r>
              <a:rPr lang="uk-UA" sz="1400" dirty="0" smtClean="0">
                <a:latin typeface="Times New Roman"/>
                <a:ea typeface="Times New Roman"/>
              </a:rPr>
              <a:t>повинен бути керованим;</a:t>
            </a:r>
          </a:p>
          <a:p>
            <a:pPr marL="274320" indent="-274320" algn="just">
              <a:spcBef>
                <a:spcPct val="20000"/>
              </a:spcBef>
              <a:buClr>
                <a:schemeClr val="accent3"/>
              </a:buClr>
              <a:buSzPct val="95000"/>
              <a:buFontTx/>
              <a:buChar char="-"/>
            </a:pPr>
            <a:r>
              <a:rPr lang="uk-UA" sz="1400" dirty="0" smtClean="0">
                <a:latin typeface="Times New Roman"/>
                <a:ea typeface="Times New Roman"/>
              </a:rPr>
              <a:t>Наявність 2-х портів </a:t>
            </a:r>
            <a:r>
              <a:rPr lang="en-US" sz="1400" dirty="0" smtClean="0">
                <a:latin typeface="Times New Roman"/>
                <a:ea typeface="Times New Roman"/>
              </a:rPr>
              <a:t>Gigabit Ethernet</a:t>
            </a:r>
            <a:r>
              <a:rPr lang="ru-RU" sz="1400" dirty="0" smtClean="0">
                <a:latin typeface="Times New Roman"/>
                <a:ea typeface="Times New Roman"/>
              </a:rPr>
              <a:t>;</a:t>
            </a:r>
            <a:endParaRPr lang="uk-UA" sz="1400" dirty="0">
              <a:latin typeface="Times New Roman"/>
              <a:ea typeface="Times New Roman"/>
            </a:endParaRPr>
          </a:p>
          <a:p>
            <a:pPr marL="274320" indent="-274320" algn="just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uk-UA" sz="1400" dirty="0">
                <a:latin typeface="Times New Roman"/>
                <a:ea typeface="Times New Roman"/>
              </a:rPr>
              <a:t>Загальна кількість комутаторів: </a:t>
            </a:r>
            <a:r>
              <a:rPr lang="en-US" sz="1400" dirty="0">
                <a:latin typeface="Times New Roman"/>
                <a:ea typeface="Times New Roman"/>
              </a:rPr>
              <a:t>2</a:t>
            </a:r>
            <a:r>
              <a:rPr lang="uk-UA" sz="1400" dirty="0" smtClean="0">
                <a:latin typeface="Times New Roman"/>
                <a:ea typeface="Times New Roman"/>
              </a:rPr>
              <a:t> 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1400" dirty="0" err="1" smtClean="0">
                <a:latin typeface="Times New Roman"/>
                <a:ea typeface="Times New Roman"/>
              </a:rPr>
              <a:t>Обрано</a:t>
            </a:r>
            <a:r>
              <a:rPr lang="ru-RU" sz="1400" dirty="0" smtClean="0">
                <a:latin typeface="Times New Roman"/>
                <a:ea typeface="Times New Roman"/>
              </a:rPr>
              <a:t>: </a:t>
            </a:r>
            <a:r>
              <a:rPr lang="ru-RU" sz="1400" dirty="0">
                <a:latin typeface="Times New Roman"/>
                <a:ea typeface="Times New Roman"/>
              </a:rPr>
              <a:t>D</a:t>
            </a:r>
            <a:r>
              <a:rPr lang="uk-UA" sz="1400" dirty="0">
                <a:latin typeface="Times New Roman"/>
                <a:ea typeface="Times New Roman"/>
              </a:rPr>
              <a:t>-</a:t>
            </a:r>
            <a:r>
              <a:rPr lang="ru-RU" sz="1400" dirty="0" err="1">
                <a:latin typeface="Times New Roman"/>
                <a:ea typeface="Times New Roman"/>
              </a:rPr>
              <a:t>Link</a:t>
            </a:r>
            <a:r>
              <a:rPr lang="ru-RU" sz="1400" dirty="0">
                <a:latin typeface="Times New Roman"/>
                <a:ea typeface="Times New Roman"/>
              </a:rPr>
              <a:t> DGS</a:t>
            </a:r>
            <a:r>
              <a:rPr lang="uk-UA" sz="1400" dirty="0">
                <a:latin typeface="Times New Roman"/>
                <a:ea typeface="Times New Roman"/>
              </a:rPr>
              <a:t>-1210-10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9665" y="2418205"/>
            <a:ext cx="6978966" cy="4108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516530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564348" y="-99392"/>
            <a:ext cx="8229600" cy="87248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Вибір маршрутизатора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24632" y="2420888"/>
            <a:ext cx="6919776" cy="3773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530718" y="890922"/>
            <a:ext cx="6048672" cy="13419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algn="just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uk-UA" sz="1400" dirty="0">
                <a:latin typeface="Times New Roman"/>
                <a:ea typeface="Times New Roman"/>
              </a:rPr>
              <a:t>Основні вимоги:</a:t>
            </a:r>
          </a:p>
          <a:p>
            <a:pPr marL="274320" indent="-274320" algn="just">
              <a:spcBef>
                <a:spcPct val="20000"/>
              </a:spcBef>
              <a:buClr>
                <a:schemeClr val="accent3"/>
              </a:buClr>
              <a:buSzPct val="95000"/>
              <a:buFontTx/>
              <a:buChar char="-"/>
            </a:pPr>
            <a:r>
              <a:rPr lang="uk-UA" sz="1400" dirty="0">
                <a:latin typeface="Times New Roman"/>
                <a:ea typeface="Times New Roman"/>
              </a:rPr>
              <a:t>підтримка технологій </a:t>
            </a:r>
            <a:r>
              <a:rPr lang="en-US" sz="1400" dirty="0" smtClean="0">
                <a:latin typeface="Times New Roman"/>
                <a:ea typeface="Times New Roman"/>
              </a:rPr>
              <a:t>DHCP</a:t>
            </a:r>
            <a:r>
              <a:rPr lang="uk-UA" sz="1400" dirty="0" smtClean="0">
                <a:latin typeface="Times New Roman"/>
                <a:ea typeface="Times New Roman"/>
              </a:rPr>
              <a:t>, </a:t>
            </a:r>
            <a:r>
              <a:rPr lang="uk-UA" sz="1400" dirty="0" smtClean="0"/>
              <a:t>VLAN, </a:t>
            </a:r>
            <a:r>
              <a:rPr lang="en-US" sz="1400" dirty="0" smtClean="0"/>
              <a:t>NAT, PAT</a:t>
            </a:r>
            <a:r>
              <a:rPr lang="uk-UA" sz="1400" dirty="0" smtClean="0">
                <a:latin typeface="Times New Roman"/>
                <a:ea typeface="Times New Roman"/>
              </a:rPr>
              <a:t>;</a:t>
            </a:r>
            <a:endParaRPr lang="uk-UA" sz="1400" dirty="0">
              <a:latin typeface="Times New Roman"/>
              <a:ea typeface="Times New Roman"/>
            </a:endParaRPr>
          </a:p>
          <a:p>
            <a:pPr marL="274320" indent="-274320" algn="just">
              <a:spcBef>
                <a:spcPct val="20000"/>
              </a:spcBef>
              <a:buClr>
                <a:schemeClr val="accent3"/>
              </a:buClr>
              <a:buSzPct val="95000"/>
              <a:buFontTx/>
              <a:buChar char="-"/>
            </a:pPr>
            <a:r>
              <a:rPr lang="uk-UA" sz="1400" dirty="0" smtClean="0">
                <a:latin typeface="Times New Roman"/>
                <a:ea typeface="Times New Roman"/>
              </a:rPr>
              <a:t>достатня</a:t>
            </a:r>
            <a:r>
              <a:rPr lang="en-US" sz="1400" dirty="0" smtClean="0">
                <a:latin typeface="Times New Roman"/>
                <a:ea typeface="Times New Roman"/>
              </a:rPr>
              <a:t> </a:t>
            </a:r>
            <a:r>
              <a:rPr lang="ru-RU" sz="1400" dirty="0" smtClean="0">
                <a:latin typeface="Times New Roman"/>
                <a:ea typeface="Times New Roman"/>
              </a:rPr>
              <a:t>к</a:t>
            </a:r>
            <a:r>
              <a:rPr lang="uk-UA" sz="1400" dirty="0" err="1" smtClean="0">
                <a:latin typeface="Times New Roman"/>
                <a:ea typeface="Times New Roman"/>
              </a:rPr>
              <a:t>ількість</a:t>
            </a:r>
            <a:r>
              <a:rPr lang="uk-UA" sz="1400" dirty="0" smtClean="0">
                <a:latin typeface="Times New Roman"/>
                <a:ea typeface="Times New Roman"/>
              </a:rPr>
              <a:t> портів;</a:t>
            </a:r>
          </a:p>
          <a:p>
            <a:pPr marL="274320" indent="-274320" algn="just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uk-UA" sz="1400" dirty="0" smtClean="0">
                <a:latin typeface="Times New Roman"/>
                <a:ea typeface="Times New Roman"/>
              </a:rPr>
              <a:t>Загальна </a:t>
            </a:r>
            <a:r>
              <a:rPr lang="uk-UA" sz="1400" dirty="0">
                <a:latin typeface="Times New Roman"/>
                <a:ea typeface="Times New Roman"/>
              </a:rPr>
              <a:t>кількість </a:t>
            </a:r>
            <a:r>
              <a:rPr lang="uk-UA" sz="1400" dirty="0" smtClean="0">
                <a:latin typeface="Times New Roman"/>
                <a:ea typeface="Times New Roman"/>
              </a:rPr>
              <a:t>маршрутизаторів: 2 </a:t>
            </a:r>
            <a:r>
              <a:rPr lang="uk-UA" sz="1400" dirty="0">
                <a:latin typeface="Times New Roman"/>
                <a:ea typeface="Times New Roman"/>
              </a:rPr>
              <a:t>штук</a:t>
            </a:r>
            <a:r>
              <a:rPr lang="uk-UA" sz="1400" dirty="0" smtClean="0">
                <a:latin typeface="Times New Roman"/>
                <a:ea typeface="Times New Roman"/>
              </a:rPr>
              <a:t>.</a:t>
            </a:r>
          </a:p>
          <a:p>
            <a:pPr marL="274320" indent="-274320" algn="just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ru-RU" sz="1400" dirty="0" err="1" smtClean="0">
                <a:latin typeface="Times New Roman"/>
                <a:ea typeface="Times New Roman"/>
              </a:rPr>
              <a:t>Обрано</a:t>
            </a:r>
            <a:r>
              <a:rPr lang="ru-RU" sz="1400" dirty="0" smtClean="0">
                <a:latin typeface="Times New Roman"/>
                <a:ea typeface="Times New Roman"/>
              </a:rPr>
              <a:t>: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D-Link DSR-1000</a:t>
            </a:r>
            <a:endParaRPr lang="uk-UA" sz="1400" dirty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61444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10585"/>
            <a:ext cx="8229600" cy="836712"/>
          </a:xfrm>
        </p:spPr>
        <p:txBody>
          <a:bodyPr/>
          <a:lstStyle/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Моделювання роботи мережі</a:t>
            </a:r>
            <a:endParaRPr lang="ru-RU" sz="2800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 r="9221" b="37576"/>
          <a:stretch>
            <a:fillRect/>
          </a:stretch>
        </p:blipFill>
        <p:spPr bwMode="auto">
          <a:xfrm>
            <a:off x="1357290" y="857232"/>
            <a:ext cx="5392420" cy="328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 cstate="print"/>
          <a:srcRect l="3367" t="64243" r="35357" b="13737"/>
          <a:stretch>
            <a:fillRect/>
          </a:stretch>
        </p:blipFill>
        <p:spPr bwMode="auto">
          <a:xfrm>
            <a:off x="2928926" y="4500570"/>
            <a:ext cx="3873260" cy="1514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3672307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060848"/>
            <a:ext cx="8229600" cy="1340768"/>
          </a:xfrm>
        </p:spPr>
        <p:txBody>
          <a:bodyPr/>
          <a:lstStyle/>
          <a:p>
            <a:r>
              <a:rPr lang="ru-RU" sz="4000" dirty="0" smtClean="0"/>
              <a:t>ДЯКУЮ ЗА УВАГУ!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80836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896544"/>
          </a:xfrm>
        </p:spPr>
        <p:txBody>
          <a:bodyPr>
            <a:normAutofit/>
          </a:bodyPr>
          <a:lstStyle/>
          <a:p>
            <a:pPr marL="85725" indent="23813" algn="just">
              <a:buNone/>
            </a:pP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н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адати підприємству такі переваги використання комп’ютерної 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мережі:</a:t>
            </a:r>
            <a:endParaRPr lang="uk-UA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solidFill>
                  <a:schemeClr val="tx1"/>
                </a:solidFill>
              </a:rPr>
              <a:t>об'єднання</a:t>
            </a:r>
            <a:r>
              <a:rPr lang="ru-RU" dirty="0" smtClean="0">
                <a:solidFill>
                  <a:schemeClr val="tx1"/>
                </a:solidFill>
              </a:rPr>
              <a:t>  </a:t>
            </a:r>
            <a:r>
              <a:rPr lang="ru-RU" dirty="0" err="1" smtClean="0">
                <a:solidFill>
                  <a:schemeClr val="tx1"/>
                </a:solidFill>
              </a:rPr>
              <a:t>комп'ютерів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dirty="0" err="1">
                <a:solidFill>
                  <a:schemeClr val="tx1"/>
                </a:solidFill>
              </a:rPr>
              <a:t>що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розташовані</a:t>
            </a:r>
            <a:r>
              <a:rPr lang="ru-RU" dirty="0">
                <a:solidFill>
                  <a:schemeClr val="tx1"/>
                </a:solidFill>
              </a:rPr>
              <a:t> у </a:t>
            </a:r>
            <a:r>
              <a:rPr lang="ru-RU" dirty="0" err="1">
                <a:solidFill>
                  <a:schemeClr val="tx1"/>
                </a:solidFill>
              </a:rPr>
              <a:t>віддалених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підрозділах</a:t>
            </a:r>
            <a:r>
              <a:rPr lang="ru-RU" dirty="0" smtClean="0">
                <a:solidFill>
                  <a:schemeClr val="tx1"/>
                </a:solidFill>
              </a:rPr>
              <a:t> у </a:t>
            </a:r>
            <a:r>
              <a:rPr lang="ru-RU" dirty="0" err="1" smtClean="0">
                <a:solidFill>
                  <a:schemeClr val="tx1"/>
                </a:solidFill>
              </a:rPr>
              <a:t>єдину</a:t>
            </a:r>
            <a:r>
              <a:rPr lang="ru-RU" dirty="0" smtClean="0">
                <a:solidFill>
                  <a:schemeClr val="tx1"/>
                </a:solidFill>
              </a:rPr>
              <a:t> систему</a:t>
            </a:r>
          </a:p>
          <a:p>
            <a:r>
              <a:rPr lang="uk-UA" dirty="0" smtClean="0">
                <a:solidFill>
                  <a:schemeClr val="tx1"/>
                </a:solidFill>
              </a:rPr>
              <a:t>спільне </a:t>
            </a:r>
            <a:r>
              <a:rPr lang="uk-UA" dirty="0">
                <a:solidFill>
                  <a:schemeClr val="tx1"/>
                </a:solidFill>
              </a:rPr>
              <a:t>використання ресурсів та мережевих пристроїв</a:t>
            </a:r>
          </a:p>
          <a:p>
            <a:r>
              <a:rPr lang="uk-UA" dirty="0">
                <a:solidFill>
                  <a:schemeClr val="tx1"/>
                </a:solidFill>
              </a:rPr>
              <a:t>забезпечить користувачам доступ до необхідних </a:t>
            </a:r>
            <a:r>
              <a:rPr lang="uk-UA" dirty="0" smtClean="0">
                <a:solidFill>
                  <a:schemeClr val="tx1"/>
                </a:solidFill>
              </a:rPr>
              <a:t>серве</a:t>
            </a:r>
            <a:r>
              <a:rPr lang="uk-UA" dirty="0">
                <a:solidFill>
                  <a:schemeClr val="tx1"/>
                </a:solidFill>
              </a:rPr>
              <a:t>р</a:t>
            </a:r>
            <a:r>
              <a:rPr lang="uk-UA" dirty="0" smtClean="0">
                <a:solidFill>
                  <a:schemeClr val="tx1"/>
                </a:solidFill>
              </a:rPr>
              <a:t>ів</a:t>
            </a:r>
            <a:r>
              <a:rPr lang="uk-UA" dirty="0">
                <a:solidFill>
                  <a:schemeClr val="tx1"/>
                </a:solidFill>
              </a:rPr>
              <a:t>, зокрема файлового, </a:t>
            </a:r>
            <a:r>
              <a:rPr lang="uk-UA" dirty="0" err="1" smtClean="0">
                <a:solidFill>
                  <a:schemeClr val="tx1"/>
                </a:solidFill>
              </a:rPr>
              <a:t>веб-серверу</a:t>
            </a:r>
            <a:r>
              <a:rPr lang="uk-UA" dirty="0" smtClean="0">
                <a:solidFill>
                  <a:schemeClr val="tx1"/>
                </a:solidFill>
              </a:rPr>
              <a:t>, </a:t>
            </a:r>
            <a:r>
              <a:rPr lang="uk-UA" dirty="0">
                <a:solidFill>
                  <a:schemeClr val="tx1"/>
                </a:solidFill>
              </a:rPr>
              <a:t>доступ до </a:t>
            </a:r>
            <a:r>
              <a:rPr lang="en-US" dirty="0">
                <a:solidFill>
                  <a:schemeClr val="tx1"/>
                </a:solidFill>
              </a:rPr>
              <a:t>Internet 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uk-UA" dirty="0" smtClean="0">
                <a:solidFill>
                  <a:schemeClr val="tx1"/>
                </a:solidFill>
              </a:rPr>
              <a:t>оперативність </a:t>
            </a:r>
            <a:r>
              <a:rPr lang="uk-UA" dirty="0">
                <a:solidFill>
                  <a:schemeClr val="tx1"/>
                </a:solidFill>
              </a:rPr>
              <a:t>керування базами </a:t>
            </a:r>
            <a:r>
              <a:rPr lang="uk-UA" dirty="0" smtClean="0">
                <a:solidFill>
                  <a:schemeClr val="tx1"/>
                </a:solidFill>
              </a:rPr>
              <a:t>даних</a:t>
            </a:r>
          </a:p>
          <a:p>
            <a:endParaRPr lang="uk-UA" dirty="0">
              <a:solidFill>
                <a:schemeClr val="tx1"/>
              </a:solidFill>
            </a:endParaRPr>
          </a:p>
          <a:p>
            <a:endParaRPr lang="uk-UA" dirty="0" smtClean="0">
              <a:solidFill>
                <a:schemeClr val="tx1"/>
              </a:solidFill>
            </a:endParaRPr>
          </a:p>
          <a:p>
            <a:endParaRPr lang="uk-UA" dirty="0" smtClean="0">
              <a:solidFill>
                <a:schemeClr val="tx1"/>
              </a:solidFill>
            </a:endParaRPr>
          </a:p>
          <a:p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648072"/>
          </a:xfrm>
        </p:spPr>
        <p:txBody>
          <a:bodyPr/>
          <a:lstStyle/>
          <a:p>
            <a:pPr lvl="0" algn="l"/>
            <a:r>
              <a:rPr lang="uk-UA" sz="3200" dirty="0" smtClean="0"/>
              <a:t>Мета розробки: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45703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392488"/>
          </a:xfrm>
        </p:spPr>
        <p:txBody>
          <a:bodyPr>
            <a:normAutofit/>
          </a:bodyPr>
          <a:lstStyle/>
          <a:p>
            <a:r>
              <a:rPr lang="uk-UA" dirty="0">
                <a:solidFill>
                  <a:schemeClr val="tx1"/>
                </a:solidFill>
              </a:rPr>
              <a:t>Масштабованість(збільшення розміру мережі без погіршення її </a:t>
            </a:r>
            <a:r>
              <a:rPr lang="uk-UA" dirty="0" err="1" smtClean="0">
                <a:solidFill>
                  <a:schemeClr val="tx1"/>
                </a:solidFill>
              </a:rPr>
              <a:t>х-к</a:t>
            </a:r>
            <a:r>
              <a:rPr lang="uk-UA" dirty="0">
                <a:solidFill>
                  <a:schemeClr val="tx1"/>
                </a:solidFill>
              </a:rPr>
              <a:t>)</a:t>
            </a:r>
          </a:p>
          <a:p>
            <a:r>
              <a:rPr lang="uk-UA" dirty="0">
                <a:solidFill>
                  <a:schemeClr val="tx1"/>
                </a:solidFill>
              </a:rPr>
              <a:t>Надлишкові зв’язки(дозволяють забезпечувати високий рівень </a:t>
            </a:r>
            <a:r>
              <a:rPr lang="uk-UA" dirty="0" smtClean="0">
                <a:solidFill>
                  <a:schemeClr val="tx1"/>
                </a:solidFill>
              </a:rPr>
              <a:t>доступності</a:t>
            </a:r>
            <a:r>
              <a:rPr lang="uk-UA" dirty="0">
                <a:solidFill>
                  <a:schemeClr val="tx1"/>
                </a:solidFill>
              </a:rPr>
              <a:t>)</a:t>
            </a:r>
          </a:p>
          <a:p>
            <a:r>
              <a:rPr lang="uk-UA" dirty="0">
                <a:solidFill>
                  <a:schemeClr val="tx1"/>
                </a:solidFill>
              </a:rPr>
              <a:t>Продуктивність(висока пропускна спроможність)</a:t>
            </a:r>
          </a:p>
          <a:p>
            <a:r>
              <a:rPr lang="uk-UA" dirty="0">
                <a:solidFill>
                  <a:schemeClr val="tx1"/>
                </a:solidFill>
              </a:rPr>
              <a:t>Захищеність(на рівні доступу можна обмежувати користувачів </a:t>
            </a:r>
            <a:r>
              <a:rPr lang="uk-UA" dirty="0" smtClean="0">
                <a:solidFill>
                  <a:schemeClr val="tx1"/>
                </a:solidFill>
              </a:rPr>
              <a:t>на </a:t>
            </a:r>
            <a:r>
              <a:rPr lang="uk-UA" dirty="0">
                <a:solidFill>
                  <a:schemeClr val="tx1"/>
                </a:solidFill>
              </a:rPr>
              <a:t>основі </a:t>
            </a:r>
            <a:r>
              <a:rPr lang="en-US" dirty="0">
                <a:solidFill>
                  <a:schemeClr val="tx1"/>
                </a:solidFill>
              </a:rPr>
              <a:t>Mac- </a:t>
            </a:r>
            <a:r>
              <a:rPr lang="ru-RU" dirty="0">
                <a:solidFill>
                  <a:schemeClr val="tx1"/>
                </a:solidFill>
              </a:rPr>
              <a:t>адрес, на 2-ому р</a:t>
            </a:r>
            <a:r>
              <a:rPr lang="uk-UA" dirty="0" err="1">
                <a:solidFill>
                  <a:schemeClr val="tx1"/>
                </a:solidFill>
              </a:rPr>
              <a:t>івні</a:t>
            </a:r>
            <a:r>
              <a:rPr lang="uk-UA" dirty="0">
                <a:solidFill>
                  <a:schemeClr val="tx1"/>
                </a:solidFill>
              </a:rPr>
              <a:t> – на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uk-UA" dirty="0">
                <a:solidFill>
                  <a:schemeClr val="tx1"/>
                </a:solidFill>
              </a:rPr>
              <a:t>основі </a:t>
            </a:r>
            <a:r>
              <a:rPr lang="en-US" dirty="0" err="1">
                <a:solidFill>
                  <a:schemeClr val="tx1"/>
                </a:solidFill>
              </a:rPr>
              <a:t>ip</a:t>
            </a:r>
            <a:r>
              <a:rPr lang="uk-UA" dirty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ru-RU" dirty="0" err="1">
                <a:solidFill>
                  <a:schemeClr val="tx1"/>
                </a:solidFill>
              </a:rPr>
              <a:t>Керованість</a:t>
            </a:r>
            <a:r>
              <a:rPr lang="ru-RU" dirty="0">
                <a:solidFill>
                  <a:schemeClr val="tx1"/>
                </a:solidFill>
              </a:rPr>
              <a:t> і </a:t>
            </a:r>
            <a:r>
              <a:rPr lang="ru-RU" dirty="0" err="1">
                <a:solidFill>
                  <a:schemeClr val="tx1"/>
                </a:solidFill>
              </a:rPr>
              <a:t>відносно</a:t>
            </a:r>
            <a:r>
              <a:rPr lang="ru-RU" dirty="0">
                <a:solidFill>
                  <a:schemeClr val="tx1"/>
                </a:solidFill>
              </a:rPr>
              <a:t> легка </a:t>
            </a:r>
            <a:r>
              <a:rPr lang="ru-RU" dirty="0" err="1" smtClean="0">
                <a:solidFill>
                  <a:schemeClr val="tx1"/>
                </a:solidFill>
              </a:rPr>
              <a:t>підтримка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  <a:p>
            <a:endParaRPr lang="uk-UA" dirty="0" smtClean="0">
              <a:solidFill>
                <a:schemeClr val="tx1"/>
              </a:solidFill>
            </a:endParaRPr>
          </a:p>
          <a:p>
            <a:endParaRPr lang="uk-UA" dirty="0" smtClean="0">
              <a:solidFill>
                <a:schemeClr val="tx1"/>
              </a:solidFill>
            </a:endParaRPr>
          </a:p>
          <a:p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648072"/>
          </a:xfrm>
        </p:spPr>
        <p:txBody>
          <a:bodyPr/>
          <a:lstStyle/>
          <a:p>
            <a:pPr lvl="0" algn="l"/>
            <a:r>
              <a:rPr lang="uk-UA" sz="3200" dirty="0"/>
              <a:t>Переваги ієрархічної моделі для мережі: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57308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000" dirty="0">
                <a:latin typeface="Times New Roman" pitchFamily="18" charset="0"/>
                <a:cs typeface="Times New Roman" pitchFamily="18" charset="0"/>
              </a:rPr>
              <a:t>Загальна схема </a:t>
            </a:r>
            <a:r>
              <a:rPr lang="uk-UA" sz="4000" dirty="0" err="1">
                <a:latin typeface="Times New Roman" pitchFamily="18" charset="0"/>
                <a:cs typeface="Times New Roman" pitchFamily="18" charset="0"/>
              </a:rPr>
              <a:t>трирівневої</a:t>
            </a:r>
            <a:r>
              <a:rPr lang="uk-UA" sz="4000" dirty="0">
                <a:latin typeface="Times New Roman" pitchFamily="18" charset="0"/>
                <a:cs typeface="Times New Roman" pitchFamily="18" charset="0"/>
              </a:rPr>
              <a:t> ієрархічної моделі</a:t>
            </a:r>
            <a:endParaRPr lang="ru-RU" sz="4000" dirty="0"/>
          </a:p>
        </p:txBody>
      </p:sp>
      <p:pic>
        <p:nvPicPr>
          <p:cNvPr id="4" name="Picture 1" descr="Net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132856"/>
            <a:ext cx="5256584" cy="3910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2000240"/>
            <a:ext cx="6858048" cy="4362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164544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/>
          <a:lstStyle/>
          <a:p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Ієрархічна схема мережі підприємства</a:t>
            </a:r>
            <a:endParaRPr lang="uk-UA" sz="36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pic>
        <p:nvPicPr>
          <p:cNvPr id="8" name="Рисунок 7"/>
          <p:cNvPicPr/>
          <p:nvPr/>
        </p:nvPicPr>
        <p:blipFill>
          <a:blip r:embed="rId2" cstate="print"/>
          <a:srcRect l="11663" t="14781" r="19118" b="30947"/>
          <a:stretch>
            <a:fillRect/>
          </a:stretch>
        </p:blipFill>
        <p:spPr bwMode="auto">
          <a:xfrm>
            <a:off x="928662" y="500042"/>
            <a:ext cx="7286676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9899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/>
          <a:lstStyle/>
          <a:p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Ієрархічна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модель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мережі підприємства</a:t>
            </a:r>
            <a:endParaRPr lang="uk-UA" sz="36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3793" name="Object 1"/>
          <p:cNvGraphicFramePr>
            <a:graphicFrameLocks noChangeAspect="1"/>
          </p:cNvGraphicFramePr>
          <p:nvPr/>
        </p:nvGraphicFramePr>
        <p:xfrm>
          <a:off x="1643042" y="642918"/>
          <a:ext cx="5943600" cy="6067425"/>
        </p:xfrm>
        <a:graphic>
          <a:graphicData uri="http://schemas.openxmlformats.org/presentationml/2006/ole">
            <p:oleObj spid="_x0000_s33793" name="Visio" r:id="rId3" imgW="12637822" imgH="12917132" progId="Visio.Drawing.11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419899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908720"/>
          </a:xfrm>
        </p:spPr>
        <p:txBody>
          <a:bodyPr/>
          <a:lstStyle/>
          <a:p>
            <a:r>
              <a:rPr lang="uk-UA" sz="2400" dirty="0">
                <a:effectLst/>
              </a:rPr>
              <a:t>Схема підприємства  ДП «ВІННИЦЯТРАНСПРИЛАД»</a:t>
            </a:r>
            <a:endParaRPr lang="uk-UA" sz="24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337357380"/>
              </p:ext>
            </p:extLst>
          </p:nvPr>
        </p:nvGraphicFramePr>
        <p:xfrm>
          <a:off x="238018" y="1556792"/>
          <a:ext cx="8667963" cy="4104456"/>
        </p:xfrm>
        <a:graphic>
          <a:graphicData uri="http://schemas.openxmlformats.org/presentationml/2006/ole">
            <p:oleObj spid="_x0000_s3083" name="Visio" r:id="rId3" imgW="25274834" imgH="12134864" progId="Visio.Drawing.11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002551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453708"/>
          </a:xfrm>
        </p:spPr>
        <p:txBody>
          <a:bodyPr/>
          <a:lstStyle/>
          <a:p>
            <a:r>
              <a:rPr lang="uk-UA" sz="2400" dirty="0" smtClean="0">
                <a:effectLst/>
                <a:latin typeface="Times New Roman" pitchFamily="18" charset="0"/>
                <a:cs typeface="Times New Roman" pitchFamily="18" charset="0"/>
              </a:rPr>
              <a:t>Фізична структура мережі </a:t>
            </a:r>
            <a:r>
              <a:rPr lang="en-US" sz="2400" dirty="0" smtClean="0">
                <a:effectLst/>
                <a:latin typeface="Times New Roman" pitchFamily="18" charset="0"/>
                <a:cs typeface="Times New Roman" pitchFamily="18" charset="0"/>
              </a:rPr>
              <a:t>I</a:t>
            </a:r>
            <a:r>
              <a:rPr lang="uk-UA" sz="24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effectLst/>
                <a:latin typeface="Times New Roman" pitchFamily="18" charset="0"/>
                <a:cs typeface="Times New Roman" pitchFamily="18" charset="0"/>
              </a:rPr>
              <a:t>поверху головної будівлі </a:t>
            </a:r>
            <a:r>
              <a:rPr lang="uk-UA" sz="2400" dirty="0" smtClean="0"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endParaRPr lang="uk-UA" sz="24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132" name="Object 12"/>
          <p:cNvGraphicFramePr>
            <a:graphicFrameLocks noChangeAspect="1"/>
          </p:cNvGraphicFramePr>
          <p:nvPr/>
        </p:nvGraphicFramePr>
        <p:xfrm>
          <a:off x="1500166" y="1285860"/>
          <a:ext cx="6486525" cy="4629150"/>
        </p:xfrm>
        <a:graphic>
          <a:graphicData uri="http://schemas.openxmlformats.org/presentationml/2006/ole">
            <p:oleObj spid="_x0000_s5132" name="Visio" r:id="rId3" imgW="29618468" imgH="21117938" progId="Visio.Drawing.11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64373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453708"/>
          </a:xfrm>
        </p:spPr>
        <p:txBody>
          <a:bodyPr/>
          <a:lstStyle/>
          <a:p>
            <a:r>
              <a:rPr lang="uk-UA" sz="2400" dirty="0" smtClean="0">
                <a:effectLst/>
                <a:latin typeface="Times New Roman" pitchFamily="18" charset="0"/>
                <a:cs typeface="Times New Roman" pitchFamily="18" charset="0"/>
              </a:rPr>
              <a:t>Фізична структура мережі </a:t>
            </a:r>
            <a:r>
              <a:rPr lang="en-US" sz="2400" dirty="0" smtClean="0">
                <a:effectLst/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dirty="0" smtClean="0">
                <a:effectLst/>
                <a:latin typeface="Times New Roman" pitchFamily="18" charset="0"/>
                <a:cs typeface="Times New Roman" pitchFamily="18" charset="0"/>
              </a:rPr>
              <a:t>I</a:t>
            </a:r>
            <a:r>
              <a:rPr lang="uk-UA" sz="24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>
                <a:effectLst/>
                <a:latin typeface="Times New Roman" pitchFamily="18" charset="0"/>
                <a:cs typeface="Times New Roman" pitchFamily="18" charset="0"/>
              </a:rPr>
              <a:t>поверху головної будівлі </a:t>
            </a:r>
            <a:r>
              <a:rPr lang="uk-UA" sz="2400" dirty="0" smtClean="0"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endParaRPr lang="uk-UA" sz="24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2771" name="Object 3"/>
          <p:cNvGraphicFramePr>
            <a:graphicFrameLocks noChangeAspect="1"/>
          </p:cNvGraphicFramePr>
          <p:nvPr/>
        </p:nvGraphicFramePr>
        <p:xfrm>
          <a:off x="1428728" y="1000108"/>
          <a:ext cx="6410325" cy="5010150"/>
        </p:xfrm>
        <a:graphic>
          <a:graphicData uri="http://schemas.openxmlformats.org/presentationml/2006/ole">
            <p:oleObj spid="_x0000_s32771" name="Visio" r:id="rId3" imgW="26941083" imgH="21106319" progId="Visio.Drawing.11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64373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2019</TotalTime>
  <Words>343</Words>
  <Application>Microsoft Office PowerPoint</Application>
  <PresentationFormat>Экран (4:3)</PresentationFormat>
  <Paragraphs>98</Paragraphs>
  <Slides>15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Исполнительная</vt:lpstr>
      <vt:lpstr>Visio</vt:lpstr>
      <vt:lpstr>Документ Microsoft Office Visio</vt:lpstr>
      <vt:lpstr>Розробка комп’ютерної мережі ВАТ«Гнівань кар’єр»</vt:lpstr>
      <vt:lpstr>Мета розробки:</vt:lpstr>
      <vt:lpstr>Переваги ієрархічної моделі для мережі:</vt:lpstr>
      <vt:lpstr>Загальна схема трирівневої ієрархічної моделі</vt:lpstr>
      <vt:lpstr>Ієрархічна схема мережі підприємства</vt:lpstr>
      <vt:lpstr>Ієрархічна модель мережі підприємства</vt:lpstr>
      <vt:lpstr>Схема підприємства  ДП «ВІННИЦЯТРАНСПРИЛАД»</vt:lpstr>
      <vt:lpstr>Фізична структура мережі I поверху головної будівлі «</vt:lpstr>
      <vt:lpstr>Фізична структура мережі II поверху головної будівлі «</vt:lpstr>
      <vt:lpstr>Розподіл адресного простору </vt:lpstr>
      <vt:lpstr>Слайд 11</vt:lpstr>
      <vt:lpstr>Слайд 12</vt:lpstr>
      <vt:lpstr>Слайд 13</vt:lpstr>
      <vt:lpstr>Моделювання роботи мережі</vt:lpstr>
      <vt:lpstr>ДЯКУЮ ЗА УВАГУ!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Розробка комп’ютерної мережі швейного підприємства ПАТ «Поділля»</dc:title>
  <dc:creator>maxant;vk.com/mamax</dc:creator>
  <cp:keywords>0672405600</cp:keywords>
  <cp:lastModifiedBy>Артём</cp:lastModifiedBy>
  <cp:revision>105</cp:revision>
  <dcterms:modified xsi:type="dcterms:W3CDTF">2015-03-29T23:18:02Z</dcterms:modified>
  <cp:contentStatus/>
</cp:coreProperties>
</file>