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6" r:id="rId4"/>
    <p:sldId id="266" r:id="rId5"/>
    <p:sldId id="270" r:id="rId6"/>
    <p:sldId id="268" r:id="rId7"/>
    <p:sldId id="275" r:id="rId8"/>
    <p:sldId id="272" r:id="rId9"/>
    <p:sldId id="269" r:id="rId10"/>
    <p:sldId id="280" r:id="rId11"/>
    <p:sldId id="267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576" autoAdjust="0"/>
  </p:normalViewPr>
  <p:slideViewPr>
    <p:cSldViewPr>
      <p:cViewPr varScale="1">
        <p:scale>
          <a:sx n="61" d="100"/>
          <a:sy n="61" d="100"/>
        </p:scale>
        <p:origin x="-96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0736FA5-518D-4147-9363-E2006F826814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B35A53F-1427-43B5-B002-19BF9481E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3429000"/>
            <a:ext cx="6400800" cy="3143272"/>
          </a:xfrm>
        </p:spPr>
        <p:txBody>
          <a:bodyPr>
            <a:noAutofit/>
          </a:bodyPr>
          <a:lstStyle/>
          <a:p>
            <a:pPr algn="r"/>
            <a:endParaRPr lang="uk-UA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Виконала:</a:t>
            </a:r>
          </a:p>
          <a:p>
            <a:pPr algn="r"/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гр. 4К -13 </a:t>
            </a:r>
          </a:p>
          <a:p>
            <a:pPr algn="r"/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Варламова Наталія Борисівна </a:t>
            </a:r>
          </a:p>
          <a:p>
            <a:pPr algn="r"/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Науковий керівник:</a:t>
            </a:r>
          </a:p>
          <a:p>
            <a:pPr algn="r"/>
            <a:r>
              <a:rPr lang="uk-UA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uk-UA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ст.викладач</a:t>
            </a:r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каф.ОТ</a:t>
            </a:r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Богомолов</a:t>
            </a:r>
            <a:r>
              <a:rPr lang="uk-UA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Сергій Віталійович</a:t>
            </a:r>
          </a:p>
          <a:p>
            <a:pPr algn="r"/>
            <a:endParaRPr lang="uk-UA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 Вінниця - 2015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401080" cy="3000396"/>
          </a:xfrm>
        </p:spPr>
        <p:txBody>
          <a:bodyPr>
            <a:normAutofit/>
          </a:bodyPr>
          <a:lstStyle/>
          <a:p>
            <a:pPr>
              <a:lnSpc>
                <a:spcPct val="130000"/>
              </a:lnSpc>
            </a:pPr>
            <a:r>
              <a:rPr lang="uk-UA" sz="2000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cap="all" dirty="0" smtClean="0">
                <a:latin typeface="Times New Roman" pitchFamily="18" charset="0"/>
                <a:cs typeface="Times New Roman" pitchFamily="18" charset="0"/>
              </a:rPr>
              <a:t>Розробка мікропроцесорного регулятора температури системи теплопостачання 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Заголовок 4"/>
          <p:cNvGrpSpPr>
            <a:grpSpLocks noGrp="1"/>
          </p:cNvGrpSpPr>
          <p:nvPr/>
        </p:nvGrpSpPr>
        <p:grpSpPr>
          <a:xfrm>
            <a:off x="914400" y="274638"/>
            <a:ext cx="7772400" cy="1143000"/>
            <a:chOff x="0" y="500042"/>
            <a:chExt cx="9144000" cy="107157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42918"/>
              <a:ext cx="914400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 smtClean="0">
                  <a:solidFill>
                    <a:prstClr val="white"/>
                  </a:solidFill>
                </a:rPr>
                <a:t>МОДЕЛЮВАННЯ в програмі </a:t>
              </a:r>
              <a:r>
                <a:rPr lang="en-US" sz="2400" dirty="0" smtClean="0">
                  <a:solidFill>
                    <a:prstClr val="white"/>
                  </a:solidFill>
                </a:rPr>
                <a:t>Proteus VSM 7</a:t>
              </a:r>
              <a:r>
                <a:rPr lang="uk-UA" sz="2400" dirty="0" smtClean="0">
                  <a:solidFill>
                    <a:prstClr val="white"/>
                  </a:solidFill>
                </a:rPr>
                <a:t>.2 </a:t>
              </a:r>
              <a:endParaRPr lang="ru-RU" sz="3200" dirty="0" smtClean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500042"/>
              <a:ext cx="9144000" cy="1428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0" y="1428736"/>
              <a:ext cx="914400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2642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3438" t="22461" r="35546" b="28711"/>
          <a:stretch>
            <a:fillRect/>
          </a:stretch>
        </p:blipFill>
        <p:spPr bwMode="auto">
          <a:xfrm>
            <a:off x="2285984" y="1500174"/>
            <a:ext cx="40005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Заголовок 4"/>
          <p:cNvGrpSpPr>
            <a:grpSpLocks noGrp="1"/>
          </p:cNvGrpSpPr>
          <p:nvPr/>
        </p:nvGrpSpPr>
        <p:grpSpPr>
          <a:xfrm>
            <a:off x="914400" y="274638"/>
            <a:ext cx="7772400" cy="1143000"/>
            <a:chOff x="0" y="500042"/>
            <a:chExt cx="9144000" cy="107157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42918"/>
              <a:ext cx="914400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400" dirty="0" smtClean="0">
                  <a:solidFill>
                    <a:prstClr val="white"/>
                  </a:solidFill>
                </a:rPr>
                <a:t>ВИГЛЯД ТАБЛО </a:t>
              </a:r>
              <a:endParaRPr lang="ru-RU" sz="3200" dirty="0" smtClean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500042"/>
              <a:ext cx="9144000" cy="1428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0" y="1428736"/>
              <a:ext cx="914400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7500" t="24583" r="23750" b="42605"/>
          <a:stretch>
            <a:fillRect/>
          </a:stretch>
        </p:blipFill>
        <p:spPr bwMode="auto">
          <a:xfrm>
            <a:off x="1219200" y="2133624"/>
            <a:ext cx="7162800" cy="32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2844" y="500042"/>
            <a:ext cx="8858312" cy="1071570"/>
            <a:chOff x="0" y="500042"/>
            <a:chExt cx="9144000" cy="10715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642918"/>
              <a:ext cx="914400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0" y="500042"/>
              <a:ext cx="9144000" cy="1428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1428736"/>
              <a:ext cx="914400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714356"/>
            <a:ext cx="2586030" cy="560406"/>
          </a:xfrm>
        </p:spPr>
        <p:txBody>
          <a:bodyPr>
            <a:normAutofit/>
          </a:bodyPr>
          <a:lstStyle/>
          <a:p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8229600" cy="4594872"/>
          </a:xfrm>
        </p:spPr>
        <p:txBody>
          <a:bodyPr>
            <a:normAutofit/>
          </a:bodyPr>
          <a:lstStyle/>
          <a:p>
            <a:pPr marL="177800" indent="452438" algn="just">
              <a:buNone/>
            </a:pPr>
            <a:r>
              <a:rPr lang="uk-UA" sz="2800" dirty="0" smtClean="0"/>
              <a:t>Р</a:t>
            </a:r>
            <a:r>
              <a:rPr lang="ru-RU" sz="2800" dirty="0" err="1" smtClean="0"/>
              <a:t>озроблено</a:t>
            </a:r>
            <a:r>
              <a:rPr lang="ru-RU" sz="2800" dirty="0" smtClean="0"/>
              <a:t> </a:t>
            </a:r>
            <a:r>
              <a:rPr lang="ru-RU" sz="2800" dirty="0" err="1" smtClean="0"/>
              <a:t>мікропроцесорний</a:t>
            </a:r>
            <a:r>
              <a:rPr lang="ru-RU" sz="2800" dirty="0" smtClean="0"/>
              <a:t> регулятор </a:t>
            </a:r>
            <a:r>
              <a:rPr lang="ru-RU" sz="2800" dirty="0" err="1" smtClean="0"/>
              <a:t>температури</a:t>
            </a:r>
            <a:r>
              <a:rPr lang="ru-RU" sz="2800" dirty="0" smtClean="0"/>
              <a:t> </a:t>
            </a:r>
            <a:r>
              <a:rPr lang="ru-RU" sz="2800" dirty="0" err="1" smtClean="0"/>
              <a:t>системи</a:t>
            </a:r>
            <a:r>
              <a:rPr lang="ru-RU" sz="2800" dirty="0" smtClean="0"/>
              <a:t> </a:t>
            </a:r>
            <a:r>
              <a:rPr lang="ru-RU" sz="2800" dirty="0" err="1" smtClean="0"/>
              <a:t>теплопостачання</a:t>
            </a:r>
            <a:r>
              <a:rPr lang="ru-RU" sz="2800" dirty="0" smtClean="0"/>
              <a:t> та </a:t>
            </a:r>
            <a:r>
              <a:rPr lang="ru-RU" sz="2800" dirty="0"/>
              <a:t>написано </a:t>
            </a:r>
            <a:r>
              <a:rPr lang="ru-RU" sz="2800" dirty="0" err="1"/>
              <a:t>відповідне</a:t>
            </a:r>
            <a:r>
              <a:rPr lang="ru-RU" sz="2800" dirty="0"/>
              <a:t> </a:t>
            </a:r>
            <a:r>
              <a:rPr lang="ru-RU" sz="2800" dirty="0" err="1"/>
              <a:t>програмне</a:t>
            </a:r>
            <a:r>
              <a:rPr lang="ru-RU" sz="2800" dirty="0"/>
              <a:t> </a:t>
            </a:r>
            <a:r>
              <a:rPr lang="ru-RU" sz="2800" dirty="0" err="1"/>
              <a:t>забезпечення</a:t>
            </a:r>
            <a:r>
              <a:rPr lang="ru-RU" sz="2800" dirty="0"/>
              <a:t> (ПЗ) для </a:t>
            </a:r>
            <a:r>
              <a:rPr lang="ru-RU" sz="2800" dirty="0" err="1"/>
              <a:t>мікроконтролера</a:t>
            </a:r>
            <a:r>
              <a:rPr lang="ru-RU" sz="2800" dirty="0"/>
              <a:t>. </a:t>
            </a:r>
            <a:endParaRPr lang="ru-RU" sz="2800" dirty="0" smtClean="0"/>
          </a:p>
          <a:p>
            <a:pPr marL="177800" indent="452438" algn="just">
              <a:buNone/>
            </a:pPr>
            <a:r>
              <a:rPr lang="ru-RU" sz="2800" dirty="0" smtClean="0"/>
              <a:t>Проведено </a:t>
            </a:r>
            <a:r>
              <a:rPr lang="ru-RU" sz="2800" dirty="0" err="1"/>
              <a:t>тестування</a:t>
            </a:r>
            <a:r>
              <a:rPr lang="ru-RU" sz="2800" dirty="0"/>
              <a:t>  пристрою, </a:t>
            </a:r>
            <a:r>
              <a:rPr lang="ru-RU" sz="2800" dirty="0" err="1"/>
              <a:t>який</a:t>
            </a:r>
            <a:r>
              <a:rPr lang="ru-RU" sz="2800" dirty="0"/>
              <a:t> </a:t>
            </a:r>
            <a:r>
              <a:rPr lang="ru-RU" sz="2800" dirty="0" err="1"/>
              <a:t>працює</a:t>
            </a:r>
            <a:r>
              <a:rPr lang="ru-RU" sz="2800" dirty="0"/>
              <a:t> </a:t>
            </a:r>
            <a:r>
              <a:rPr lang="ru-RU" sz="2800" dirty="0" err="1"/>
              <a:t>під</a:t>
            </a:r>
            <a:r>
              <a:rPr lang="ru-RU" sz="2800" dirty="0"/>
              <a:t> </a:t>
            </a:r>
            <a:r>
              <a:rPr lang="ru-RU" sz="2800" dirty="0" err="1" smtClean="0"/>
              <a:t>управлінням</a:t>
            </a:r>
            <a:r>
              <a:rPr lang="ru-RU" sz="2800" dirty="0" smtClean="0"/>
              <a:t> </a:t>
            </a:r>
            <a:r>
              <a:rPr lang="ru-RU" sz="2800" dirty="0" err="1"/>
              <a:t>програми</a:t>
            </a:r>
            <a:r>
              <a:rPr lang="ru-RU" sz="2800" dirty="0"/>
              <a:t>. </a:t>
            </a:r>
            <a:endParaRPr lang="ru-RU" sz="2800" dirty="0" smtClean="0"/>
          </a:p>
          <a:p>
            <a:pPr marL="177800" indent="452438" algn="just">
              <a:buNone/>
            </a:pPr>
            <a:r>
              <a:rPr lang="ru-RU" sz="2800" dirty="0" smtClean="0"/>
              <a:t>  </a:t>
            </a:r>
            <a:r>
              <a:rPr lang="ru-RU" sz="2800" dirty="0" err="1" smtClean="0"/>
              <a:t>Розроблено</a:t>
            </a:r>
            <a:r>
              <a:rPr lang="ru-RU" sz="2800" dirty="0" smtClean="0"/>
              <a:t> </a:t>
            </a:r>
            <a:r>
              <a:rPr lang="ru-RU" sz="2800" dirty="0" err="1" smtClean="0"/>
              <a:t>дешевий</a:t>
            </a:r>
            <a:r>
              <a:rPr lang="ru-RU" sz="2800" dirty="0" smtClean="0"/>
              <a:t> </a:t>
            </a:r>
            <a:r>
              <a:rPr lang="ru-RU" sz="2800" dirty="0"/>
              <a:t>та </a:t>
            </a:r>
            <a:r>
              <a:rPr lang="ru-RU" sz="2800" dirty="0" err="1"/>
              <a:t>функціональний</a:t>
            </a:r>
            <a:r>
              <a:rPr lang="ru-RU" sz="2800" dirty="0"/>
              <a:t> </a:t>
            </a:r>
            <a:r>
              <a:rPr lang="ru-RU" sz="2800" dirty="0" smtClean="0"/>
              <a:t> регулятор </a:t>
            </a:r>
            <a:r>
              <a:rPr lang="ru-RU" sz="2800" dirty="0" err="1" smtClean="0"/>
              <a:t>температури</a:t>
            </a:r>
            <a:r>
              <a:rPr lang="ru-RU" sz="2800" dirty="0" smtClean="0"/>
              <a:t> для </a:t>
            </a:r>
            <a:r>
              <a:rPr lang="ru-RU" sz="2800" dirty="0" err="1" smtClean="0"/>
              <a:t>користувачів</a:t>
            </a:r>
            <a:r>
              <a:rPr lang="ru-RU" sz="2800" dirty="0" smtClean="0"/>
              <a:t>.</a:t>
            </a:r>
            <a:endParaRPr lang="ru-RU" sz="2800" dirty="0"/>
          </a:p>
          <a:p>
            <a:pPr marL="177800" indent="452438" algn="just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49796" y="2601441"/>
            <a:ext cx="7772400" cy="1338262"/>
          </a:xfrm>
        </p:spPr>
        <p:txBody>
          <a:bodyPr>
            <a:normAutofit/>
          </a:bodyPr>
          <a:lstStyle/>
          <a:p>
            <a:pPr algn="ctr"/>
            <a:r>
              <a:rPr lang="uk-UA" sz="5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sz="5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3789040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sym typeface="Wingdings" pitchFamily="2" charset="2"/>
              </a:rPr>
              <a:t></a:t>
            </a:r>
            <a:endParaRPr lang="uk-UA" sz="12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428604"/>
            <a:ext cx="8858312" cy="1071570"/>
            <a:chOff x="0" y="500042"/>
            <a:chExt cx="9144000" cy="107157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642918"/>
              <a:ext cx="914400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0" y="500042"/>
              <a:ext cx="9144000" cy="1428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0" y="1428736"/>
              <a:ext cx="914400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1785926"/>
            <a:ext cx="7772400" cy="4572000"/>
          </a:xfrm>
        </p:spPr>
        <p:txBody>
          <a:bodyPr>
            <a:normAutofit/>
          </a:bodyPr>
          <a:lstStyle/>
          <a:p>
            <a:pPr marL="273050" indent="450850" algn="just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dirty="0" smtClean="0"/>
          </a:p>
          <a:p>
            <a:pPr marL="273050" indent="450850" algn="just">
              <a:buNone/>
            </a:pPr>
            <a:r>
              <a:rPr lang="uk-UA" sz="2400" dirty="0" smtClean="0"/>
              <a:t>З найдавніших часів людство прагне зробити життя красивішим і приємнішим. Насамперед, що хочеться змінити – найближче середовище, тобто житло. На теперішній час досягнуто великих успіхів у цьому і до справи підключаються високі технології. </a:t>
            </a:r>
          </a:p>
          <a:p>
            <a:pPr marL="273050" indent="450850" algn="just">
              <a:buNone/>
            </a:pPr>
            <a:r>
              <a:rPr lang="uk-UA" sz="2400" dirty="0" smtClean="0"/>
              <a:t>Керування та управління приладами можливо здійснити за допомогою провадження </a:t>
            </a:r>
            <a:r>
              <a:rPr lang="uk-UA" sz="2400" dirty="0" err="1" smtClean="0"/>
              <a:t>мікроконтролерів</a:t>
            </a:r>
            <a:r>
              <a:rPr lang="uk-UA" sz="2400" dirty="0" smtClean="0"/>
              <a:t>.</a:t>
            </a:r>
            <a:endParaRPr lang="ru-RU" sz="2400" dirty="0" smtClean="0"/>
          </a:p>
          <a:p>
            <a:pPr marL="273050" indent="450850" algn="just">
              <a:buNone/>
            </a:pPr>
            <a:endParaRPr lang="ru-RU" sz="24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785794"/>
            <a:ext cx="4143404" cy="500058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АКТУАЛЬНІСТЬ ТЕМИ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Розробка принципової електричної схеми регулятора температури</a:t>
            </a:r>
          </a:p>
          <a:p>
            <a:r>
              <a:rPr lang="uk-UA" sz="2800" dirty="0" smtClean="0"/>
              <a:t>Розробка функціональної схеми роботи</a:t>
            </a:r>
          </a:p>
          <a:p>
            <a:r>
              <a:rPr lang="uk-UA" sz="2800" dirty="0" smtClean="0"/>
              <a:t>Розробка блок-схема алгоритму функціонування регулятора</a:t>
            </a:r>
          </a:p>
          <a:p>
            <a:r>
              <a:rPr lang="uk-UA" sz="2800" dirty="0" smtClean="0"/>
              <a:t>Розробка і </a:t>
            </a:r>
            <a:r>
              <a:rPr lang="uk-UA" sz="2800" dirty="0" err="1" smtClean="0"/>
              <a:t>відлагодження</a:t>
            </a:r>
            <a:r>
              <a:rPr lang="uk-UA" sz="2800" dirty="0" smtClean="0"/>
              <a:t> програмного забезпечення</a:t>
            </a:r>
          </a:p>
          <a:p>
            <a:r>
              <a:rPr lang="uk-UA" sz="2800" dirty="0" smtClean="0"/>
              <a:t>Моделювання роботи регулятора температури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00042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736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142844" y="506797"/>
            <a:ext cx="8858312" cy="1071570"/>
            <a:chOff x="0" y="500042"/>
            <a:chExt cx="9144000" cy="107157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42918"/>
              <a:ext cx="914400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3200" dirty="0" smtClean="0"/>
                <a:t>Задачі, які необхідно вирішити</a:t>
              </a:r>
              <a:endParaRPr lang="ru-RU" sz="3200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0" y="500042"/>
              <a:ext cx="9144000" cy="14287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0" y="1428736"/>
              <a:ext cx="9144000" cy="14287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72095193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uk-UA" dirty="0" smtClean="0"/>
              <a:t>    При виконанні дипломного проекту </a:t>
            </a:r>
            <a:r>
              <a:rPr lang="uk-UA" dirty="0"/>
              <a:t>було обрано </a:t>
            </a:r>
            <a:r>
              <a:rPr lang="uk-UA" dirty="0" err="1"/>
              <a:t>мікроконтролер</a:t>
            </a:r>
            <a:r>
              <a:rPr lang="uk-UA" dirty="0"/>
              <a:t> </a:t>
            </a:r>
            <a:r>
              <a:rPr lang="en-US" dirty="0">
                <a:solidFill>
                  <a:prstClr val="black"/>
                </a:solidFill>
                <a:latin typeface="Constantia"/>
              </a:rPr>
              <a:t>ATmega8</a:t>
            </a:r>
            <a:r>
              <a:rPr lang="uk-UA" dirty="0">
                <a:solidFill>
                  <a:prstClr val="black"/>
                </a:solidFill>
                <a:latin typeface="Constantia"/>
              </a:rPr>
              <a:t>,</a:t>
            </a:r>
            <a:r>
              <a:rPr lang="uk-UA" dirty="0" smtClean="0"/>
              <a:t> </a:t>
            </a:r>
            <a:r>
              <a:rPr lang="uk-UA" dirty="0"/>
              <a:t>який має такі </a:t>
            </a:r>
            <a:r>
              <a:rPr lang="uk-UA" dirty="0" smtClean="0"/>
              <a:t>характеристики:</a:t>
            </a:r>
            <a:r>
              <a:rPr lang="ru-RU" dirty="0" smtClean="0"/>
              <a:t> </a:t>
            </a:r>
            <a:endParaRPr lang="ru-RU" dirty="0"/>
          </a:p>
          <a:p>
            <a:pPr algn="just"/>
            <a:r>
              <a:rPr lang="ru-RU" sz="2400" dirty="0"/>
              <a:t>малу </a:t>
            </a:r>
            <a:r>
              <a:rPr lang="uk-UA" sz="2400" dirty="0"/>
              <a:t>потужність споживанням, але разом з тим - високу продуктивність роботи;</a:t>
            </a:r>
          </a:p>
          <a:p>
            <a:pPr algn="just"/>
            <a:r>
              <a:rPr lang="ru-RU" sz="2400" dirty="0"/>
              <a:t>512 </a:t>
            </a:r>
            <a:r>
              <a:rPr lang="ru-RU" sz="2400" dirty="0" smtClean="0"/>
              <a:t>байт </a:t>
            </a:r>
            <a:r>
              <a:rPr lang="ru-RU" sz="2400" dirty="0" err="1" smtClean="0"/>
              <a:t>енергонезалежної</a:t>
            </a:r>
            <a:r>
              <a:rPr lang="ru-RU" sz="2400" dirty="0" smtClean="0"/>
              <a:t> </a:t>
            </a:r>
            <a:r>
              <a:rPr lang="ru-RU" sz="2400" dirty="0" err="1" smtClean="0"/>
              <a:t>пам</a:t>
            </a:r>
            <a:r>
              <a:rPr lang="uk-UA" sz="2400" dirty="0" smtClean="0"/>
              <a:t>’</a:t>
            </a:r>
            <a:r>
              <a:rPr lang="ru-RU" sz="2400" dirty="0" err="1" smtClean="0"/>
              <a:t>яті</a:t>
            </a:r>
            <a:r>
              <a:rPr lang="ru-RU" sz="2400" dirty="0" smtClean="0"/>
              <a:t> </a:t>
            </a:r>
            <a:r>
              <a:rPr lang="ru-RU" sz="2400" dirty="0" err="1" smtClean="0"/>
              <a:t>даних</a:t>
            </a:r>
            <a:r>
              <a:rPr lang="ru-RU" sz="2400" dirty="0" smtClean="0"/>
              <a:t>  (</a:t>
            </a:r>
            <a:r>
              <a:rPr lang="en-US" sz="2400" dirty="0" smtClean="0"/>
              <a:t>EEPROM</a:t>
            </a:r>
            <a:r>
              <a:rPr lang="uk-UA" sz="2400" dirty="0" smtClean="0"/>
              <a:t>);</a:t>
            </a:r>
            <a:endParaRPr lang="uk-UA" sz="2400" dirty="0"/>
          </a:p>
          <a:p>
            <a:pPr algn="just"/>
            <a:r>
              <a:rPr lang="ru-RU" sz="2400" dirty="0"/>
              <a:t>1 Кбайт </a:t>
            </a:r>
            <a:r>
              <a:rPr lang="uk-UA" sz="2400" dirty="0"/>
              <a:t>вбудованої</a:t>
            </a:r>
            <a:r>
              <a:rPr lang="ru-RU" sz="2400" dirty="0"/>
              <a:t> </a:t>
            </a:r>
            <a:r>
              <a:rPr lang="ru-RU" sz="2400" dirty="0" err="1" smtClean="0"/>
              <a:t>пам</a:t>
            </a:r>
            <a:r>
              <a:rPr lang="uk-UA" sz="2400" dirty="0" smtClean="0"/>
              <a:t>’</a:t>
            </a:r>
            <a:r>
              <a:rPr lang="ru-RU" sz="2400" dirty="0" err="1" smtClean="0"/>
              <a:t>яті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програм</a:t>
            </a:r>
            <a:r>
              <a:rPr lang="uk-UA" sz="2400" dirty="0" smtClean="0"/>
              <a:t>;</a:t>
            </a:r>
            <a:endParaRPr lang="uk-UA" sz="2400" dirty="0"/>
          </a:p>
          <a:p>
            <a:pPr algn="just"/>
            <a:r>
              <a:rPr lang="uk-UA" sz="2400" dirty="0"/>
              <a:t>необхідна кількість портів вводу/виводу</a:t>
            </a:r>
          </a:p>
          <a:p>
            <a:pPr algn="just"/>
            <a:r>
              <a:rPr lang="uk-UA" sz="2400" dirty="0" smtClean="0"/>
              <a:t>низьку  </a:t>
            </a:r>
            <a:r>
              <a:rPr lang="uk-UA" sz="2400" dirty="0"/>
              <a:t>ціну.</a:t>
            </a:r>
          </a:p>
          <a:p>
            <a:pPr marL="0" indent="0" algn="just">
              <a:buNone/>
            </a:pP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428604"/>
            <a:ext cx="885831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ВИБІР МІКРОКОНТРОЛЕРА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85728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214422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2.jpg"/>
          <p:cNvPicPr>
            <a:picLocks noChangeAspect="1"/>
          </p:cNvPicPr>
          <p:nvPr/>
        </p:nvPicPr>
        <p:blipFill>
          <a:blip r:embed="rId2" cstate="print"/>
          <a:srcRect l="13867" t="9041" r="18750" b="7524"/>
          <a:stretch>
            <a:fillRect/>
          </a:stretch>
        </p:blipFill>
        <p:spPr>
          <a:xfrm>
            <a:off x="6876256" y="5050378"/>
            <a:ext cx="2016224" cy="160713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688" y="500042"/>
            <a:ext cx="885831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ФУНКЦІОНАЛЬНА СХЕМА РЕГУЛЯТОРА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688" y="357166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688" y="1285860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1640" t="35521" r="29140" b="12916"/>
          <a:stretch>
            <a:fillRect/>
          </a:stretch>
        </p:blipFill>
        <p:spPr bwMode="auto">
          <a:xfrm>
            <a:off x="2357422" y="1643050"/>
            <a:ext cx="50006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 smtClean="0">
                <a:solidFill>
                  <a:prstClr val="black"/>
                </a:solidFill>
                <a:latin typeface="Constantia" pitchFamily="18" charset="0"/>
              </a:rPr>
              <a:t>             </a:t>
            </a:r>
            <a:r>
              <a:rPr lang="uk-UA" sz="3000" dirty="0" smtClean="0">
                <a:solidFill>
                  <a:prstClr val="black"/>
                </a:solidFill>
                <a:latin typeface="Constantia" pitchFamily="18" charset="0"/>
              </a:rPr>
              <a:t> </a:t>
            </a:r>
            <a:endParaRPr lang="uk-UA" sz="3000" dirty="0">
              <a:latin typeface="Constantia" pitchFamily="18" charset="0"/>
            </a:endParaRPr>
          </a:p>
          <a:p>
            <a:pPr lvl="0"/>
            <a:r>
              <a:rPr lang="uk-UA" dirty="0" err="1" smtClean="0"/>
              <a:t>МК</a:t>
            </a:r>
            <a:r>
              <a:rPr lang="uk-UA" dirty="0" smtClean="0"/>
              <a:t>, який забезпечує керування роботою всіх пристроїв схеми; </a:t>
            </a:r>
            <a:endParaRPr lang="ru-RU" dirty="0" smtClean="0"/>
          </a:p>
          <a:p>
            <a:pPr lvl="0"/>
            <a:r>
              <a:rPr lang="uk-UA" dirty="0" smtClean="0"/>
              <a:t>блок живлення, що забезпечує безперебійне живлення всіх компонентів схеми; </a:t>
            </a:r>
            <a:endParaRPr lang="ru-RU" dirty="0" smtClean="0"/>
          </a:p>
          <a:p>
            <a:pPr lvl="0"/>
            <a:r>
              <a:rPr lang="uk-UA" dirty="0" smtClean="0"/>
              <a:t>датчик t</a:t>
            </a:r>
            <a:r>
              <a:rPr lang="ru-RU" dirty="0" smtClean="0"/>
              <a:t>1</a:t>
            </a:r>
            <a:r>
              <a:rPr lang="uk-UA" dirty="0" smtClean="0"/>
              <a:t> - стежить за температурою в </a:t>
            </a:r>
            <a:r>
              <a:rPr lang="uk-UA" dirty="0" err="1" smtClean="0"/>
              <a:t>подаючому</a:t>
            </a:r>
            <a:r>
              <a:rPr lang="uk-UA" dirty="0" smtClean="0"/>
              <a:t> трубопроводі;</a:t>
            </a:r>
            <a:endParaRPr lang="ru-RU" dirty="0" smtClean="0"/>
          </a:p>
          <a:p>
            <a:pPr lvl="0"/>
            <a:r>
              <a:rPr lang="uk-UA" dirty="0" smtClean="0"/>
              <a:t>датчик t2 - стежить за температурою в </a:t>
            </a:r>
            <a:r>
              <a:rPr lang="uk-UA" dirty="0" err="1" smtClean="0"/>
              <a:t>зворотньому</a:t>
            </a:r>
            <a:r>
              <a:rPr lang="uk-UA" dirty="0" smtClean="0"/>
              <a:t> трубопроводі;</a:t>
            </a:r>
            <a:endParaRPr lang="ru-RU" dirty="0" smtClean="0"/>
          </a:p>
          <a:p>
            <a:pPr lvl="0"/>
            <a:r>
              <a:rPr lang="uk-UA" dirty="0" smtClean="0"/>
              <a:t>стабілізатор напруги - д</a:t>
            </a:r>
            <a:r>
              <a:rPr lang="ru-RU" dirty="0" smtClean="0"/>
              <a:t>ля </a:t>
            </a:r>
            <a:r>
              <a:rPr lang="ru-RU" dirty="0" err="1" smtClean="0"/>
              <a:t>стабілізації</a:t>
            </a:r>
            <a:r>
              <a:rPr lang="ru-RU" dirty="0" smtClean="0"/>
              <a:t> </a:t>
            </a:r>
            <a:r>
              <a:rPr lang="ru-RU" dirty="0" err="1" smtClean="0"/>
              <a:t>напруги</a:t>
            </a:r>
            <a:r>
              <a:rPr lang="ru-RU" dirty="0" smtClean="0"/>
              <a:t> до 5В</a:t>
            </a:r>
            <a:r>
              <a:rPr lang="uk-UA" dirty="0" smtClean="0"/>
              <a:t>;</a:t>
            </a:r>
            <a:endParaRPr lang="ru-RU" dirty="0" smtClean="0"/>
          </a:p>
          <a:p>
            <a:pPr lvl="0"/>
            <a:r>
              <a:rPr lang="uk-UA" dirty="0" smtClean="0"/>
              <a:t>блок індикації – виводить значення параметрів на табло;</a:t>
            </a:r>
            <a:endParaRPr lang="ru-RU" dirty="0" smtClean="0"/>
          </a:p>
          <a:p>
            <a:pPr lvl="0"/>
            <a:r>
              <a:rPr lang="uk-UA" dirty="0" smtClean="0"/>
              <a:t>блок-керування – в залежності від температур включає або виключає газовий котел;</a:t>
            </a:r>
            <a:endParaRPr lang="ru-RU" dirty="0" smtClean="0"/>
          </a:p>
          <a:p>
            <a:pPr lvl="0"/>
            <a:r>
              <a:rPr lang="uk-UA" dirty="0" smtClean="0"/>
              <a:t>блок комутації – узгоджує виходи </a:t>
            </a:r>
            <a:r>
              <a:rPr lang="uk-UA" dirty="0" err="1" smtClean="0"/>
              <a:t>МК</a:t>
            </a:r>
            <a:r>
              <a:rPr lang="uk-UA" dirty="0" smtClean="0"/>
              <a:t> із силовою частиною;</a:t>
            </a:r>
            <a:endParaRPr lang="ru-RU" dirty="0" smtClean="0"/>
          </a:p>
          <a:p>
            <a:r>
              <a:rPr lang="uk-UA" dirty="0" smtClean="0"/>
              <a:t>силова частина – забезпечує комутацію навантаження</a:t>
            </a:r>
            <a:endParaRPr lang="ru-RU" dirty="0" smtClean="0"/>
          </a:p>
          <a:p>
            <a:pPr lvl="0" algn="just">
              <a:lnSpc>
                <a:spcPct val="12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uk-UA" dirty="0">
                <a:solidFill>
                  <a:prstClr val="black"/>
                </a:solidFill>
                <a:latin typeface="Constantia"/>
              </a:rPr>
              <a:t>		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06" y="428604"/>
            <a:ext cx="885831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ФУНКЦІОНАЛЬНІ  БЛОКИ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06" y="285728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406" y="1214422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42"/>
            <a:ext cx="885831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Алгоритм </a:t>
            </a:r>
            <a:r>
              <a:rPr lang="uk-UA" sz="3200" dirty="0" err="1" smtClean="0"/>
              <a:t>функціювання</a:t>
            </a:r>
            <a:r>
              <a:rPr lang="uk-UA" sz="3200" dirty="0" smtClean="0"/>
              <a:t>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06" y="285728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06" y="1214422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9844" t="24584" r="27969" b="9791"/>
          <a:stretch>
            <a:fillRect/>
          </a:stretch>
        </p:blipFill>
        <p:spPr bwMode="auto">
          <a:xfrm>
            <a:off x="2571736" y="1571612"/>
            <a:ext cx="45720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06" y="428604"/>
            <a:ext cx="885831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Алгоритм </a:t>
            </a:r>
            <a:r>
              <a:rPr lang="uk-UA" sz="3200" dirty="0" err="1" smtClean="0"/>
              <a:t>функціювання</a:t>
            </a:r>
            <a:r>
              <a:rPr lang="uk-UA" sz="3200" dirty="0" smtClean="0"/>
              <a:t>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06" y="285728"/>
            <a:ext cx="8858312" cy="1428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1406" y="1214422"/>
            <a:ext cx="8858312" cy="142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447800"/>
            <a:ext cx="7859216" cy="45720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uk-UA" dirty="0" smtClean="0">
                <a:solidFill>
                  <a:prstClr val="black"/>
                </a:solidFill>
                <a:latin typeface="Constantia" pitchFamily="18" charset="0"/>
              </a:rPr>
              <a:t> </a:t>
            </a:r>
            <a:r>
              <a:rPr lang="uk-UA" sz="3000" dirty="0" smtClean="0">
                <a:solidFill>
                  <a:prstClr val="black"/>
                </a:solidFill>
                <a:latin typeface="Constantia" pitchFamily="18" charset="0"/>
              </a:rPr>
              <a:t> </a:t>
            </a:r>
            <a:endParaRPr lang="uk-U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31689" t="27539" r="30224" b="13867"/>
          <a:stretch>
            <a:fillRect/>
          </a:stretch>
        </p:blipFill>
        <p:spPr bwMode="auto">
          <a:xfrm>
            <a:off x="2786050" y="1500174"/>
            <a:ext cx="37147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tx1"/>
                </a:solidFill>
                <a:cs typeface="Times New Roman" pitchFamily="18" charset="0"/>
              </a:rPr>
              <a:t>ІНТЕРФЕС ПРОГРАМИ</a:t>
            </a:r>
            <a:endParaRPr lang="ru-RU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427038"/>
            <a:ext cx="7772400" cy="838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bg1"/>
                </a:solidFill>
              </a:rPr>
              <a:t>ПРОГРАМУВАННЯ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274638"/>
            <a:ext cx="7772400" cy="152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1265238"/>
            <a:ext cx="7772400" cy="152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/>
              <a:t>Проведено програмування нашого </a:t>
            </a:r>
            <a:r>
              <a:rPr lang="uk-UA" dirty="0" err="1" smtClean="0"/>
              <a:t>МК</a:t>
            </a:r>
            <a:r>
              <a:rPr lang="uk-UA" dirty="0" smtClean="0"/>
              <a:t> в середовищі </a:t>
            </a:r>
            <a:r>
              <a:rPr lang="en-US" dirty="0" smtClean="0"/>
              <a:t>AVR </a:t>
            </a:r>
            <a:r>
              <a:rPr lang="ru-RU" dirty="0" smtClean="0"/>
              <a:t> </a:t>
            </a:r>
            <a:r>
              <a:rPr lang="en-US" dirty="0" smtClean="0"/>
              <a:t>studio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ru-RU" dirty="0" err="1" smtClean="0"/>
              <a:t>Переваги</a:t>
            </a:r>
            <a:r>
              <a:rPr lang="ru-RU" dirty="0" smtClean="0"/>
              <a:t>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en-US" dirty="0" smtClean="0"/>
              <a:t>AVR </a:t>
            </a:r>
            <a:r>
              <a:rPr lang="ru-RU" dirty="0" smtClean="0"/>
              <a:t>– </a:t>
            </a:r>
            <a:r>
              <a:rPr lang="en-US" dirty="0" smtClean="0"/>
              <a:t>studio</a:t>
            </a:r>
            <a:r>
              <a:rPr lang="uk-UA" dirty="0" smtClean="0"/>
              <a:t>:</a:t>
            </a:r>
            <a:endParaRPr lang="ru-RU" dirty="0" smtClean="0"/>
          </a:p>
          <a:p>
            <a:r>
              <a:rPr lang="uk-UA" dirty="0" smtClean="0"/>
              <a:t>п</a:t>
            </a:r>
            <a:r>
              <a:rPr lang="ru-RU" dirty="0" err="1" smtClean="0"/>
              <a:t>о-перше</a:t>
            </a:r>
            <a:r>
              <a:rPr lang="ru-RU" dirty="0" smtClean="0"/>
              <a:t>,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гнучка</a:t>
            </a:r>
            <a:r>
              <a:rPr lang="ru-RU" dirty="0" smtClean="0"/>
              <a:t>, </a:t>
            </a:r>
            <a:r>
              <a:rPr lang="uk-UA" dirty="0" smtClean="0"/>
              <a:t>легка</a:t>
            </a:r>
            <a:r>
              <a:rPr lang="ru-RU" dirty="0" smtClean="0"/>
              <a:t> в </a:t>
            </a:r>
            <a:r>
              <a:rPr lang="ru-RU" dirty="0" err="1" smtClean="0"/>
              <a:t>програмуванні</a:t>
            </a:r>
            <a:r>
              <a:rPr lang="ru-RU" dirty="0" smtClean="0"/>
              <a:t> </a:t>
            </a:r>
            <a:r>
              <a:rPr lang="uk-UA" dirty="0" err="1" smtClean="0"/>
              <a:t>МК</a:t>
            </a:r>
            <a:r>
              <a:rPr lang="uk-UA" dirty="0" smtClean="0"/>
              <a:t>;</a:t>
            </a:r>
            <a:endParaRPr lang="ru-RU" dirty="0" smtClean="0"/>
          </a:p>
          <a:p>
            <a:r>
              <a:rPr lang="uk-UA" dirty="0" smtClean="0"/>
              <a:t>п</a:t>
            </a:r>
            <a:r>
              <a:rPr lang="ru-RU" dirty="0" smtClean="0"/>
              <a:t>о</a:t>
            </a:r>
            <a:r>
              <a:rPr lang="uk-UA" dirty="0" smtClean="0"/>
              <a:t>-</a:t>
            </a:r>
            <a:r>
              <a:rPr lang="ru-RU" dirty="0" smtClean="0"/>
              <a:t>друге, за </a:t>
            </a:r>
            <a:r>
              <a:rPr lang="ru-RU" dirty="0" err="1" smtClean="0"/>
              <a:t>оцінкою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економічної</a:t>
            </a:r>
            <a:r>
              <a:rPr lang="ru-RU" dirty="0" smtClean="0"/>
              <a:t> точки </a:t>
            </a:r>
            <a:r>
              <a:rPr lang="ru-RU" dirty="0" err="1" smtClean="0"/>
              <a:t>зору</a:t>
            </a:r>
            <a:r>
              <a:rPr lang="ru-RU" dirty="0" smtClean="0"/>
              <a:t> дана </a:t>
            </a:r>
            <a:r>
              <a:rPr lang="ru-RU" dirty="0" err="1" smtClean="0"/>
              <a:t>технологія</a:t>
            </a:r>
            <a:r>
              <a:rPr lang="ru-RU" dirty="0" smtClean="0"/>
              <a:t> </a:t>
            </a:r>
            <a:r>
              <a:rPr lang="ru-RU" dirty="0" err="1" smtClean="0"/>
              <a:t>набагато</a:t>
            </a:r>
            <a:r>
              <a:rPr lang="ru-RU" dirty="0" smtClean="0"/>
              <a:t> </a:t>
            </a:r>
            <a:r>
              <a:rPr lang="ru-RU" dirty="0" err="1" smtClean="0"/>
              <a:t>дешевше</a:t>
            </a:r>
            <a:r>
              <a:rPr lang="ru-RU" dirty="0" smtClean="0"/>
              <a:t> в </a:t>
            </a:r>
            <a:r>
              <a:rPr lang="ru-RU" dirty="0" err="1" smtClean="0"/>
              <a:t>використуванні</a:t>
            </a:r>
            <a:r>
              <a:rPr lang="uk-UA" dirty="0" smtClean="0"/>
              <a:t>; </a:t>
            </a:r>
            <a:endParaRPr lang="ru-RU" dirty="0" smtClean="0"/>
          </a:p>
          <a:p>
            <a:r>
              <a:rPr lang="uk-UA" dirty="0" smtClean="0"/>
              <a:t>п</a:t>
            </a:r>
            <a:r>
              <a:rPr lang="ru-RU" dirty="0" err="1" smtClean="0"/>
              <a:t>о-третє</a:t>
            </a:r>
            <a:r>
              <a:rPr lang="ru-RU" dirty="0" smtClean="0"/>
              <a:t>, </a:t>
            </a:r>
            <a:r>
              <a:rPr lang="ru-RU" dirty="0" err="1" smtClean="0"/>
              <a:t>поставлену</a:t>
            </a:r>
            <a:r>
              <a:rPr lang="ru-RU" dirty="0" smtClean="0"/>
              <a:t> робот</a:t>
            </a:r>
            <a:r>
              <a:rPr lang="uk-UA" dirty="0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зробити</a:t>
            </a:r>
            <a:r>
              <a:rPr lang="ru-RU" dirty="0" smtClean="0"/>
              <a:t> за короткий </a:t>
            </a:r>
            <a:r>
              <a:rPr lang="ru-RU" dirty="0" err="1" smtClean="0"/>
              <a:t>проміжок</a:t>
            </a:r>
            <a:r>
              <a:rPr lang="ru-RU" dirty="0" smtClean="0"/>
              <a:t> часу.</a:t>
            </a:r>
          </a:p>
          <a:p>
            <a:pPr>
              <a:buNone/>
            </a:pPr>
            <a:r>
              <a:rPr lang="uk-UA" dirty="0" smtClean="0"/>
              <a:t>Пакет програм </a:t>
            </a:r>
            <a:r>
              <a:rPr lang="ru-RU" dirty="0" smtClean="0"/>
              <a:t>AVR </a:t>
            </a:r>
            <a:r>
              <a:rPr lang="ru-RU" dirty="0" err="1" smtClean="0"/>
              <a:t>Studio</a:t>
            </a:r>
            <a:r>
              <a:rPr lang="ru-RU" dirty="0" smtClean="0"/>
              <a:t> </a:t>
            </a:r>
            <a:r>
              <a:rPr lang="ru-RU" dirty="0" err="1" smtClean="0"/>
              <a:t>Version</a:t>
            </a:r>
            <a:r>
              <a:rPr lang="uk-UA" dirty="0" smtClean="0"/>
              <a:t> 3.53 є інтегрованим середовищем розробки для </a:t>
            </a:r>
            <a:r>
              <a:rPr lang="uk-UA" dirty="0" err="1" smtClean="0"/>
              <a:t>МК</a:t>
            </a:r>
            <a:r>
              <a:rPr lang="uk-UA" dirty="0" smtClean="0"/>
              <a:t> серії </a:t>
            </a:r>
            <a:r>
              <a:rPr lang="ru-RU" dirty="0" smtClean="0"/>
              <a:t>AVR</a:t>
            </a:r>
            <a:r>
              <a:rPr lang="uk-UA" dirty="0" smtClean="0"/>
              <a:t>. </a:t>
            </a:r>
            <a:r>
              <a:rPr lang="ru-RU" dirty="0" smtClean="0"/>
              <a:t>Цей </a:t>
            </a:r>
            <a:r>
              <a:rPr lang="ru-RU" dirty="0" err="1" smtClean="0"/>
              <a:t>програмний</a:t>
            </a:r>
            <a:r>
              <a:rPr lang="ru-RU" dirty="0" smtClean="0"/>
              <a:t> продукт </a:t>
            </a:r>
            <a:r>
              <a:rPr lang="ru-RU" dirty="0" err="1" smtClean="0"/>
              <a:t>включає</a:t>
            </a:r>
            <a:r>
              <a:rPr lang="ru-RU" dirty="0" smtClean="0"/>
              <a:t>: </a:t>
            </a:r>
          </a:p>
          <a:p>
            <a:pPr lvl="0"/>
            <a:r>
              <a:rPr lang="ru-RU" dirty="0" err="1" smtClean="0"/>
              <a:t>вбудований</a:t>
            </a:r>
            <a:r>
              <a:rPr lang="ru-RU" dirty="0" smtClean="0"/>
              <a:t> редактор тексту, для набору </a:t>
            </a:r>
            <a:r>
              <a:rPr lang="ru-RU" dirty="0" err="1" smtClean="0"/>
              <a:t>початкового</a:t>
            </a:r>
            <a:r>
              <a:rPr lang="ru-RU" dirty="0" smtClean="0"/>
              <a:t> коду </a:t>
            </a:r>
            <a:r>
              <a:rPr lang="ru-RU" dirty="0" err="1" smtClean="0"/>
              <a:t>програми</a:t>
            </a:r>
            <a:r>
              <a:rPr lang="ru-RU" dirty="0" smtClean="0"/>
              <a:t>, </a:t>
            </a:r>
          </a:p>
          <a:p>
            <a:pPr lvl="0"/>
            <a:r>
              <a:rPr lang="ru-RU" dirty="0" smtClean="0"/>
              <a:t>транслятор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асемблер</a:t>
            </a:r>
            <a:r>
              <a:rPr lang="ru-RU" dirty="0" smtClean="0"/>
              <a:t>, </a:t>
            </a:r>
          </a:p>
          <a:p>
            <a:pPr lvl="0"/>
            <a:r>
              <a:rPr lang="ru-RU" dirty="0" err="1" smtClean="0"/>
              <a:t>програмний</a:t>
            </a:r>
            <a:r>
              <a:rPr lang="ru-RU" dirty="0" smtClean="0"/>
              <a:t> симулятор ЦПУ, </a:t>
            </a:r>
            <a:r>
              <a:rPr lang="ru-RU" dirty="0" err="1" smtClean="0"/>
              <a:t>пам'яті</a:t>
            </a:r>
            <a:endParaRPr lang="ru-RU" dirty="0" smtClean="0"/>
          </a:p>
          <a:p>
            <a:pPr lvl="0"/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пристроїв</a:t>
            </a:r>
            <a:r>
              <a:rPr lang="ru-RU" dirty="0" smtClean="0"/>
              <a:t> </a:t>
            </a:r>
            <a:r>
              <a:rPr lang="ru-RU" dirty="0" err="1" smtClean="0"/>
              <a:t>введення</a:t>
            </a:r>
            <a:r>
              <a:rPr lang="ru-RU" dirty="0" smtClean="0"/>
              <a:t>/</a:t>
            </a:r>
            <a:r>
              <a:rPr lang="ru-RU" dirty="0" err="1" smtClean="0"/>
              <a:t>виведення</a:t>
            </a:r>
            <a:r>
              <a:rPr lang="ru-RU" dirty="0" smtClean="0"/>
              <a:t> - </a:t>
            </a:r>
            <a:r>
              <a:rPr lang="ru-RU" dirty="0" err="1" smtClean="0"/>
              <a:t>підтримку</a:t>
            </a:r>
            <a:r>
              <a:rPr lang="ru-RU" dirty="0" smtClean="0"/>
              <a:t> </a:t>
            </a:r>
            <a:r>
              <a:rPr lang="ru-RU" dirty="0" err="1" smtClean="0"/>
              <a:t>зовнішніх</a:t>
            </a:r>
            <a:r>
              <a:rPr lang="ru-RU" dirty="0" smtClean="0"/>
              <a:t> </a:t>
            </a:r>
            <a:r>
              <a:rPr lang="ru-RU" dirty="0" err="1" smtClean="0"/>
              <a:t>пристроїв</a:t>
            </a:r>
            <a:r>
              <a:rPr lang="ru-RU" dirty="0" smtClean="0"/>
              <a:t>, таких як </a:t>
            </a:r>
            <a:r>
              <a:rPr lang="uk-UA" dirty="0" smtClean="0"/>
              <a:t>–</a:t>
            </a:r>
            <a:r>
              <a:rPr lang="ru-RU" dirty="0" smtClean="0"/>
              <a:t> </a:t>
            </a:r>
            <a:r>
              <a:rPr lang="ru-RU" dirty="0" err="1" smtClean="0"/>
              <a:t>внутрішньосхемний</a:t>
            </a:r>
            <a:r>
              <a:rPr lang="ru-RU" dirty="0" smtClean="0"/>
              <a:t> </a:t>
            </a:r>
            <a:r>
              <a:rPr lang="ru-RU" dirty="0" err="1" smtClean="0"/>
              <a:t>емулятор</a:t>
            </a:r>
            <a:r>
              <a:rPr lang="ru-RU" dirty="0" smtClean="0"/>
              <a:t>,</a:t>
            </a:r>
          </a:p>
          <a:p>
            <a:pPr lvl="0"/>
            <a:r>
              <a:rPr lang="ru-RU" dirty="0" smtClean="0"/>
              <a:t> </a:t>
            </a:r>
            <a:r>
              <a:rPr lang="ru-RU" dirty="0" err="1" smtClean="0"/>
              <a:t>програматора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3122</TotalTime>
  <Words>392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Вінницький національний технічний університет  Розробка мікропроцесорного регулятора температури системи теплопостачання </vt:lpstr>
      <vt:lpstr>АКТУАЛЬНІСТЬ ТЕМИ</vt:lpstr>
      <vt:lpstr>Слайд 3</vt:lpstr>
      <vt:lpstr>Слайд 4</vt:lpstr>
      <vt:lpstr>Слайд 5</vt:lpstr>
      <vt:lpstr>Слайд 6</vt:lpstr>
      <vt:lpstr>Слайд 7</vt:lpstr>
      <vt:lpstr>Слайд 8</vt:lpstr>
      <vt:lpstr>ІНТЕРФЕС ПРОГРАМИ</vt:lpstr>
      <vt:lpstr>Слайд 10</vt:lpstr>
      <vt:lpstr>Слайд 11</vt:lpstr>
      <vt:lpstr>ВИСНОВКИ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підсистеми захисту об’єкта охорони з урахуванням психологічних факторів людини</dc:title>
  <dc:creator>Мишутка</dc:creator>
  <cp:lastModifiedBy>Nata</cp:lastModifiedBy>
  <cp:revision>272</cp:revision>
  <dcterms:created xsi:type="dcterms:W3CDTF">2010-03-07T10:04:58Z</dcterms:created>
  <dcterms:modified xsi:type="dcterms:W3CDTF">2015-03-22T09:27:17Z</dcterms:modified>
</cp:coreProperties>
</file>