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80" r:id="rId1"/>
  </p:sldMasterIdLst>
  <p:notesMasterIdLst>
    <p:notesMasterId r:id="rId21"/>
  </p:notesMasterIdLst>
  <p:handoutMasterIdLst>
    <p:handoutMasterId r:id="rId22"/>
  </p:handoutMasterIdLst>
  <p:sldIdLst>
    <p:sldId id="256" r:id="rId2"/>
    <p:sldId id="257" r:id="rId3"/>
    <p:sldId id="283" r:id="rId4"/>
    <p:sldId id="284" r:id="rId5"/>
    <p:sldId id="272" r:id="rId6"/>
    <p:sldId id="279" r:id="rId7"/>
    <p:sldId id="278" r:id="rId8"/>
    <p:sldId id="273" r:id="rId9"/>
    <p:sldId id="274" r:id="rId10"/>
    <p:sldId id="263" r:id="rId11"/>
    <p:sldId id="276" r:id="rId12"/>
    <p:sldId id="277" r:id="rId13"/>
    <p:sldId id="264" r:id="rId14"/>
    <p:sldId id="265" r:id="rId15"/>
    <p:sldId id="266" r:id="rId16"/>
    <p:sldId id="280" r:id="rId17"/>
    <p:sldId id="281" r:id="rId18"/>
    <p:sldId id="282" r:id="rId19"/>
    <p:sldId id="267" r:id="rId20"/>
  </p:sldIdLst>
  <p:sldSz cx="9144000" cy="6858000" type="screen4x3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F16CC"/>
    <a:srgbClr val="E20000"/>
    <a:srgbClr val="FFFFFF"/>
    <a:srgbClr val="D34D23"/>
    <a:srgbClr val="D1F1FB"/>
    <a:srgbClr val="EAEAEA"/>
    <a:srgbClr val="EAE9E6"/>
    <a:srgbClr val="CC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6" autoAdjust="0"/>
    <p:restoredTop sz="94676" autoAdjust="0"/>
  </p:normalViewPr>
  <p:slideViewPr>
    <p:cSldViewPr>
      <p:cViewPr varScale="1">
        <p:scale>
          <a:sx n="83" d="100"/>
          <a:sy n="83" d="100"/>
        </p:scale>
        <p:origin x="-1506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376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1" d="100"/>
          <a:sy n="61" d="100"/>
        </p:scale>
        <p:origin x="-3342" y="-90"/>
      </p:cViewPr>
      <p:guideLst>
        <p:guide orient="horz" pos="3133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944880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4FE41E-5B8A-4A09-ADFC-1E239D81E9AD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8973541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047C658-F754-4131-AE10-A6E7CEAEE693}" type="datetimeFigureOut">
              <a:rPr lang="ru-RU"/>
              <a:pPr>
                <a:defRPr/>
              </a:pPr>
              <a:t>23/03/15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1388" y="746125"/>
            <a:ext cx="4975225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9A14EEA0-2459-4650-9C10-5ED3CCB62D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81080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859861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200182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2073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11708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93880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758625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0117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83136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377392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569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543710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45011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684581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87151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475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6681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69271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61737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A14EEA0-2459-4650-9C10-5ED3CCB62D41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68253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9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1AFE9B-D60D-4EB4-B8B0-4F0B8D90534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523740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11A6010-A4E0-4940-9132-4233501FFF7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305478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E76CC72-6BBB-466B-B6B5-395B1B45589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964695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0D223FB-E594-45DC-8B4C-17134AE3828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400885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7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9F9D9DC-7A97-48AC-8E28-AF4BD045F5B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7088652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A14847E-C6AF-4DAB-8715-D05DBABD516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881306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3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3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31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31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A616F0-976C-4DE9-8CAD-14EF6D3AA27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054850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104C970-B22C-465F-B4D3-A8BE999F2F0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623856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279BB0C-E763-4ACA-ABA7-6B4C120102C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7075110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6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5" y="273054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6" y="1435104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1F74843-31E8-4A6B-B063-EB5CE02F97B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0238583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3CB7D6-4ECE-4F18-9761-027B96EDAA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010303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4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4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4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1856E7B3-D75E-46A6-8B9D-61FFF84D143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0198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1" r:id="rId1"/>
    <p:sldLayoutId id="2147483982" r:id="rId2"/>
    <p:sldLayoutId id="2147483983" r:id="rId3"/>
    <p:sldLayoutId id="2147483984" r:id="rId4"/>
    <p:sldLayoutId id="2147483985" r:id="rId5"/>
    <p:sldLayoutId id="2147483986" r:id="rId6"/>
    <p:sldLayoutId id="2147483987" r:id="rId7"/>
    <p:sldLayoutId id="2147483988" r:id="rId8"/>
    <p:sldLayoutId id="2147483989" r:id="rId9"/>
    <p:sldLayoutId id="2147483990" r:id="rId10"/>
    <p:sldLayoutId id="2147483991" r:id="rId11"/>
  </p:sldLayoutIdLst>
  <p:transition spd="slow">
    <p:wipe dir="d"/>
  </p:transition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6"/>
          <p:cNvSpPr>
            <a:spLocks noChangeArrowheads="1"/>
          </p:cNvSpPr>
          <p:nvPr/>
        </p:nvSpPr>
        <p:spPr bwMode="auto">
          <a:xfrm>
            <a:off x="611188" y="1343029"/>
            <a:ext cx="82804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/>
          <a:p>
            <a:endParaRPr lang="ru-RU" sz="2800" dirty="0"/>
          </a:p>
        </p:txBody>
      </p:sp>
      <p:sp>
        <p:nvSpPr>
          <p:cNvPr id="2051" name="Text Box 10"/>
          <p:cNvSpPr txBox="1">
            <a:spLocks noChangeArrowheads="1"/>
          </p:cNvSpPr>
          <p:nvPr/>
        </p:nvSpPr>
        <p:spPr bwMode="auto">
          <a:xfrm>
            <a:off x="152400" y="152400"/>
            <a:ext cx="8839200" cy="16773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uk-UA" sz="2000" b="1" dirty="0" smtClean="0">
                <a:effectLst/>
                <a:latin typeface="Times New Roman"/>
                <a:ea typeface="Times New Roman"/>
                <a:cs typeface="Times New Roman"/>
              </a:rPr>
              <a:t>Вінницький національний технічний університет</a:t>
            </a:r>
            <a:endParaRPr lang="en-US" sz="2000" b="1" dirty="0" smtClean="0">
              <a:effectLst/>
              <a:latin typeface="Times New Roman"/>
              <a:ea typeface="Times New Roman"/>
              <a:cs typeface="Times New Roman"/>
            </a:endParaRPr>
          </a:p>
          <a:p>
            <a:r>
              <a:rPr lang="uk-UA" sz="1600" dirty="0"/>
              <a:t>Інститут</a:t>
            </a:r>
            <a:r>
              <a:rPr lang="uk-UA" sz="1600" b="1" dirty="0"/>
              <a:t> </a:t>
            </a:r>
            <a:r>
              <a:rPr lang="uk-UA" sz="1600" dirty="0"/>
              <a:t>              </a:t>
            </a:r>
            <a:r>
              <a:rPr lang="uk-UA" sz="1600" b="1" dirty="0"/>
              <a:t>інформаційних технологій та комп’ютерної </a:t>
            </a:r>
            <a:r>
              <a:rPr lang="uk-UA" sz="1600" b="1" dirty="0" smtClean="0"/>
              <a:t>інженерії</a:t>
            </a:r>
            <a:r>
              <a:rPr lang="uk-UA" sz="1600" b="1" u="sng" dirty="0" smtClean="0"/>
              <a:t> </a:t>
            </a:r>
            <a:endParaRPr lang="ru-RU" sz="1600" b="1" u="sng" dirty="0"/>
          </a:p>
          <a:p>
            <a:r>
              <a:rPr lang="uk-UA" sz="1600" dirty="0"/>
              <a:t>Кафедра                                   </a:t>
            </a:r>
            <a:r>
              <a:rPr lang="uk-UA" sz="1600" b="1" dirty="0"/>
              <a:t>обчислювальної </a:t>
            </a:r>
            <a:r>
              <a:rPr lang="uk-UA" sz="1600" b="1" dirty="0" smtClean="0"/>
              <a:t>техніки</a:t>
            </a:r>
            <a:endParaRPr lang="en-US" sz="1600" b="1" dirty="0" smtClean="0"/>
          </a:p>
          <a:p>
            <a:r>
              <a:rPr lang="uk-UA" sz="1600" dirty="0"/>
              <a:t>Освітньо-кваліфікаційний рівень                             </a:t>
            </a:r>
            <a:r>
              <a:rPr lang="uk-UA" sz="1600" b="1" dirty="0" smtClean="0"/>
              <a:t>спеціаліст</a:t>
            </a:r>
            <a:endParaRPr lang="ru-RU" sz="1600" b="1" dirty="0"/>
          </a:p>
          <a:p>
            <a:r>
              <a:rPr lang="uk-UA" sz="1600" dirty="0" smtClean="0"/>
              <a:t>Спеціальність</a:t>
            </a:r>
            <a:r>
              <a:rPr lang="uk-UA" sz="1600" b="1" dirty="0" smtClean="0"/>
              <a:t> </a:t>
            </a:r>
            <a:r>
              <a:rPr lang="uk-UA" sz="1600" dirty="0" smtClean="0"/>
              <a:t>               </a:t>
            </a:r>
            <a:r>
              <a:rPr lang="uk-UA" sz="1600" b="1" dirty="0"/>
              <a:t>7.0</a:t>
            </a:r>
            <a:r>
              <a:rPr lang="ru-RU" sz="1600" b="1" dirty="0"/>
              <a:t>50</a:t>
            </a:r>
            <a:r>
              <a:rPr lang="uk-UA" sz="1600" b="1" dirty="0"/>
              <a:t>1</a:t>
            </a:r>
            <a:r>
              <a:rPr lang="ru-RU" sz="1600" b="1" dirty="0"/>
              <a:t>02</a:t>
            </a:r>
            <a:r>
              <a:rPr lang="uk-UA" sz="1600" b="1" dirty="0"/>
              <a:t>01 - “Комп’ютерні системи та мережі</a:t>
            </a:r>
            <a:r>
              <a:rPr lang="uk-UA" sz="1600" b="1" dirty="0" smtClean="0"/>
              <a:t>”</a:t>
            </a:r>
            <a:endParaRPr lang="ru-RU" sz="1600" b="1" dirty="0"/>
          </a:p>
          <a:p>
            <a:endParaRPr lang="ru-RU" sz="1600" dirty="0">
              <a:effectLst/>
              <a:latin typeface="Calibri"/>
              <a:ea typeface="Calibri"/>
              <a:cs typeface="Times New Roman"/>
            </a:endParaRPr>
          </a:p>
        </p:txBody>
      </p:sp>
      <p:sp>
        <p:nvSpPr>
          <p:cNvPr id="2052" name="Text Box 13"/>
          <p:cNvSpPr txBox="1">
            <a:spLocks noChangeArrowheads="1"/>
          </p:cNvSpPr>
          <p:nvPr/>
        </p:nvSpPr>
        <p:spPr bwMode="auto">
          <a:xfrm>
            <a:off x="4548191" y="4056798"/>
            <a:ext cx="4595812" cy="40010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2000" b="1" dirty="0" smtClean="0">
                <a:latin typeface="+mn-lt"/>
              </a:rPr>
              <a:t>Студент:  </a:t>
            </a:r>
            <a:r>
              <a:rPr lang="ru-RU" sz="2000" b="1" dirty="0" err="1" smtClean="0">
                <a:latin typeface="+mn-lt"/>
              </a:rPr>
              <a:t>Єгоров</a:t>
            </a:r>
            <a:r>
              <a:rPr lang="ru-RU" sz="2000" b="1" dirty="0" smtClean="0">
                <a:latin typeface="+mn-lt"/>
              </a:rPr>
              <a:t> </a:t>
            </a:r>
            <a:r>
              <a:rPr lang="ru-RU" sz="2000" b="1" dirty="0" err="1" smtClean="0">
                <a:latin typeface="+mn-lt"/>
              </a:rPr>
              <a:t>Віктор</a:t>
            </a:r>
            <a:r>
              <a:rPr lang="ru-RU" sz="2000" b="1" dirty="0" smtClean="0">
                <a:latin typeface="+mn-lt"/>
              </a:rPr>
              <a:t> Арнольдович</a:t>
            </a:r>
            <a:endParaRPr lang="ru-RU" sz="2000" b="1" dirty="0">
              <a:latin typeface="+mn-lt"/>
            </a:endParaRPr>
          </a:p>
          <a:p>
            <a:pPr algn="just">
              <a:defRPr/>
            </a:pPr>
            <a:endParaRPr lang="ru-RU" sz="2000" b="1" i="1" dirty="0">
              <a:latin typeface="+mn-lt"/>
            </a:endParaRPr>
          </a:p>
          <a:p>
            <a:pPr algn="just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uk-UA" sz="2000" dirty="0" smtClean="0"/>
              <a:t>Керівник</a:t>
            </a:r>
            <a:r>
              <a:rPr lang="ru-RU" sz="2000" b="1" dirty="0" smtClean="0">
                <a:latin typeface="+mn-lt"/>
              </a:rPr>
              <a:t> </a:t>
            </a:r>
            <a:endParaRPr lang="ru-RU" sz="2000" b="1" dirty="0">
              <a:latin typeface="+mn-lt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2000" dirty="0" err="1" smtClean="0">
                <a:latin typeface="+mn-lt"/>
              </a:rPr>
              <a:t>к.т.н</a:t>
            </a:r>
            <a:r>
              <a:rPr lang="uk-UA" sz="2000" dirty="0">
                <a:latin typeface="+mn-lt"/>
              </a:rPr>
              <a:t>., доц. Колесник </a:t>
            </a:r>
            <a:r>
              <a:rPr lang="uk-UA" sz="2000" dirty="0" smtClean="0">
                <a:latin typeface="+mn-lt"/>
              </a:rPr>
              <a:t>І.С.</a:t>
            </a:r>
            <a:endParaRPr lang="ru-RU" sz="2000" b="1" dirty="0">
              <a:latin typeface="+mn-lt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>
              <a:latin typeface="+mn-lt"/>
            </a:endParaRP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endParaRPr lang="ru-RU" sz="2000" b="1" dirty="0">
              <a:latin typeface="+mn-lt"/>
            </a:endParaRPr>
          </a:p>
          <a:p>
            <a:pPr algn="just">
              <a:lnSpc>
                <a:spcPct val="80000"/>
              </a:lnSpc>
              <a:spcAft>
                <a:spcPts val="600"/>
              </a:spcAft>
              <a:buFont typeface="Wingdings" pitchFamily="2" charset="2"/>
              <a:buNone/>
              <a:defRPr/>
            </a:pPr>
            <a:r>
              <a:rPr lang="ru-RU" sz="2000" b="1" dirty="0">
                <a:latin typeface="+mn-lt"/>
              </a:rPr>
              <a:t>Рецензент </a:t>
            </a:r>
          </a:p>
          <a:p>
            <a:pPr algn="just">
              <a:lnSpc>
                <a:spcPct val="80000"/>
              </a:lnSpc>
              <a:buFont typeface="Wingdings" pitchFamily="2" charset="2"/>
              <a:buNone/>
              <a:defRPr/>
            </a:pPr>
            <a:r>
              <a:rPr lang="uk-UA" sz="2000" dirty="0" err="1" smtClean="0">
                <a:latin typeface="+mn-lt"/>
              </a:rPr>
              <a:t>к.т.н</a:t>
            </a:r>
            <a:r>
              <a:rPr lang="uk-UA" sz="2000" dirty="0">
                <a:latin typeface="+mn-lt"/>
              </a:rPr>
              <a:t>., доц</a:t>
            </a:r>
            <a:r>
              <a:rPr lang="uk-UA" sz="2000" dirty="0" smtClean="0">
                <a:latin typeface="+mn-lt"/>
              </a:rPr>
              <a:t>. </a:t>
            </a:r>
            <a:r>
              <a:rPr lang="uk-UA" sz="2000" dirty="0" err="1" smtClean="0">
                <a:latin typeface="+mn-lt"/>
              </a:rPr>
              <a:t>Войтович</a:t>
            </a:r>
            <a:r>
              <a:rPr lang="uk-UA" sz="2000" dirty="0" smtClean="0">
                <a:latin typeface="+mn-lt"/>
              </a:rPr>
              <a:t> О.П.</a:t>
            </a:r>
            <a:endParaRPr lang="ru-RU" sz="2000" b="1" i="1" dirty="0">
              <a:latin typeface="+mn-lt"/>
            </a:endParaRPr>
          </a:p>
          <a:p>
            <a:pPr>
              <a:defRPr/>
            </a:pPr>
            <a:endParaRPr lang="ru-RU" b="1" i="1" dirty="0"/>
          </a:p>
          <a:p>
            <a:pPr>
              <a:defRPr/>
            </a:pPr>
            <a:endParaRPr lang="ru-RU" b="1" i="1" dirty="0"/>
          </a:p>
          <a:p>
            <a:pPr>
              <a:defRPr/>
            </a:pPr>
            <a:endParaRPr lang="ru-RU" b="1" i="1" dirty="0"/>
          </a:p>
          <a:p>
            <a:pPr>
              <a:defRPr/>
            </a:pPr>
            <a:endParaRPr lang="ru-RU" b="1" i="1" dirty="0"/>
          </a:p>
          <a:p>
            <a:pPr>
              <a:defRPr/>
            </a:pPr>
            <a:endParaRPr lang="ru-RU" b="1" i="1" dirty="0"/>
          </a:p>
          <a:p>
            <a:pPr>
              <a:defRPr/>
            </a:pPr>
            <a:endParaRPr lang="ru-RU" b="1" i="1" dirty="0"/>
          </a:p>
        </p:txBody>
      </p:sp>
      <p:sp>
        <p:nvSpPr>
          <p:cNvPr id="5125" name="Text Box 10"/>
          <p:cNvSpPr txBox="1">
            <a:spLocks noChangeArrowheads="1"/>
          </p:cNvSpPr>
          <p:nvPr/>
        </p:nvSpPr>
        <p:spPr bwMode="auto">
          <a:xfrm>
            <a:off x="941390" y="2221231"/>
            <a:ext cx="8126412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000" dirty="0"/>
              <a:t>Презентація дипломної роботи на тему </a:t>
            </a:r>
            <a:r>
              <a:rPr lang="ru-RU" sz="2000" dirty="0" smtClean="0">
                <a:latin typeface="+mj-lt"/>
              </a:rPr>
              <a:t>:</a:t>
            </a:r>
            <a:r>
              <a:rPr lang="ru-RU" sz="2800" dirty="0"/>
              <a:t/>
            </a:r>
            <a:br>
              <a:rPr lang="ru-RU" sz="2800" dirty="0"/>
            </a:br>
            <a:r>
              <a:rPr lang="ru-RU" sz="2800" b="1" dirty="0" smtClean="0">
                <a:latin typeface="Times New Roman" pitchFamily="18" charset="0"/>
              </a:rPr>
              <a:t>«</a:t>
            </a:r>
            <a:r>
              <a:rPr lang="ru-RU" sz="2800" dirty="0" err="1"/>
              <a:t>Розробка</a:t>
            </a:r>
            <a:r>
              <a:rPr lang="ru-RU" sz="2800" dirty="0"/>
              <a:t> </a:t>
            </a:r>
            <a:r>
              <a:rPr lang="ru-RU" sz="2800" dirty="0" err="1"/>
              <a:t>бази</a:t>
            </a:r>
            <a:r>
              <a:rPr lang="ru-RU" sz="2800" dirty="0"/>
              <a:t> </a:t>
            </a:r>
            <a:r>
              <a:rPr lang="ru-RU" sz="2800" dirty="0" err="1"/>
              <a:t>даних</a:t>
            </a:r>
            <a:r>
              <a:rPr lang="ru-RU" sz="2800" dirty="0"/>
              <a:t> для центру </a:t>
            </a:r>
            <a:r>
              <a:rPr lang="ru-RU" sz="2800" dirty="0" err="1"/>
              <a:t>медичних</a:t>
            </a:r>
            <a:r>
              <a:rPr lang="ru-RU" sz="2800" dirty="0"/>
              <a:t> катастроф</a:t>
            </a:r>
            <a:r>
              <a:rPr lang="ru-RU" sz="2800" cap="all" dirty="0"/>
              <a:t> </a:t>
            </a:r>
            <a:r>
              <a:rPr lang="ru-RU" sz="2800" dirty="0" err="1"/>
              <a:t>м</a:t>
            </a:r>
            <a:r>
              <a:rPr lang="ru-RU" sz="2800" cap="all" dirty="0" err="1"/>
              <a:t>.В</a:t>
            </a:r>
            <a:r>
              <a:rPr lang="ru-RU" sz="2800" dirty="0" err="1"/>
              <a:t>інни</a:t>
            </a:r>
            <a:r>
              <a:rPr lang="uk-UA" sz="2800" dirty="0"/>
              <a:t>ці </a:t>
            </a:r>
            <a:r>
              <a:rPr lang="ru-RU" sz="2800" b="1" dirty="0" smtClean="0">
                <a:latin typeface="Times New Roman" pitchFamily="18" charset="0"/>
              </a:rPr>
              <a:t>»</a:t>
            </a:r>
            <a:endParaRPr lang="ru-RU" sz="2800" b="1" dirty="0">
              <a:latin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Заголовок 1"/>
          <p:cNvSpPr>
            <a:spLocks/>
          </p:cNvSpPr>
          <p:nvPr/>
        </p:nvSpPr>
        <p:spPr bwMode="auto">
          <a:xfrm>
            <a:off x="533400" y="5715000"/>
            <a:ext cx="8229600" cy="78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endParaRPr lang="ru-RU" sz="1000">
              <a:latin typeface="Times New Roman" pitchFamily="18" charset="0"/>
            </a:endParaRPr>
          </a:p>
        </p:txBody>
      </p:sp>
      <p:pic>
        <p:nvPicPr>
          <p:cNvPr id="7174" name="Picture 6" descr="C:\Users\Центр\Desktop\Diplom_jpeg\dip_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771" y="584777"/>
            <a:ext cx="8977031" cy="6197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87626" y="1"/>
            <a:ext cx="438331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dirty="0" smtClean="0">
                <a:latin typeface="Times New Roman" pitchFamily="18" charset="0"/>
                <a:cs typeface="Times New Roman" pitchFamily="18" charset="0"/>
              </a:rPr>
              <a:t>Інформація про хворого</a:t>
            </a:r>
            <a:endParaRPr lang="uk-UA" sz="32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Заголовок 1"/>
          <p:cNvSpPr>
            <a:spLocks/>
          </p:cNvSpPr>
          <p:nvPr/>
        </p:nvSpPr>
        <p:spPr bwMode="auto">
          <a:xfrm>
            <a:off x="533400" y="5715000"/>
            <a:ext cx="8229600" cy="78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endParaRPr lang="ru-RU" sz="1000">
              <a:latin typeface="Times New Roman" pitchFamily="18" charset="0"/>
            </a:endParaRPr>
          </a:p>
        </p:txBody>
      </p:sp>
      <p:pic>
        <p:nvPicPr>
          <p:cNvPr id="8225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053" b="7308"/>
          <a:stretch/>
        </p:blipFill>
        <p:spPr bwMode="auto">
          <a:xfrm>
            <a:off x="33863" y="609601"/>
            <a:ext cx="9033939" cy="6096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362200" y="-12700"/>
            <a:ext cx="4485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Виконання виклику</a:t>
            </a:r>
            <a:endParaRPr lang="uk-UA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Заголовок 1"/>
          <p:cNvSpPr>
            <a:spLocks/>
          </p:cNvSpPr>
          <p:nvPr/>
        </p:nvSpPr>
        <p:spPr bwMode="auto">
          <a:xfrm>
            <a:off x="533400" y="5715000"/>
            <a:ext cx="8229600" cy="7810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endParaRPr lang="ru-RU" sz="1000">
              <a:latin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 bwMode="auto">
          <a:xfrm>
            <a:off x="457200" y="3733804"/>
            <a:ext cx="8229600" cy="257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547688" indent="-411163" eaLnBrk="0" hangingPunct="0">
              <a:spcBef>
                <a:spcPct val="20000"/>
              </a:spcBef>
              <a:buClr>
                <a:srgbClr val="000000"/>
              </a:buClr>
              <a:buSzPct val="65000"/>
              <a:buFont typeface="Wingdings 2" pitchFamily="18" charset="2"/>
              <a:buChar char=""/>
              <a:defRPr/>
            </a:pPr>
            <a:endParaRPr lang="ru-RU" sz="1000">
              <a:latin typeface="+mn-lt"/>
            </a:endParaRPr>
          </a:p>
        </p:txBody>
      </p:sp>
      <p:pic>
        <p:nvPicPr>
          <p:cNvPr id="9253" name="Рисунок 1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6" r="51006" b="10010"/>
          <a:stretch/>
        </p:blipFill>
        <p:spPr bwMode="auto">
          <a:xfrm>
            <a:off x="102374" y="590549"/>
            <a:ext cx="8889226" cy="60388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434982" y="2"/>
            <a:ext cx="642643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dirty="0">
                <a:latin typeface="Times New Roman" pitchFamily="18" charset="0"/>
                <a:cs typeface="Times New Roman" pitchFamily="18" charset="0"/>
              </a:rPr>
              <a:t>Додавання нового консультанта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9100" y="252084"/>
            <a:ext cx="8229600" cy="533400"/>
          </a:xfrm>
        </p:spPr>
        <p:txBody>
          <a:bodyPr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1800" u="sng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u="sng" dirty="0" smtClean="0">
                <a:latin typeface="Times New Roman" pitchFamily="18" charset="0"/>
                <a:cs typeface="Times New Roman" pitchFamily="18" charset="0"/>
              </a:rPr>
            </a:br>
            <a:endParaRPr lang="ru-RU" sz="22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364" name="Заголовок 1"/>
          <p:cNvSpPr>
            <a:spLocks/>
          </p:cNvSpPr>
          <p:nvPr/>
        </p:nvSpPr>
        <p:spPr bwMode="auto">
          <a:xfrm>
            <a:off x="457200" y="4876800"/>
            <a:ext cx="8305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rIns="0" bIns="0" anchor="b"/>
          <a:lstStyle/>
          <a:p>
            <a:endParaRPr lang="ru-RU" sz="1200">
              <a:latin typeface="Times New Roman" pitchFamily="18" charset="0"/>
            </a:endParaRPr>
          </a:p>
        </p:txBody>
      </p:sp>
      <p:sp>
        <p:nvSpPr>
          <p:cNvPr id="11365" name="Rectangle 7"/>
          <p:cNvSpPr>
            <a:spLocks noChangeArrowheads="1"/>
          </p:cNvSpPr>
          <p:nvPr/>
        </p:nvSpPr>
        <p:spPr bwMode="auto">
          <a:xfrm>
            <a:off x="0" y="-2495867"/>
            <a:ext cx="8915400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  <a:p>
            <a:pPr eaLnBrk="0" hangingPunct="0">
              <a:tabLst>
                <a:tab pos="450850" algn="l"/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lang="ru-RU" sz="1400" b="1" i="1"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021534" y="32077"/>
            <a:ext cx="5105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Вкладка </a:t>
            </a:r>
            <a:r>
              <a:rPr lang="uk-UA" sz="2800" dirty="0" err="1" smtClean="0">
                <a:latin typeface="Times New Roman" pitchFamily="18" charset="0"/>
                <a:cs typeface="Times New Roman" pitchFamily="18" charset="0"/>
              </a:rPr>
              <a:t>-Надзвичайні</a:t>
            </a:r>
            <a:r>
              <a:rPr lang="uk-UA" sz="2800" dirty="0" smtClean="0">
                <a:latin typeface="Times New Roman" pitchFamily="18" charset="0"/>
                <a:cs typeface="Times New Roman" pitchFamily="18" charset="0"/>
              </a:rPr>
              <a:t> ситуації</a:t>
            </a:r>
            <a:endParaRPr lang="uk-UA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 rotWithShape="1">
          <a:blip r:embed="rId3"/>
          <a:srcRect l="52167" t="7673" r="1703" b="16888"/>
          <a:stretch/>
        </p:blipFill>
        <p:spPr bwMode="auto">
          <a:xfrm>
            <a:off x="0" y="685800"/>
            <a:ext cx="9144000" cy="594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6202" y="0"/>
            <a:ext cx="2057399" cy="563563"/>
          </a:xfrm>
        </p:spPr>
        <p:txBody>
          <a:bodyPr>
            <a:normAutofit fontScale="90000"/>
          </a:bodyPr>
          <a:lstStyle/>
          <a:p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Звіти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2392" name="Picture 104" descr="C:\Users\Центр\Desktop\Diplom_jpeg\dip_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86" y="609600"/>
            <a:ext cx="9025114" cy="624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125" t="111111" r="-4125" b="-111111"/>
          <a:stretch/>
        </p:blipFill>
        <p:spPr bwMode="auto">
          <a:xfrm>
            <a:off x="15544800" y="1"/>
            <a:ext cx="14935200" cy="857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51393" t="5305" r="1305" b="14138"/>
          <a:stretch/>
        </p:blipFill>
        <p:spPr bwMode="auto">
          <a:xfrm>
            <a:off x="0" y="914400"/>
            <a:ext cx="9144000" cy="5943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2700" y="25400"/>
            <a:ext cx="443147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000" dirty="0" smtClean="0">
                <a:latin typeface="Times New Roman" pitchFamily="18" charset="0"/>
                <a:cs typeface="Times New Roman" pitchFamily="18" charset="0"/>
              </a:rPr>
              <a:t>Закриття виклику 1</a:t>
            </a:r>
            <a:endParaRPr lang="uk-UA" sz="4000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104" descr="C:\Users\Центр\Desktop\Diplom_jpeg\dip_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" t="3579" r="2423" b="6935"/>
          <a:stretch/>
        </p:blipFill>
        <p:spPr bwMode="auto">
          <a:xfrm>
            <a:off x="7162800" y="50800"/>
            <a:ext cx="1862138" cy="1600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Крест 7"/>
          <p:cNvSpPr/>
          <p:nvPr/>
        </p:nvSpPr>
        <p:spPr>
          <a:xfrm>
            <a:off x="8093869" y="1143001"/>
            <a:ext cx="247650" cy="223839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8900"/>
            <a:ext cx="4572000" cy="487363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Закриття виклику 2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51239" b="11936"/>
          <a:stretch/>
        </p:blipFill>
        <p:spPr bwMode="auto">
          <a:xfrm>
            <a:off x="76200" y="838200"/>
            <a:ext cx="8991600" cy="6019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04" descr="C:\Users\Центр\Desktop\Diplom_jpeg\dip_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" t="3579" r="2423" b="6935"/>
          <a:stretch/>
        </p:blipFill>
        <p:spPr bwMode="auto">
          <a:xfrm>
            <a:off x="7162800" y="50800"/>
            <a:ext cx="1862138" cy="1600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Крест 5"/>
          <p:cNvSpPr/>
          <p:nvPr/>
        </p:nvSpPr>
        <p:spPr>
          <a:xfrm>
            <a:off x="8093869" y="1143001"/>
            <a:ext cx="247650" cy="223839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09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" y="152400"/>
            <a:ext cx="5486400" cy="563563"/>
          </a:xfrm>
        </p:spPr>
        <p:txBody>
          <a:bodyPr>
            <a:normAutofit fontScale="90000"/>
          </a:bodyPr>
          <a:lstStyle/>
          <a:p>
            <a:pPr algn="l"/>
            <a:r>
              <a:rPr lang="uk-UA" dirty="0" smtClean="0"/>
              <a:t>Моніторинг оплат + звіт</a:t>
            </a:r>
            <a:endParaRPr lang="ru-RU" dirty="0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3"/>
          <a:srcRect l="51703" t="8262" r="1703" b="4230"/>
          <a:stretch/>
        </p:blipFill>
        <p:spPr bwMode="auto">
          <a:xfrm>
            <a:off x="0" y="914402"/>
            <a:ext cx="9144000" cy="512227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5" name="Picture 104" descr="C:\Users\Центр\Desktop\Diplom_jpeg\dip_5.jpg"/>
          <p:cNvPicPr/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" t="3579" r="2423" b="6935"/>
          <a:stretch/>
        </p:blipFill>
        <p:spPr bwMode="auto">
          <a:xfrm>
            <a:off x="7162800" y="50800"/>
            <a:ext cx="1862138" cy="1600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Крест 5"/>
          <p:cNvSpPr/>
          <p:nvPr/>
        </p:nvSpPr>
        <p:spPr>
          <a:xfrm>
            <a:off x="7865271" y="457201"/>
            <a:ext cx="211931" cy="223839"/>
          </a:xfrm>
          <a:prstGeom prst="plu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48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" y="25400"/>
            <a:ext cx="4114800" cy="6858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Зразки звітів</a:t>
            </a:r>
            <a:endParaRPr lang="ru-RU" dirty="0"/>
          </a:p>
        </p:txBody>
      </p:sp>
      <p:pic>
        <p:nvPicPr>
          <p:cNvPr id="5" name="Рисунок 4"/>
          <p:cNvPicPr/>
          <p:nvPr/>
        </p:nvPicPr>
        <p:blipFill rotWithShape="1">
          <a:blip r:embed="rId3"/>
          <a:srcRect l="67099" t="9574" r="17957" b="8632"/>
          <a:stretch/>
        </p:blipFill>
        <p:spPr bwMode="auto">
          <a:xfrm>
            <a:off x="1981200" y="660401"/>
            <a:ext cx="3684588" cy="62103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6" name="Рисунок 5"/>
          <p:cNvPicPr/>
          <p:nvPr/>
        </p:nvPicPr>
        <p:blipFill rotWithShape="1">
          <a:blip r:embed="rId4"/>
          <a:srcRect l="71992" t="8725" r="10868" b="4697"/>
          <a:stretch/>
        </p:blipFill>
        <p:spPr bwMode="auto">
          <a:xfrm>
            <a:off x="5105400" y="152401"/>
            <a:ext cx="4324350" cy="61436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7" name="Рисунок 6"/>
          <p:cNvPicPr/>
          <p:nvPr/>
        </p:nvPicPr>
        <p:blipFill rotWithShape="1">
          <a:blip r:embed="rId5"/>
          <a:srcRect l="64087" t="7706" r="2631" b="53216"/>
          <a:stretch/>
        </p:blipFill>
        <p:spPr bwMode="auto">
          <a:xfrm>
            <a:off x="304802" y="3995738"/>
            <a:ext cx="6524625" cy="100012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Рисунок 7"/>
          <p:cNvPicPr/>
          <p:nvPr/>
        </p:nvPicPr>
        <p:blipFill rotWithShape="1">
          <a:blip r:embed="rId6"/>
          <a:srcRect l="64396" t="9357" r="10217" b="59270"/>
          <a:stretch/>
        </p:blipFill>
        <p:spPr bwMode="auto">
          <a:xfrm>
            <a:off x="304800" y="4983163"/>
            <a:ext cx="6324600" cy="105219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7"/>
          <a:srcRect l="31496" t="32155" r="57295" b="35399"/>
          <a:stretch/>
        </p:blipFill>
        <p:spPr bwMode="auto">
          <a:xfrm>
            <a:off x="0" y="914400"/>
            <a:ext cx="2044700" cy="1930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5605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4800"/>
            <a:ext cx="8229600" cy="6096000"/>
          </a:xfrm>
          <a:noFill/>
          <a:ln>
            <a:solidFill>
              <a:schemeClr val="tx1">
                <a:lumMod val="75000"/>
                <a:lumOff val="25000"/>
              </a:schemeClr>
            </a:solidFill>
            <a:miter lim="800000"/>
            <a:headEnd/>
            <a:tailEnd/>
          </a:ln>
          <a:effectLst>
            <a:outerShdw blurRad="50800" dist="50800" sx="1000" sy="1000" algn="ctr" rotWithShape="0">
              <a:schemeClr val="accent1">
                <a:lumMod val="40000"/>
                <a:lumOff val="60000"/>
              </a:schemeClr>
            </a:outerShdw>
          </a:effectLst>
        </p:spPr>
        <p:style>
          <a:lnRef idx="0">
            <a:scrgbClr r="0" g="0" b="0"/>
          </a:lnRef>
          <a:fillRef idx="1003">
            <a:schemeClr val="dk1"/>
          </a:fillRef>
          <a:effectRef idx="0">
            <a:scrgbClr r="0" g="0" b="0"/>
          </a:effectRef>
          <a:fontRef idx="major"/>
        </p:style>
        <p:txBody>
          <a:bodyPr>
            <a:normAutofit/>
          </a:bodyPr>
          <a:lstStyle/>
          <a:p>
            <a:pPr algn="ctr">
              <a:buFont typeface="Wingdings" pitchFamily="2" charset="2"/>
              <a:buNone/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  <a:defRPr/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49521" y="1676400"/>
            <a:ext cx="9239003" cy="1938992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isometricOffAxis1Right"/>
            <a:lightRig rig="threePt" dir="t"/>
          </a:scene3d>
          <a:sp3d prstMaterial="metal">
            <a:bevelT w="114300" h="120650"/>
            <a:bevelB w="6350" h="82550"/>
          </a:sp3d>
        </p:spPr>
        <p:txBody>
          <a:bodyPr wrap="none">
            <a:spAutoFit/>
          </a:bodyPr>
          <a:lstStyle/>
          <a:p>
            <a:pPr algn="ctr">
              <a:defRPr/>
            </a:pPr>
            <a:endParaRPr lang="ru-RU" sz="6000" b="1">
              <a:ln w="19050" cmpd="sng">
                <a:solidFill>
                  <a:schemeClr val="tx1"/>
                </a:soli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glow rad="139700">
                  <a:schemeClr val="accent4">
                    <a:satMod val="175000"/>
                    <a:alpha val="40000"/>
                  </a:schemeClr>
                </a:glow>
                <a:outerShdw blurRad="25400" dist="40000" dir="5400000" sx="101000" sy="101000" algn="tl" rotWithShape="0">
                  <a:schemeClr val="accent6">
                    <a:lumMod val="75000"/>
                    <a:alpha val="53000"/>
                  </a:schemeClr>
                </a:outerShdw>
              </a:effectLst>
            </a:endParaRPr>
          </a:p>
          <a:p>
            <a:pPr algn="ctr">
              <a:defRPr/>
            </a:pPr>
            <a:r>
              <a:rPr lang="ru-RU" sz="6000" b="1">
                <a:ln w="190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Спасибо за </a:t>
            </a:r>
            <a:r>
              <a:rPr lang="ru-RU" sz="6000" b="1">
                <a:ln w="19050" cmpd="sng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glow rad="139700">
                    <a:schemeClr val="accent4">
                      <a:satMod val="175000"/>
                      <a:alpha val="40000"/>
                    </a:schemeClr>
                  </a:glow>
                  <a:outerShdw blurRad="25400" dist="40000" dir="5400000" sx="101000" sy="101000" algn="tl" rotWithShape="0">
                    <a:schemeClr val="accent6">
                      <a:lumMod val="75000"/>
                      <a:alpha val="53000"/>
                    </a:schemeClr>
                  </a:outerShdw>
                </a:effectLst>
              </a:rPr>
              <a:t>внимание!!!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8600" y="228600"/>
            <a:ext cx="8763000" cy="6096000"/>
          </a:xfrm>
        </p:spPr>
        <p:txBody>
          <a:bodyPr>
            <a:normAutofit fontScale="85000" lnSpcReduction="20000"/>
          </a:bodyPr>
          <a:lstStyle/>
          <a:p>
            <a:pPr marL="136525" indent="0">
              <a:buNone/>
            </a:pPr>
            <a:r>
              <a:rPr lang="uk-UA" sz="3500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Метою</a:t>
            </a:r>
            <a:r>
              <a:rPr lang="uk-UA" sz="3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0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дипломної роботи </a:t>
            </a:r>
            <a:r>
              <a:rPr lang="uk-UA" sz="3000" dirty="0">
                <a:latin typeface="Times New Roman" pitchFamily="18" charset="0"/>
                <a:cs typeface="Times New Roman" pitchFamily="18" charset="0"/>
              </a:rPr>
              <a:t>є </a:t>
            </a:r>
            <a:r>
              <a:rPr lang="uk-UA" sz="3000" dirty="0" smtClean="0">
                <a:latin typeface="Times New Roman" pitchFamily="18" charset="0"/>
                <a:ea typeface="Calibri"/>
                <a:cs typeface="Times New Roman" pitchFamily="18" charset="0"/>
              </a:rPr>
              <a:t>створення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бази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даних</a:t>
            </a:r>
            <a:r>
              <a:rPr lang="uk-UA" sz="3000" dirty="0" smtClean="0"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uk-UA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для підвищення </a:t>
            </a:r>
            <a:r>
              <a:rPr lang="uk-UA" sz="3000" dirty="0">
                <a:latin typeface="Times New Roman" pitchFamily="18" charset="0"/>
                <a:ea typeface="Times New Roman"/>
                <a:cs typeface="Times New Roman" pitchFamily="18" charset="0"/>
              </a:rPr>
              <a:t>оперативності та якості прийняття </a:t>
            </a:r>
            <a:r>
              <a:rPr lang="uk-UA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рішень</a:t>
            </a:r>
            <a:r>
              <a:rPr lang="en-US" sz="3000" dirty="0" smtClean="0">
                <a:latin typeface="Times New Roman" pitchFamily="18" charset="0"/>
                <a:ea typeface="Times New Roman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центром </a:t>
            </a:r>
            <a:r>
              <a:rPr lang="ru-RU" sz="3000" dirty="0" err="1">
                <a:latin typeface="Times New Roman" pitchFamily="18" charset="0"/>
                <a:cs typeface="Times New Roman" pitchFamily="18" charset="0"/>
              </a:rPr>
              <a:t>медицини</a:t>
            </a:r>
            <a:r>
              <a:rPr lang="ru-RU" sz="3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катастроф.</a:t>
            </a:r>
            <a:endParaRPr lang="ru-RU" sz="3000" dirty="0">
              <a:latin typeface="Times New Roman" pitchFamily="18" charset="0"/>
              <a:cs typeface="Times New Roman" pitchFamily="18" charset="0"/>
            </a:endParaRPr>
          </a:p>
          <a:p>
            <a:pPr marL="274320" indent="-4763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88900" indent="-8890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3500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Завдання</a:t>
            </a:r>
            <a:r>
              <a:rPr lang="ru-RU" sz="35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дипломної</a:t>
            </a:r>
            <a:r>
              <a:rPr lang="ru-RU" sz="35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500" dirty="0" err="1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роботи</a:t>
            </a:r>
            <a:r>
              <a:rPr lang="ru-RU" sz="35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1.Аналіз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діяльності розглянутого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підприємства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2.Виявлення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проблемних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моментів.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3500" dirty="0">
                <a:latin typeface="Times New Roman" pitchFamily="18" charset="0"/>
                <a:cs typeface="Times New Roman" pitchFamily="18" charset="0"/>
              </a:rPr>
            </a:b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3.Розробка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та перевірка оптимальної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логіки  </a:t>
            </a:r>
          </a:p>
          <a:p>
            <a:pPr marL="355600" indent="-355600">
              <a:buClr>
                <a:schemeClr val="accent3"/>
              </a:buClr>
              <a:buNone/>
              <a:defRPr/>
            </a:pP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3500" dirty="0" err="1" smtClean="0">
                <a:latin typeface="Times New Roman" pitchFamily="18" charset="0"/>
                <a:cs typeface="Times New Roman" pitchFamily="18" charset="0"/>
              </a:rPr>
              <a:t>процесу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                      - реєстрації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звернення абонента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                      - обробки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звернення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абонента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>
              <a:buClr>
                <a:schemeClr val="accent3"/>
              </a:buClr>
              <a:buNone/>
              <a:defRPr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4.Розробка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бази та додатків до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неї.</a:t>
            </a:r>
            <a:endParaRPr lang="ru-RU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Clr>
                <a:schemeClr val="accent3"/>
              </a:buClr>
              <a:buNone/>
              <a:defRPr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5.Розробка оптимальної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звітної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інформації.</a:t>
            </a:r>
          </a:p>
          <a:p>
            <a:pPr marL="0" indent="0" algn="just">
              <a:buClr>
                <a:schemeClr val="accent3"/>
              </a:buClr>
              <a:buNone/>
              <a:defRPr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6.Розрахунок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економічних показників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проекту.</a:t>
            </a:r>
            <a:endParaRPr lang="ru-RU" sz="35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4637"/>
            <a:ext cx="8077201" cy="715963"/>
          </a:xfrm>
        </p:spPr>
        <p:txBody>
          <a:bodyPr>
            <a:normAutofit fontScale="90000"/>
          </a:bodyPr>
          <a:lstStyle/>
          <a:p>
            <a:r>
              <a:rPr lang="ru-RU" sz="3600" b="0" i="0" u="none" strike="noStrike" baseline="0" dirty="0" err="1" smtClean="0">
                <a:latin typeface="Times New Roman"/>
              </a:rPr>
              <a:t>Національний</a:t>
            </a:r>
            <a:r>
              <a:rPr lang="ru-RU" sz="3600" b="0" i="0" u="none" strike="noStrike" baseline="0" dirty="0" smtClean="0">
                <a:latin typeface="Times New Roman"/>
              </a:rPr>
              <a:t> проект «</a:t>
            </a:r>
            <a:r>
              <a:rPr lang="ru-RU" sz="3600" b="0" i="0" u="none" strike="noStrike" baseline="0" dirty="0" err="1" smtClean="0">
                <a:latin typeface="Times New Roman"/>
              </a:rPr>
              <a:t>Вчасна</a:t>
            </a:r>
            <a:r>
              <a:rPr lang="ru-RU" sz="3600" b="0" i="0" u="none" strike="noStrike" baseline="0" dirty="0" smtClean="0">
                <a:latin typeface="Times New Roman"/>
              </a:rPr>
              <a:t> </a:t>
            </a:r>
            <a:r>
              <a:rPr lang="ru-RU" b="0" i="0" u="none" strike="noStrike" baseline="0" dirty="0" err="1" smtClean="0">
                <a:latin typeface="Times New Roman"/>
              </a:rPr>
              <a:t>допомога</a:t>
            </a:r>
            <a:r>
              <a:rPr lang="ru-RU" b="0" i="0" u="none" strike="noStrike" baseline="0" dirty="0" smtClean="0">
                <a:latin typeface="Times New Roman"/>
              </a:rPr>
              <a:t>»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2" y="936895"/>
            <a:ext cx="7848601" cy="584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974088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381000"/>
            <a:ext cx="8229600" cy="685800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 i="0" u="none" strike="noStrike" baseline="0" dirty="0" err="1" smtClean="0">
                <a:latin typeface="Times New Roman"/>
              </a:rPr>
              <a:t>Основні</a:t>
            </a:r>
            <a:r>
              <a:rPr lang="ru-RU" sz="3600" b="1" i="0" u="none" strike="noStrike" baseline="0" dirty="0" smtClean="0">
                <a:latin typeface="Times New Roman"/>
              </a:rPr>
              <a:t> </a:t>
            </a:r>
            <a:r>
              <a:rPr lang="ru-RU" sz="3600" b="1" i="0" u="none" strike="noStrike" baseline="0" dirty="0" err="1" smtClean="0">
                <a:latin typeface="Times New Roman"/>
              </a:rPr>
              <a:t>складові</a:t>
            </a:r>
            <a:r>
              <a:rPr lang="ru-RU" sz="3600" b="1" i="0" u="none" strike="noStrike" baseline="0" dirty="0" smtClean="0">
                <a:latin typeface="Times New Roman"/>
              </a:rPr>
              <a:t> </a:t>
            </a:r>
            <a:r>
              <a:rPr lang="ru-RU" sz="3600" b="1" dirty="0" err="1" smtClean="0"/>
              <a:t>інформаційної</a:t>
            </a:r>
            <a:r>
              <a:rPr lang="ru-RU" sz="3600" b="1" dirty="0" smtClean="0"/>
              <a:t> </a:t>
            </a:r>
            <a:r>
              <a:rPr lang="ru-RU" sz="3600" b="1" dirty="0" err="1" smtClean="0"/>
              <a:t>системи</a:t>
            </a:r>
            <a:r>
              <a:rPr lang="ru-RU" sz="3600" b="1" dirty="0" smtClean="0"/>
              <a:t>:</a:t>
            </a:r>
            <a:endParaRPr lang="ru-RU" sz="36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143002"/>
            <a:ext cx="8458200" cy="4983167"/>
          </a:xfrm>
        </p:spPr>
        <p:txBody>
          <a:bodyPr>
            <a:normAutofit fontScale="92500" lnSpcReduction="20000"/>
          </a:bodyPr>
          <a:lstStyle/>
          <a:p>
            <a:r>
              <a:rPr lang="ru-RU" sz="3800" b="0" i="0" u="none" strike="noStrike" baseline="0" dirty="0" smtClean="0">
                <a:latin typeface="Times New Roman"/>
              </a:rPr>
              <a:t>центр </a:t>
            </a:r>
            <a:r>
              <a:rPr lang="ru-RU" sz="3800" b="0" i="0" u="none" strike="noStrike" baseline="0" dirty="0" err="1" smtClean="0">
                <a:latin typeface="Times New Roman"/>
              </a:rPr>
              <a:t>обробки</a:t>
            </a:r>
            <a:r>
              <a:rPr lang="ru-RU" sz="3800" b="0" i="0" u="none" strike="noStrike" baseline="0" dirty="0" smtClean="0">
                <a:latin typeface="Times New Roman"/>
              </a:rPr>
              <a:t> </a:t>
            </a:r>
            <a:r>
              <a:rPr lang="ru-RU" sz="3800" b="0" i="0" u="none" strike="noStrike" baseline="0" dirty="0" err="1" smtClean="0">
                <a:latin typeface="Times New Roman"/>
              </a:rPr>
              <a:t>телефонних</a:t>
            </a:r>
            <a:r>
              <a:rPr lang="ru-RU" sz="3800" b="0" i="0" u="none" strike="noStrike" baseline="0" dirty="0" smtClean="0">
                <a:latin typeface="Times New Roman"/>
              </a:rPr>
              <a:t> </a:t>
            </a:r>
            <a:r>
              <a:rPr lang="ru-RU" sz="3800" b="0" i="0" u="none" strike="noStrike" baseline="0" dirty="0" err="1" smtClean="0">
                <a:latin typeface="Times New Roman"/>
              </a:rPr>
              <a:t>викликів</a:t>
            </a:r>
            <a:r>
              <a:rPr lang="ru-RU" sz="3800" b="0" i="0" u="none" strike="noStrike" baseline="0" dirty="0" smtClean="0">
                <a:latin typeface="Times New Roman"/>
              </a:rPr>
              <a:t> (</a:t>
            </a:r>
            <a:r>
              <a:rPr lang="ru-RU" sz="3800" b="0" i="0" u="none" strike="noStrike" baseline="0" dirty="0" err="1" smtClean="0">
                <a:latin typeface="Times New Roman"/>
              </a:rPr>
              <a:t>Call-centre</a:t>
            </a:r>
            <a:r>
              <a:rPr lang="ru-RU" sz="3800" b="0" i="0" u="none" strike="noStrike" baseline="0" dirty="0" smtClean="0">
                <a:latin typeface="Times New Roman"/>
              </a:rPr>
              <a:t>); </a:t>
            </a:r>
          </a:p>
          <a:p>
            <a:r>
              <a:rPr lang="ru-RU" sz="3800" b="0" i="0" u="none" strike="noStrike" baseline="0" dirty="0" err="1" smtClean="0">
                <a:latin typeface="Times New Roman"/>
              </a:rPr>
              <a:t>обчислювальній</a:t>
            </a:r>
            <a:r>
              <a:rPr lang="ru-RU" sz="3800" b="0" i="0" u="none" strike="noStrike" baseline="0" dirty="0" smtClean="0">
                <a:latin typeface="Times New Roman"/>
              </a:rPr>
              <a:t> центр </a:t>
            </a:r>
            <a:r>
              <a:rPr lang="ru-RU" sz="3800" b="0" i="0" u="none" strike="noStrike" baseline="0" dirty="0" err="1" smtClean="0">
                <a:latin typeface="Times New Roman"/>
              </a:rPr>
              <a:t>або</a:t>
            </a:r>
            <a:r>
              <a:rPr lang="ru-RU" sz="3800" b="0" i="0" u="none" strike="noStrike" baseline="0" dirty="0" smtClean="0">
                <a:latin typeface="Times New Roman"/>
              </a:rPr>
              <a:t> дата-центр (</a:t>
            </a:r>
            <a:r>
              <a:rPr lang="en-US" sz="3800" b="0" i="0" u="none" strike="noStrike" baseline="0" dirty="0" smtClean="0">
                <a:latin typeface="Times New Roman"/>
              </a:rPr>
              <a:t>Data-</a:t>
            </a:r>
            <a:r>
              <a:rPr lang="en-US" sz="3800" b="0" i="0" u="none" strike="noStrike" baseline="0" dirty="0" err="1" smtClean="0">
                <a:latin typeface="Times New Roman"/>
              </a:rPr>
              <a:t>centre</a:t>
            </a:r>
            <a:r>
              <a:rPr lang="en-US" sz="3800" b="0" i="0" u="none" strike="noStrike" baseline="0" dirty="0" smtClean="0">
                <a:latin typeface="Times New Roman"/>
              </a:rPr>
              <a:t>) – </a:t>
            </a:r>
            <a:r>
              <a:rPr lang="ru-RU" sz="3800" b="0" i="0" u="none" strike="noStrike" baseline="0" dirty="0" err="1" smtClean="0">
                <a:latin typeface="Times New Roman"/>
              </a:rPr>
              <a:t>сукупність</a:t>
            </a:r>
            <a:r>
              <a:rPr lang="ru-RU" sz="3800" b="0" i="0" u="none" strike="noStrike" baseline="0" dirty="0" smtClean="0">
                <a:latin typeface="Times New Roman"/>
              </a:rPr>
              <a:t> </a:t>
            </a:r>
            <a:r>
              <a:rPr lang="ru-RU" sz="3800" b="0" i="0" u="none" strike="noStrike" baseline="0" dirty="0" err="1" smtClean="0">
                <a:latin typeface="Times New Roman"/>
              </a:rPr>
              <a:t>серверів</a:t>
            </a:r>
            <a:r>
              <a:rPr lang="ru-RU" sz="3800" dirty="0" smtClean="0">
                <a:latin typeface="Times New Roman"/>
              </a:rPr>
              <a:t>:</a:t>
            </a:r>
          </a:p>
          <a:p>
            <a:pPr marL="1879600" indent="-1879600">
              <a:buNone/>
            </a:pPr>
            <a:r>
              <a:rPr lang="ru-RU" sz="3800" dirty="0" smtClean="0"/>
              <a:t>                - сервер </a:t>
            </a:r>
            <a:r>
              <a:rPr lang="ru-RU" sz="3800" dirty="0" err="1"/>
              <a:t>централізованої</a:t>
            </a:r>
            <a:r>
              <a:rPr lang="ru-RU" sz="3800" dirty="0"/>
              <a:t> </a:t>
            </a:r>
            <a:r>
              <a:rPr lang="ru-RU" sz="3800" dirty="0" err="1"/>
              <a:t>бази</a:t>
            </a:r>
            <a:r>
              <a:rPr lang="ru-RU" sz="3800" dirty="0"/>
              <a:t> </a:t>
            </a:r>
            <a:r>
              <a:rPr lang="ru-RU" sz="3800" dirty="0" err="1"/>
              <a:t>даних</a:t>
            </a:r>
            <a:r>
              <a:rPr lang="ru-RU" sz="3800" dirty="0"/>
              <a:t>; </a:t>
            </a:r>
          </a:p>
          <a:p>
            <a:pPr marL="1879600" indent="-1879600">
              <a:buNone/>
            </a:pPr>
            <a:r>
              <a:rPr lang="ru-RU" sz="3800" dirty="0" smtClean="0"/>
              <a:t>                - сервер </a:t>
            </a:r>
            <a:r>
              <a:rPr lang="ru-RU" sz="3800" dirty="0" err="1"/>
              <a:t>геоінформаційної</a:t>
            </a:r>
            <a:r>
              <a:rPr lang="ru-RU" sz="3800" dirty="0"/>
              <a:t> </a:t>
            </a:r>
            <a:r>
              <a:rPr lang="ru-RU" sz="3800" dirty="0" err="1"/>
              <a:t>системи</a:t>
            </a:r>
            <a:r>
              <a:rPr lang="ru-RU" sz="3800" dirty="0"/>
              <a:t> (ГІС) – </a:t>
            </a:r>
            <a:r>
              <a:rPr lang="ru-RU" sz="3800" dirty="0" err="1" smtClean="0"/>
              <a:t>карти</a:t>
            </a:r>
            <a:r>
              <a:rPr lang="ru-RU" sz="3800" dirty="0" smtClean="0"/>
              <a:t> </a:t>
            </a:r>
            <a:r>
              <a:rPr lang="ru-RU" sz="3800" dirty="0"/>
              <a:t>та </a:t>
            </a:r>
            <a:r>
              <a:rPr lang="ru-RU" sz="3800" dirty="0" err="1"/>
              <a:t>пов’язані</a:t>
            </a:r>
            <a:r>
              <a:rPr lang="ru-RU" sz="3800" dirty="0"/>
              <a:t> </a:t>
            </a:r>
            <a:r>
              <a:rPr lang="ru-RU" sz="3800" dirty="0" err="1"/>
              <a:t>набори</a:t>
            </a:r>
            <a:r>
              <a:rPr lang="ru-RU" sz="3800" dirty="0"/>
              <a:t> </a:t>
            </a:r>
            <a:r>
              <a:rPr lang="ru-RU" sz="3800" dirty="0" err="1" smtClean="0"/>
              <a:t>даних</a:t>
            </a:r>
            <a:r>
              <a:rPr lang="ru-RU" sz="3800" dirty="0"/>
              <a:t>; </a:t>
            </a:r>
          </a:p>
          <a:p>
            <a:pPr marL="0" indent="0">
              <a:buNone/>
            </a:pPr>
            <a:r>
              <a:rPr lang="ru-RU" sz="3800" dirty="0" smtClean="0"/>
              <a:t>                 - сервер </a:t>
            </a:r>
            <a:r>
              <a:rPr lang="ru-RU" sz="3800" dirty="0" err="1"/>
              <a:t>зв’язку</a:t>
            </a:r>
            <a:r>
              <a:rPr lang="ru-RU" sz="3800" dirty="0"/>
              <a:t>. </a:t>
            </a:r>
          </a:p>
          <a:p>
            <a:endParaRPr lang="ru-RU" b="0" i="0" u="none" strike="noStrike" baseline="0" dirty="0" smtClean="0">
              <a:latin typeface="Times New Roman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444456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62000" y="2967335"/>
            <a:ext cx="7848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u="none" strike="noStrike" baseline="0" smtClean="0">
                <a:solidFill>
                  <a:srgbClr val="003F5A"/>
                </a:solidFill>
                <a:latin typeface="MyriadPro-BoldIt"/>
              </a:rPr>
              <a:t> </a:t>
            </a: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0"/>
            <a:ext cx="9087441" cy="67056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304800"/>
            <a:ext cx="3276600" cy="3581400"/>
          </a:xfrm>
        </p:spPr>
        <p:txBody>
          <a:bodyPr>
            <a:normAutofit fontScale="25000" lnSpcReduction="20000"/>
          </a:bodyPr>
          <a:lstStyle/>
          <a:p>
            <a:pPr marL="177800" indent="-17780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Класифікація</a:t>
            </a:r>
          </a:p>
          <a:p>
            <a:pPr marL="177800" indent="-177800" algn="ctr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r>
              <a:rPr lang="uk-UA" sz="8000" b="1" dirty="0" smtClean="0">
                <a:latin typeface="Times New Roman" pitchFamily="18" charset="0"/>
                <a:cs typeface="Times New Roman" pitchFamily="18" charset="0"/>
              </a:rPr>
              <a:t> викликів:</a:t>
            </a:r>
            <a:endParaRPr lang="ru-RU" sz="8000" b="1" u="sng" dirty="0"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sz="9600" dirty="0" smtClean="0">
                <a:latin typeface="Times New Roman" pitchFamily="18" charset="0"/>
                <a:cs typeface="Times New Roman" pitchFamily="18" charset="0"/>
              </a:rPr>
              <a:t>- виклик-виїзд</a:t>
            </a:r>
            <a:r>
              <a:rPr lang="ru-RU" sz="9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9600" b="1" dirty="0">
                <a:latin typeface="Times New Roman" pitchFamily="18" charset="0"/>
                <a:cs typeface="Times New Roman" pitchFamily="18" charset="0"/>
              </a:rPr>
              <a:t>103</a:t>
            </a:r>
            <a:endParaRPr lang="ru-RU" sz="9600" dirty="0">
              <a:latin typeface="Times New Roman" pitchFamily="18" charset="0"/>
              <a:cs typeface="Times New Roman" pitchFamily="18" charset="0"/>
            </a:endParaRPr>
          </a:p>
          <a:p>
            <a:pPr marL="177800" indent="-17780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sz="9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- виклик-виїзд </a:t>
            </a:r>
            <a:r>
              <a:rPr lang="uk-UA" sz="9600" b="1" dirty="0" err="1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лікарів-</a:t>
            </a:r>
            <a:r>
              <a:rPr lang="uk-UA" sz="9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 консультантів</a:t>
            </a:r>
            <a:endParaRPr lang="uk-UA" sz="9600" b="1" dirty="0">
              <a:solidFill>
                <a:srgbClr val="E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77800" indent="-17780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sz="960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виклик-виїзд    надзвичайні </a:t>
            </a:r>
            <a:r>
              <a:rPr lang="uk-UA" sz="9600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ситуації</a:t>
            </a: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sz="9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- виклик-виїзд </a:t>
            </a:r>
            <a:r>
              <a:rPr lang="uk-UA" sz="9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uk-UA" sz="9600" b="1" dirty="0" err="1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кровь</a:t>
            </a:r>
            <a:r>
              <a:rPr lang="uk-UA" sz="9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endParaRPr lang="uk-UA" sz="9600" b="1" dirty="0" smtClean="0">
              <a:solidFill>
                <a:srgbClr val="E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 eaLnBrk="1" fontAlgn="auto" hangingPunct="1"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None/>
              <a:defRPr/>
            </a:pPr>
            <a:r>
              <a:rPr lang="uk-UA" sz="9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9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9600" b="1" dirty="0" err="1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ато</a:t>
            </a:r>
            <a:r>
              <a:rPr lang="uk-UA" sz="9600" b="1" dirty="0" smtClean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9600" b="1" dirty="0">
                <a:solidFill>
                  <a:srgbClr val="E20000"/>
                </a:solidFill>
                <a:latin typeface="Times New Roman" pitchFamily="18" charset="0"/>
                <a:cs typeface="Times New Roman" pitchFamily="18" charset="0"/>
              </a:rPr>
              <a:t>…/</a:t>
            </a:r>
            <a:endParaRPr lang="ru-RU" sz="9600" b="1" dirty="0">
              <a:solidFill>
                <a:srgbClr val="E2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None/>
              <a:defRPr/>
            </a:pPr>
            <a:endParaRPr lang="ru-RU" sz="3300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 pitchFamily="18" charset="2"/>
              <a:buNone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274320" indent="-274320" algn="just" eaLnBrk="1" fontAlgn="auto" hangingPunct="1">
              <a:spcAft>
                <a:spcPts val="0"/>
              </a:spcAft>
              <a:buClr>
                <a:schemeClr val="accent3"/>
              </a:buClr>
              <a:buFont typeface="Wingdings 2"/>
              <a:buChar char=""/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6" y="304800"/>
            <a:ext cx="9091828" cy="6172200"/>
          </a:xfrm>
        </p:spPr>
      </p:pic>
    </p:spTree>
    <p:extLst>
      <p:ext uri="{BB962C8B-B14F-4D97-AF65-F5344CB8AC3E}">
        <p14:creationId xmlns:p14="http://schemas.microsoft.com/office/powerpoint/2010/main" val="1052137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0"/>
            <a:ext cx="5742632" cy="6858000"/>
          </a:xfrm>
        </p:spPr>
      </p:pic>
    </p:spTree>
    <p:extLst>
      <p:ext uri="{BB962C8B-B14F-4D97-AF65-F5344CB8AC3E}">
        <p14:creationId xmlns:p14="http://schemas.microsoft.com/office/powerpoint/2010/main" val="2717289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01050" y="63500"/>
            <a:ext cx="414190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dirty="0" err="1">
                <a:latin typeface="Times New Roman"/>
                <a:ea typeface="Times New Roman"/>
              </a:rPr>
              <a:t>Iнформацiйна</a:t>
            </a:r>
            <a:r>
              <a:rPr lang="uk-UA" sz="2800" dirty="0">
                <a:latin typeface="Times New Roman"/>
                <a:ea typeface="Times New Roman"/>
              </a:rPr>
              <a:t> ER-модель </a:t>
            </a:r>
            <a:endParaRPr lang="uk-UA" sz="2800" dirty="0"/>
          </a:p>
        </p:txBody>
      </p:sp>
      <p:pic>
        <p:nvPicPr>
          <p:cNvPr id="5" name="Рисунок 4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929" t="3215" r="2687"/>
          <a:stretch>
            <a:fillRect/>
          </a:stretch>
        </p:blipFill>
        <p:spPr bwMode="auto">
          <a:xfrm>
            <a:off x="104775" y="804863"/>
            <a:ext cx="8934450" cy="524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8" name="Picture 34" descr="C:\Users\Центр\Desktop\Diplom_jpeg\dip_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7" y="838200"/>
            <a:ext cx="8915399" cy="594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057400" y="115165"/>
            <a:ext cx="4876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Times New Roman" pitchFamily="18" charset="0"/>
                <a:cs typeface="Times New Roman" pitchFamily="18" charset="0"/>
              </a:rPr>
              <a:t>Надходження виклику</a:t>
            </a:r>
            <a:endParaRPr lang="uk-UA" sz="3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2280</TotalTime>
  <Words>206</Words>
  <Application>Microsoft Office PowerPoint</Application>
  <PresentationFormat>Экран (4:3)</PresentationFormat>
  <Paragraphs>104</Paragraphs>
  <Slides>19</Slides>
  <Notes>19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Презентация PowerPoint</vt:lpstr>
      <vt:lpstr>Презентация PowerPoint</vt:lpstr>
      <vt:lpstr>Національний проект «Вчасна допомога»</vt:lpstr>
      <vt:lpstr>Основні складові інформаційної системи: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</vt:lpstr>
      <vt:lpstr>Звіти</vt:lpstr>
      <vt:lpstr>Презентация PowerPoint</vt:lpstr>
      <vt:lpstr>Закриття виклику 2</vt:lpstr>
      <vt:lpstr>Моніторинг оплат + звіт</vt:lpstr>
      <vt:lpstr>Зразки звітів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Центр</dc:creator>
  <cp:lastModifiedBy>Центр</cp:lastModifiedBy>
  <cp:revision>215</cp:revision>
  <cp:lastPrinted>2015-03-23T14:09:29Z</cp:lastPrinted>
  <dcterms:created xsi:type="dcterms:W3CDTF">1601-01-01T00:00:00Z</dcterms:created>
  <dcterms:modified xsi:type="dcterms:W3CDTF">2015-03-23T14:10:02Z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