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192" autoAdjust="0"/>
  </p:normalViewPr>
  <p:slideViewPr>
    <p:cSldViewPr>
      <p:cViewPr>
        <p:scale>
          <a:sx n="70" d="100"/>
          <a:sy n="70" d="100"/>
        </p:scale>
        <p:origin x="-1290"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F1B117-0B69-427B-AFAC-DCA55681E24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uk-UA"/>
        </a:p>
      </dgm:t>
    </dgm:pt>
    <dgm:pt modelId="{43FE8C68-522B-4C3F-8B4C-871B604060F7}">
      <dgm:prSet phldrT="[Текст]" custT="1"/>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uk-UA" sz="4400" dirty="0" smtClean="0"/>
            <a:t>Мета</a:t>
          </a:r>
          <a:endParaRPr lang="uk-UA" sz="4400" dirty="0"/>
        </a:p>
      </dgm:t>
    </dgm:pt>
    <dgm:pt modelId="{C533DFB5-316F-45FC-BC52-920DEE1CE082}" type="parTrans" cxnId="{CE1E34EB-AF00-4A50-A772-BDB92A012AE8}">
      <dgm:prSet/>
      <dgm:spPr/>
      <dgm:t>
        <a:bodyPr/>
        <a:lstStyle/>
        <a:p>
          <a:endParaRPr lang="uk-UA"/>
        </a:p>
      </dgm:t>
    </dgm:pt>
    <dgm:pt modelId="{7897FB66-F08B-45BE-80A3-2660D82B0621}" type="sibTrans" cxnId="{CE1E34EB-AF00-4A50-A772-BDB92A012AE8}">
      <dgm:prSet/>
      <dgm:spPr/>
      <dgm:t>
        <a:bodyPr/>
        <a:lstStyle/>
        <a:p>
          <a:endParaRPr lang="uk-UA"/>
        </a:p>
      </dgm:t>
    </dgm:pt>
    <dgm:pt modelId="{08807CE6-E80A-4EE7-9234-B7DFC8A2DD9C}">
      <dgm:prSet phldrT="[Текст]" custT="1">
        <dgm:style>
          <a:lnRef idx="2">
            <a:schemeClr val="accent6">
              <a:shade val="50000"/>
            </a:schemeClr>
          </a:lnRef>
          <a:fillRef idx="1">
            <a:schemeClr val="accent6"/>
          </a:fillRef>
          <a:effectRef idx="0">
            <a:schemeClr val="accent6"/>
          </a:effectRef>
          <a:fontRef idx="minor">
            <a:schemeClr val="lt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uk-UA" sz="3200" dirty="0" smtClean="0">
              <a:cs typeface="Andalus" pitchFamily="18" charset="-78"/>
            </a:rPr>
            <a:t>Об’єкт</a:t>
          </a:r>
          <a:endParaRPr lang="uk-UA" sz="3200" dirty="0">
            <a:cs typeface="Andalus" pitchFamily="18" charset="-78"/>
          </a:endParaRPr>
        </a:p>
      </dgm:t>
    </dgm:pt>
    <dgm:pt modelId="{B4CF3FD7-0F00-472F-B6CA-077B46285D92}" type="parTrans" cxnId="{85AA1BF1-E0C2-4EAB-9B37-C1BD6995C673}">
      <dgm:prSet/>
      <dgm:spPr/>
      <dgm:t>
        <a:bodyPr/>
        <a:lstStyle/>
        <a:p>
          <a:endParaRPr lang="uk-UA"/>
        </a:p>
      </dgm:t>
    </dgm:pt>
    <dgm:pt modelId="{4E1345A7-1CC6-4489-8B5C-51C9FAB37240}" type="sibTrans" cxnId="{85AA1BF1-E0C2-4EAB-9B37-C1BD6995C673}">
      <dgm:prSet/>
      <dgm:spPr/>
      <dgm:t>
        <a:bodyPr/>
        <a:lstStyle/>
        <a:p>
          <a:endParaRPr lang="uk-UA"/>
        </a:p>
      </dgm:t>
    </dgm:pt>
    <dgm:pt modelId="{F872D150-5C1C-41B2-AC47-22B8F8041631}">
      <dgm:prSet phldrT="[Текст]" custT="1">
        <dgm:style>
          <a:lnRef idx="1">
            <a:schemeClr val="accent5"/>
          </a:lnRef>
          <a:fillRef idx="2">
            <a:schemeClr val="accent5"/>
          </a:fillRef>
          <a:effectRef idx="1">
            <a:schemeClr val="accent5"/>
          </a:effectRef>
          <a:fontRef idx="minor">
            <a:schemeClr val="dk1"/>
          </a:fontRef>
        </dgm:style>
      </dgm:prSet>
      <dgm:spPr>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gm:spPr>
      <dgm:t>
        <a:bodyPr/>
        <a:lstStyle/>
        <a:p>
          <a:r>
            <a:rPr lang="uk-UA" sz="3200" dirty="0" smtClean="0"/>
            <a:t>Завдання</a:t>
          </a:r>
          <a:endParaRPr lang="uk-UA" sz="3200" dirty="0"/>
        </a:p>
      </dgm:t>
    </dgm:pt>
    <dgm:pt modelId="{558FDF82-813A-4A43-88DE-5AC159675766}" type="parTrans" cxnId="{A8B6078E-EDE8-42A5-9D63-D8A4BC1CE52A}">
      <dgm:prSet/>
      <dgm:spPr/>
      <dgm:t>
        <a:bodyPr/>
        <a:lstStyle/>
        <a:p>
          <a:endParaRPr lang="uk-UA"/>
        </a:p>
      </dgm:t>
    </dgm:pt>
    <dgm:pt modelId="{906F7976-8E79-4E59-847E-53F594AA9E06}" type="sibTrans" cxnId="{A8B6078E-EDE8-42A5-9D63-D8A4BC1CE52A}">
      <dgm:prSet/>
      <dgm:spPr/>
      <dgm:t>
        <a:bodyPr/>
        <a:lstStyle/>
        <a:p>
          <a:endParaRPr lang="uk-UA"/>
        </a:p>
      </dgm:t>
    </dgm:pt>
    <dgm:pt modelId="{7E9C555A-9E7B-4FF4-9928-3870BC3E23A0}">
      <dgm:prSet/>
      <dgm:spPr/>
      <dgm:t>
        <a:bodyPr/>
        <a:lstStyle/>
        <a:p>
          <a:r>
            <a:rPr lang="uk-UA" dirty="0" smtClean="0"/>
            <a:t>Метою дипломного дослідження є виявлення резервів підвищення ефективності використання капіталу підприємства на основі дослідження теоретичних та практичних аспектів управління ним.</a:t>
          </a:r>
          <a:endParaRPr lang="uk-UA" dirty="0"/>
        </a:p>
      </dgm:t>
    </dgm:pt>
    <dgm:pt modelId="{64202D69-8FA0-4B86-B38D-F22C00A56703}" type="parTrans" cxnId="{5C50C746-2CDE-4BB7-B0D3-C61E8CEAB2E1}">
      <dgm:prSet/>
      <dgm:spPr/>
      <dgm:t>
        <a:bodyPr/>
        <a:lstStyle/>
        <a:p>
          <a:endParaRPr lang="uk-UA"/>
        </a:p>
      </dgm:t>
    </dgm:pt>
    <dgm:pt modelId="{5C0E90FC-F077-4198-9F4D-A93AD2FB86E5}" type="sibTrans" cxnId="{5C50C746-2CDE-4BB7-B0D3-C61E8CEAB2E1}">
      <dgm:prSet/>
      <dgm:spPr/>
      <dgm:t>
        <a:bodyPr/>
        <a:lstStyle/>
        <a:p>
          <a:endParaRPr lang="uk-UA"/>
        </a:p>
      </dgm:t>
    </dgm:pt>
    <dgm:pt modelId="{1A87F4F0-2071-4A5F-AE13-83F2BF7796ED}">
      <dgm:prSet/>
      <dgm:spPr/>
      <dgm:t>
        <a:bodyPr/>
        <a:lstStyle/>
        <a:p>
          <a:pPr marL="0" indent="0"/>
          <a:r>
            <a:rPr lang="uk-UA" dirty="0" smtClean="0"/>
            <a:t> </a:t>
          </a:r>
          <a:r>
            <a:rPr lang="uk-UA" u="none" dirty="0" smtClean="0">
              <a:solidFill>
                <a:srgbClr val="002060"/>
              </a:solidFill>
              <a:cs typeface="Andalus" pitchFamily="18" charset="-78"/>
            </a:rPr>
            <a:t>Дослідити теоретичні основи аналізу капіталу;</a:t>
          </a:r>
          <a:endParaRPr lang="uk-UA" u="none" dirty="0">
            <a:solidFill>
              <a:srgbClr val="002060"/>
            </a:solidFill>
            <a:cs typeface="Andalus" pitchFamily="18" charset="-78"/>
          </a:endParaRPr>
        </a:p>
      </dgm:t>
    </dgm:pt>
    <dgm:pt modelId="{2C1951BD-30DD-4A56-8211-8982922479BE}" type="parTrans" cxnId="{05CCA936-CAAB-419E-BA14-408E43C0638B}">
      <dgm:prSet/>
      <dgm:spPr/>
      <dgm:t>
        <a:bodyPr/>
        <a:lstStyle/>
        <a:p>
          <a:endParaRPr lang="uk-UA"/>
        </a:p>
      </dgm:t>
    </dgm:pt>
    <dgm:pt modelId="{FDE1261B-962C-4A7B-A31C-885AD0B2AA5C}" type="sibTrans" cxnId="{05CCA936-CAAB-419E-BA14-408E43C0638B}">
      <dgm:prSet/>
      <dgm:spPr/>
      <dgm:t>
        <a:bodyPr/>
        <a:lstStyle/>
        <a:p>
          <a:endParaRPr lang="uk-UA"/>
        </a:p>
      </dgm:t>
    </dgm:pt>
    <dgm:pt modelId="{ACAED90E-739D-4B72-8003-29F249A583BE}">
      <dgm:prSet/>
      <dgm:spPr/>
      <dgm:t>
        <a:bodyPr/>
        <a:lstStyle/>
        <a:p>
          <a:pPr marL="0" indent="0"/>
          <a:r>
            <a:rPr lang="uk-UA" u="none" dirty="0" smtClean="0">
              <a:solidFill>
                <a:srgbClr val="002060"/>
              </a:solidFill>
              <a:cs typeface="Andalus" pitchFamily="18" charset="-78"/>
            </a:rPr>
            <a:t> провести аналіз фінансово-господарської діяльності     підприємства;</a:t>
          </a:r>
          <a:endParaRPr lang="uk-UA" u="none" dirty="0">
            <a:solidFill>
              <a:srgbClr val="002060"/>
            </a:solidFill>
            <a:cs typeface="Andalus" pitchFamily="18" charset="-78"/>
          </a:endParaRPr>
        </a:p>
      </dgm:t>
    </dgm:pt>
    <dgm:pt modelId="{99E91D1E-90EF-4704-8EF2-343527B56FA6}" type="parTrans" cxnId="{848D9ADF-8894-4E55-93F9-26A81C114F57}">
      <dgm:prSet/>
      <dgm:spPr/>
      <dgm:t>
        <a:bodyPr/>
        <a:lstStyle/>
        <a:p>
          <a:endParaRPr lang="uk-UA"/>
        </a:p>
      </dgm:t>
    </dgm:pt>
    <dgm:pt modelId="{412257CC-C21B-48D9-891B-ACAE88DA6A4E}" type="sibTrans" cxnId="{848D9ADF-8894-4E55-93F9-26A81C114F57}">
      <dgm:prSet/>
      <dgm:spPr/>
      <dgm:t>
        <a:bodyPr/>
        <a:lstStyle/>
        <a:p>
          <a:endParaRPr lang="uk-UA"/>
        </a:p>
      </dgm:t>
    </dgm:pt>
    <dgm:pt modelId="{AA60FADF-C627-4972-BD2F-743FDB20F5AB}">
      <dgm:prSet/>
      <dgm:spPr/>
      <dgm:t>
        <a:bodyPr/>
        <a:lstStyle/>
        <a:p>
          <a:pPr marL="0" indent="0"/>
          <a:r>
            <a:rPr lang="uk-UA" u="none" dirty="0" smtClean="0">
              <a:solidFill>
                <a:srgbClr val="002060"/>
              </a:solidFill>
              <a:cs typeface="Andalus" pitchFamily="18" charset="-78"/>
            </a:rPr>
            <a:t> оцінити і проаналізувати використання капіталу на  ПАТ "МАЯК";</a:t>
          </a:r>
          <a:endParaRPr lang="uk-UA" u="none" dirty="0">
            <a:solidFill>
              <a:srgbClr val="002060"/>
            </a:solidFill>
            <a:cs typeface="Andalus" pitchFamily="18" charset="-78"/>
          </a:endParaRPr>
        </a:p>
      </dgm:t>
    </dgm:pt>
    <dgm:pt modelId="{43D8B2F1-C46E-4A27-B084-1A17756A879F}" type="parTrans" cxnId="{3590C2A0-C3F6-4852-83A7-587C126B95B7}">
      <dgm:prSet/>
      <dgm:spPr/>
      <dgm:t>
        <a:bodyPr/>
        <a:lstStyle/>
        <a:p>
          <a:endParaRPr lang="uk-UA"/>
        </a:p>
      </dgm:t>
    </dgm:pt>
    <dgm:pt modelId="{E2444700-A630-4189-BEA0-AC9B3FBAEE3A}" type="sibTrans" cxnId="{3590C2A0-C3F6-4852-83A7-587C126B95B7}">
      <dgm:prSet/>
      <dgm:spPr/>
      <dgm:t>
        <a:bodyPr/>
        <a:lstStyle/>
        <a:p>
          <a:endParaRPr lang="uk-UA"/>
        </a:p>
      </dgm:t>
    </dgm:pt>
    <dgm:pt modelId="{493C7FCD-3119-4B6F-AE72-DCE6B70C3346}">
      <dgm:prSet/>
      <dgm:spPr/>
      <dgm:t>
        <a:bodyPr/>
        <a:lstStyle/>
        <a:p>
          <a:pPr marL="0" indent="0"/>
          <a:r>
            <a:rPr lang="uk-UA" u="none" dirty="0" smtClean="0">
              <a:solidFill>
                <a:srgbClr val="002060"/>
              </a:solidFill>
              <a:cs typeface="Andalus" pitchFamily="18" charset="-78"/>
            </a:rPr>
            <a:t> розробити пропозиції щодо підвищення ефективності використання капіталу підприємства.</a:t>
          </a:r>
          <a:endParaRPr lang="uk-UA" u="none" dirty="0">
            <a:solidFill>
              <a:srgbClr val="002060"/>
            </a:solidFill>
            <a:cs typeface="Andalus" pitchFamily="18" charset="-78"/>
          </a:endParaRPr>
        </a:p>
      </dgm:t>
    </dgm:pt>
    <dgm:pt modelId="{01FFED61-58AE-4C86-BB12-336AB9FB6C7F}" type="parTrans" cxnId="{F9C0F565-70A0-4DD2-9CE4-BD37A90E197A}">
      <dgm:prSet/>
      <dgm:spPr/>
      <dgm:t>
        <a:bodyPr/>
        <a:lstStyle/>
        <a:p>
          <a:endParaRPr lang="uk-UA"/>
        </a:p>
      </dgm:t>
    </dgm:pt>
    <dgm:pt modelId="{047708CC-141D-479E-BB3D-670C9E93D53D}" type="sibTrans" cxnId="{F9C0F565-70A0-4DD2-9CE4-BD37A90E197A}">
      <dgm:prSet/>
      <dgm:spPr/>
      <dgm:t>
        <a:bodyPr/>
        <a:lstStyle/>
        <a:p>
          <a:endParaRPr lang="uk-UA"/>
        </a:p>
      </dgm:t>
    </dgm:pt>
    <dgm:pt modelId="{C8326B21-7DC9-45E3-840C-162A2815E993}">
      <dgm:prSet custT="1"/>
      <dgm:spPr/>
      <dgm:t>
        <a:bodyPr/>
        <a:lstStyle/>
        <a:p>
          <a:r>
            <a:rPr lang="uk-UA" sz="1600" u="none" dirty="0" smtClean="0"/>
            <a:t>управління використанням капіталу промислових підприємств</a:t>
          </a:r>
          <a:r>
            <a:rPr lang="uk-UA" sz="1600" dirty="0" smtClean="0"/>
            <a:t> </a:t>
          </a:r>
          <a:endParaRPr lang="uk-UA" sz="1600" dirty="0"/>
        </a:p>
      </dgm:t>
    </dgm:pt>
    <dgm:pt modelId="{B3605CF0-C327-41FE-AA19-06F2A98EB110}" type="parTrans" cxnId="{8FCA5CA5-A2C9-4A91-A59A-423E8B35285E}">
      <dgm:prSet/>
      <dgm:spPr/>
      <dgm:t>
        <a:bodyPr/>
        <a:lstStyle/>
        <a:p>
          <a:endParaRPr lang="uk-UA"/>
        </a:p>
      </dgm:t>
    </dgm:pt>
    <dgm:pt modelId="{6295B2E7-7230-4941-B67C-BC4A9C4F6143}" type="sibTrans" cxnId="{8FCA5CA5-A2C9-4A91-A59A-423E8B35285E}">
      <dgm:prSet/>
      <dgm:spPr/>
      <dgm:t>
        <a:bodyPr/>
        <a:lstStyle/>
        <a:p>
          <a:endParaRPr lang="uk-UA"/>
        </a:p>
      </dgm:t>
    </dgm:pt>
    <dgm:pt modelId="{B7E79E3D-563E-4D80-A451-E2C0B3FC07D2}" type="pres">
      <dgm:prSet presAssocID="{5FF1B117-0B69-427B-AFAC-DCA55681E24D}" presName="linear" presStyleCnt="0">
        <dgm:presLayoutVars>
          <dgm:dir/>
          <dgm:animLvl val="lvl"/>
          <dgm:resizeHandles val="exact"/>
        </dgm:presLayoutVars>
      </dgm:prSet>
      <dgm:spPr/>
    </dgm:pt>
    <dgm:pt modelId="{C505E30E-C0FD-4F6C-8368-59598E8BA19B}" type="pres">
      <dgm:prSet presAssocID="{43FE8C68-522B-4C3F-8B4C-871B604060F7}" presName="parentLin" presStyleCnt="0"/>
      <dgm:spPr/>
    </dgm:pt>
    <dgm:pt modelId="{0F673524-EC2F-4A77-B2A6-255512F6670C}" type="pres">
      <dgm:prSet presAssocID="{43FE8C68-522B-4C3F-8B4C-871B604060F7}" presName="parentLeftMargin" presStyleLbl="node1" presStyleIdx="0" presStyleCnt="3"/>
      <dgm:spPr/>
    </dgm:pt>
    <dgm:pt modelId="{E0C3AD7A-6E87-430C-A288-F572F37CFDC9}" type="pres">
      <dgm:prSet presAssocID="{43FE8C68-522B-4C3F-8B4C-871B604060F7}" presName="parentText" presStyleLbl="node1" presStyleIdx="0" presStyleCnt="3" custScaleX="44044" custScaleY="110527" custLinFactNeighborX="-83709" custLinFactNeighborY="39744">
        <dgm:presLayoutVars>
          <dgm:chMax val="0"/>
          <dgm:bulletEnabled val="1"/>
        </dgm:presLayoutVars>
      </dgm:prSet>
      <dgm:spPr/>
    </dgm:pt>
    <dgm:pt modelId="{C8EDB1DD-A4C9-41F3-9AC5-C7DC4892E42F}" type="pres">
      <dgm:prSet presAssocID="{43FE8C68-522B-4C3F-8B4C-871B604060F7}" presName="negativeSpace" presStyleCnt="0"/>
      <dgm:spPr/>
    </dgm:pt>
    <dgm:pt modelId="{EA6AA68F-DCF6-4730-9AFC-457743CB8F87}" type="pres">
      <dgm:prSet presAssocID="{43FE8C68-522B-4C3F-8B4C-871B604060F7}" presName="childText" presStyleLbl="conFgAcc1" presStyleIdx="0" presStyleCnt="3" custScaleX="68836" custScaleY="40099" custLinFactY="-4109" custLinFactNeighborX="31142" custLinFactNeighborY="-100000">
        <dgm:presLayoutVars>
          <dgm:bulletEnabled val="1"/>
        </dgm:presLayoutVars>
      </dgm:prSet>
      <dgm:spPr/>
      <dgm:t>
        <a:bodyPr/>
        <a:lstStyle/>
        <a:p>
          <a:endParaRPr lang="uk-UA"/>
        </a:p>
      </dgm:t>
    </dgm:pt>
    <dgm:pt modelId="{DBA51EDA-EF9C-4F5D-9B0C-4735D1F00DF6}" type="pres">
      <dgm:prSet presAssocID="{7897FB66-F08B-45BE-80A3-2660D82B0621}" presName="spaceBetweenRectangles" presStyleCnt="0"/>
      <dgm:spPr/>
    </dgm:pt>
    <dgm:pt modelId="{B446D463-4B98-405B-9BEE-C43ECDA5DDCD}" type="pres">
      <dgm:prSet presAssocID="{F872D150-5C1C-41B2-AC47-22B8F8041631}" presName="parentLin" presStyleCnt="0"/>
      <dgm:spPr/>
    </dgm:pt>
    <dgm:pt modelId="{F2A00A4A-0FFF-406E-AF04-5677924C835D}" type="pres">
      <dgm:prSet presAssocID="{F872D150-5C1C-41B2-AC47-22B8F8041631}" presName="parentLeftMargin" presStyleLbl="node1" presStyleIdx="0" presStyleCnt="3"/>
      <dgm:spPr/>
    </dgm:pt>
    <dgm:pt modelId="{FEE2962C-8A69-4757-97F4-FCB91C7E996A}" type="pres">
      <dgm:prSet presAssocID="{F872D150-5C1C-41B2-AC47-22B8F8041631}" presName="parentText" presStyleLbl="node1" presStyleIdx="1" presStyleCnt="3" custScaleX="42604" custScaleY="120308" custLinFactNeighborX="-67315" custLinFactNeighborY="11471">
        <dgm:presLayoutVars>
          <dgm:chMax val="0"/>
          <dgm:bulletEnabled val="1"/>
        </dgm:presLayoutVars>
      </dgm:prSet>
      <dgm:spPr/>
    </dgm:pt>
    <dgm:pt modelId="{F6BEB845-7B0B-4A91-93CD-8C105A5BE1A7}" type="pres">
      <dgm:prSet presAssocID="{F872D150-5C1C-41B2-AC47-22B8F8041631}" presName="negativeSpace" presStyleCnt="0"/>
      <dgm:spPr/>
    </dgm:pt>
    <dgm:pt modelId="{5FD7E5A0-B34F-4790-BDEE-CA92B7616053}" type="pres">
      <dgm:prSet presAssocID="{F872D150-5C1C-41B2-AC47-22B8F8041631}" presName="childText" presStyleLbl="conFgAcc1" presStyleIdx="1" presStyleCnt="3" custScaleX="68853" custScaleY="39686" custLinFactY="-9542" custLinFactNeighborX="31142" custLinFactNeighborY="-100000">
        <dgm:presLayoutVars>
          <dgm:bulletEnabled val="1"/>
        </dgm:presLayoutVars>
      </dgm:prSet>
      <dgm:spPr/>
      <dgm:t>
        <a:bodyPr/>
        <a:lstStyle/>
        <a:p>
          <a:endParaRPr lang="uk-UA"/>
        </a:p>
      </dgm:t>
    </dgm:pt>
    <dgm:pt modelId="{E2CB5DD2-D919-414D-BA67-065CD3D2C0B0}" type="pres">
      <dgm:prSet presAssocID="{906F7976-8E79-4E59-847E-53F594AA9E06}" presName="spaceBetweenRectangles" presStyleCnt="0"/>
      <dgm:spPr/>
    </dgm:pt>
    <dgm:pt modelId="{63B38E1C-0F1A-4936-8DE9-6B398E250C51}" type="pres">
      <dgm:prSet presAssocID="{08807CE6-E80A-4EE7-9234-B7DFC8A2DD9C}" presName="parentLin" presStyleCnt="0"/>
      <dgm:spPr/>
    </dgm:pt>
    <dgm:pt modelId="{8116A043-C6C0-4A57-935F-288FF8187FF4}" type="pres">
      <dgm:prSet presAssocID="{08807CE6-E80A-4EE7-9234-B7DFC8A2DD9C}" presName="parentLeftMargin" presStyleLbl="node1" presStyleIdx="1" presStyleCnt="3"/>
      <dgm:spPr/>
    </dgm:pt>
    <dgm:pt modelId="{400A0C30-1212-4BC0-AC1B-6B2E674F8D75}" type="pres">
      <dgm:prSet presAssocID="{08807CE6-E80A-4EE7-9234-B7DFC8A2DD9C}" presName="parentText" presStyleLbl="node1" presStyleIdx="2" presStyleCnt="3" custScaleX="42853" custLinFactNeighborX="-50923" custLinFactNeighborY="-25683">
        <dgm:presLayoutVars>
          <dgm:chMax val="0"/>
          <dgm:bulletEnabled val="1"/>
        </dgm:presLayoutVars>
      </dgm:prSet>
      <dgm:spPr/>
      <dgm:t>
        <a:bodyPr/>
        <a:lstStyle/>
        <a:p>
          <a:endParaRPr lang="uk-UA"/>
        </a:p>
      </dgm:t>
    </dgm:pt>
    <dgm:pt modelId="{9A20306B-6CBA-44BE-A83B-0207BB83273B}" type="pres">
      <dgm:prSet presAssocID="{08807CE6-E80A-4EE7-9234-B7DFC8A2DD9C}" presName="negativeSpace" presStyleCnt="0"/>
      <dgm:spPr/>
    </dgm:pt>
    <dgm:pt modelId="{226BD892-C048-4971-8425-EBE6C7DF240D}" type="pres">
      <dgm:prSet presAssocID="{08807CE6-E80A-4EE7-9234-B7DFC8A2DD9C}" presName="childText" presStyleLbl="conFgAcc1" presStyleIdx="2" presStyleCnt="3" custScaleX="68862" custScaleY="96743" custLinFactY="-32711" custLinFactNeighborX="31142" custLinFactNeighborY="-100000">
        <dgm:presLayoutVars>
          <dgm:bulletEnabled val="1"/>
        </dgm:presLayoutVars>
      </dgm:prSet>
      <dgm:spPr/>
    </dgm:pt>
  </dgm:ptLst>
  <dgm:cxnLst>
    <dgm:cxn modelId="{5C50C746-2CDE-4BB7-B0D3-C61E8CEAB2E1}" srcId="{43FE8C68-522B-4C3F-8B4C-871B604060F7}" destId="{7E9C555A-9E7B-4FF4-9928-3870BC3E23A0}" srcOrd="0" destOrd="0" parTransId="{64202D69-8FA0-4B86-B38D-F22C00A56703}" sibTransId="{5C0E90FC-F077-4198-9F4D-A93AD2FB86E5}"/>
    <dgm:cxn modelId="{3BB5A4D2-381E-4D77-A4CC-87884BEFEA3C}" type="presOf" srcId="{F872D150-5C1C-41B2-AC47-22B8F8041631}" destId="{F2A00A4A-0FFF-406E-AF04-5677924C835D}" srcOrd="0" destOrd="0" presId="urn:microsoft.com/office/officeart/2005/8/layout/list1"/>
    <dgm:cxn modelId="{3590C2A0-C3F6-4852-83A7-587C126B95B7}" srcId="{F872D150-5C1C-41B2-AC47-22B8F8041631}" destId="{AA60FADF-C627-4972-BD2F-743FDB20F5AB}" srcOrd="2" destOrd="0" parTransId="{43D8B2F1-C46E-4A27-B084-1A17756A879F}" sibTransId="{E2444700-A630-4189-BEA0-AC9B3FBAEE3A}"/>
    <dgm:cxn modelId="{A8B6078E-EDE8-42A5-9D63-D8A4BC1CE52A}" srcId="{5FF1B117-0B69-427B-AFAC-DCA55681E24D}" destId="{F872D150-5C1C-41B2-AC47-22B8F8041631}" srcOrd="1" destOrd="0" parTransId="{558FDF82-813A-4A43-88DE-5AC159675766}" sibTransId="{906F7976-8E79-4E59-847E-53F594AA9E06}"/>
    <dgm:cxn modelId="{848D9ADF-8894-4E55-93F9-26A81C114F57}" srcId="{F872D150-5C1C-41B2-AC47-22B8F8041631}" destId="{ACAED90E-739D-4B72-8003-29F249A583BE}" srcOrd="1" destOrd="0" parTransId="{99E91D1E-90EF-4704-8EF2-343527B56FA6}" sibTransId="{412257CC-C21B-48D9-891B-ACAE88DA6A4E}"/>
    <dgm:cxn modelId="{A2C214B8-41E5-433A-979B-099B74D88218}" type="presOf" srcId="{F872D150-5C1C-41B2-AC47-22B8F8041631}" destId="{FEE2962C-8A69-4757-97F4-FCB91C7E996A}" srcOrd="1" destOrd="0" presId="urn:microsoft.com/office/officeart/2005/8/layout/list1"/>
    <dgm:cxn modelId="{F9C0F565-70A0-4DD2-9CE4-BD37A90E197A}" srcId="{F872D150-5C1C-41B2-AC47-22B8F8041631}" destId="{493C7FCD-3119-4B6F-AE72-DCE6B70C3346}" srcOrd="3" destOrd="0" parTransId="{01FFED61-58AE-4C86-BB12-336AB9FB6C7F}" sibTransId="{047708CC-141D-479E-BB3D-670C9E93D53D}"/>
    <dgm:cxn modelId="{CE1E34EB-AF00-4A50-A772-BDB92A012AE8}" srcId="{5FF1B117-0B69-427B-AFAC-DCA55681E24D}" destId="{43FE8C68-522B-4C3F-8B4C-871B604060F7}" srcOrd="0" destOrd="0" parTransId="{C533DFB5-316F-45FC-BC52-920DEE1CE082}" sibTransId="{7897FB66-F08B-45BE-80A3-2660D82B0621}"/>
    <dgm:cxn modelId="{8FCA5CA5-A2C9-4A91-A59A-423E8B35285E}" srcId="{08807CE6-E80A-4EE7-9234-B7DFC8A2DD9C}" destId="{C8326B21-7DC9-45E3-840C-162A2815E993}" srcOrd="0" destOrd="0" parTransId="{B3605CF0-C327-41FE-AA19-06F2A98EB110}" sibTransId="{6295B2E7-7230-4941-B67C-BC4A9C4F6143}"/>
    <dgm:cxn modelId="{EA61C46B-0C3E-487C-B902-EB1ED8450F55}" type="presOf" srcId="{43FE8C68-522B-4C3F-8B4C-871B604060F7}" destId="{E0C3AD7A-6E87-430C-A288-F572F37CFDC9}" srcOrd="1" destOrd="0" presId="urn:microsoft.com/office/officeart/2005/8/layout/list1"/>
    <dgm:cxn modelId="{E447EAFB-FFA6-4E90-B1C3-43077D36266F}" type="presOf" srcId="{ACAED90E-739D-4B72-8003-29F249A583BE}" destId="{5FD7E5A0-B34F-4790-BDEE-CA92B7616053}" srcOrd="0" destOrd="1" presId="urn:microsoft.com/office/officeart/2005/8/layout/list1"/>
    <dgm:cxn modelId="{872FA3FB-4720-4212-9E9A-464402AA51B3}" type="presOf" srcId="{5FF1B117-0B69-427B-AFAC-DCA55681E24D}" destId="{B7E79E3D-563E-4D80-A451-E2C0B3FC07D2}" srcOrd="0" destOrd="0" presId="urn:microsoft.com/office/officeart/2005/8/layout/list1"/>
    <dgm:cxn modelId="{85AA1BF1-E0C2-4EAB-9B37-C1BD6995C673}" srcId="{5FF1B117-0B69-427B-AFAC-DCA55681E24D}" destId="{08807CE6-E80A-4EE7-9234-B7DFC8A2DD9C}" srcOrd="2" destOrd="0" parTransId="{B4CF3FD7-0F00-472F-B6CA-077B46285D92}" sibTransId="{4E1345A7-1CC6-4489-8B5C-51C9FAB37240}"/>
    <dgm:cxn modelId="{4BC2BF22-DB45-4D11-B1C5-303DDA75815D}" type="presOf" srcId="{AA60FADF-C627-4972-BD2F-743FDB20F5AB}" destId="{5FD7E5A0-B34F-4790-BDEE-CA92B7616053}" srcOrd="0" destOrd="2" presId="urn:microsoft.com/office/officeart/2005/8/layout/list1"/>
    <dgm:cxn modelId="{8C04E186-63EA-4C71-B698-A3F3201B5349}" type="presOf" srcId="{08807CE6-E80A-4EE7-9234-B7DFC8A2DD9C}" destId="{400A0C30-1212-4BC0-AC1B-6B2E674F8D75}" srcOrd="1" destOrd="0" presId="urn:microsoft.com/office/officeart/2005/8/layout/list1"/>
    <dgm:cxn modelId="{ECE9226B-3620-43E6-9F23-7EB931A4799C}" type="presOf" srcId="{43FE8C68-522B-4C3F-8B4C-871B604060F7}" destId="{0F673524-EC2F-4A77-B2A6-255512F6670C}" srcOrd="0" destOrd="0" presId="urn:microsoft.com/office/officeart/2005/8/layout/list1"/>
    <dgm:cxn modelId="{05CCA936-CAAB-419E-BA14-408E43C0638B}" srcId="{F872D150-5C1C-41B2-AC47-22B8F8041631}" destId="{1A87F4F0-2071-4A5F-AE13-83F2BF7796ED}" srcOrd="0" destOrd="0" parTransId="{2C1951BD-30DD-4A56-8211-8982922479BE}" sibTransId="{FDE1261B-962C-4A7B-A31C-885AD0B2AA5C}"/>
    <dgm:cxn modelId="{E1270C07-A561-4077-9E22-11ACE6020A63}" type="presOf" srcId="{493C7FCD-3119-4B6F-AE72-DCE6B70C3346}" destId="{5FD7E5A0-B34F-4790-BDEE-CA92B7616053}" srcOrd="0" destOrd="3" presId="urn:microsoft.com/office/officeart/2005/8/layout/list1"/>
    <dgm:cxn modelId="{64139789-BDD3-4806-9DE8-88799BFE7538}" type="presOf" srcId="{7E9C555A-9E7B-4FF4-9928-3870BC3E23A0}" destId="{EA6AA68F-DCF6-4730-9AFC-457743CB8F87}" srcOrd="0" destOrd="0" presId="urn:microsoft.com/office/officeart/2005/8/layout/list1"/>
    <dgm:cxn modelId="{8586FF0C-97B1-4531-8A85-E3FD2C87A4CD}" type="presOf" srcId="{C8326B21-7DC9-45E3-840C-162A2815E993}" destId="{226BD892-C048-4971-8425-EBE6C7DF240D}" srcOrd="0" destOrd="0" presId="urn:microsoft.com/office/officeart/2005/8/layout/list1"/>
    <dgm:cxn modelId="{BF5975EB-72A2-4262-8FEC-A69B5C9F7559}" type="presOf" srcId="{08807CE6-E80A-4EE7-9234-B7DFC8A2DD9C}" destId="{8116A043-C6C0-4A57-935F-288FF8187FF4}" srcOrd="0" destOrd="0" presId="urn:microsoft.com/office/officeart/2005/8/layout/list1"/>
    <dgm:cxn modelId="{B6D272A8-BF7D-413C-ABF0-D3F14CDB49B2}" type="presOf" srcId="{1A87F4F0-2071-4A5F-AE13-83F2BF7796ED}" destId="{5FD7E5A0-B34F-4790-BDEE-CA92B7616053}" srcOrd="0" destOrd="0" presId="urn:microsoft.com/office/officeart/2005/8/layout/list1"/>
    <dgm:cxn modelId="{4F7FB1FC-13A5-4693-B31C-6E4263E9B4BF}" type="presParOf" srcId="{B7E79E3D-563E-4D80-A451-E2C0B3FC07D2}" destId="{C505E30E-C0FD-4F6C-8368-59598E8BA19B}" srcOrd="0" destOrd="0" presId="urn:microsoft.com/office/officeart/2005/8/layout/list1"/>
    <dgm:cxn modelId="{7DCB11B7-6C86-4325-A937-DA5C1AAEACDA}" type="presParOf" srcId="{C505E30E-C0FD-4F6C-8368-59598E8BA19B}" destId="{0F673524-EC2F-4A77-B2A6-255512F6670C}" srcOrd="0" destOrd="0" presId="urn:microsoft.com/office/officeart/2005/8/layout/list1"/>
    <dgm:cxn modelId="{957DB8DE-70C7-4491-A1F4-3264348BBA58}" type="presParOf" srcId="{C505E30E-C0FD-4F6C-8368-59598E8BA19B}" destId="{E0C3AD7A-6E87-430C-A288-F572F37CFDC9}" srcOrd="1" destOrd="0" presId="urn:microsoft.com/office/officeart/2005/8/layout/list1"/>
    <dgm:cxn modelId="{A6DA262D-1F94-4512-8969-1B8ED04CA0B3}" type="presParOf" srcId="{B7E79E3D-563E-4D80-A451-E2C0B3FC07D2}" destId="{C8EDB1DD-A4C9-41F3-9AC5-C7DC4892E42F}" srcOrd="1" destOrd="0" presId="urn:microsoft.com/office/officeart/2005/8/layout/list1"/>
    <dgm:cxn modelId="{4514CB55-78F4-4B44-805E-3959A27158E0}" type="presParOf" srcId="{B7E79E3D-563E-4D80-A451-E2C0B3FC07D2}" destId="{EA6AA68F-DCF6-4730-9AFC-457743CB8F87}" srcOrd="2" destOrd="0" presId="urn:microsoft.com/office/officeart/2005/8/layout/list1"/>
    <dgm:cxn modelId="{0A0650D3-8D1A-48AA-A4D5-10126ACBE7F0}" type="presParOf" srcId="{B7E79E3D-563E-4D80-A451-E2C0B3FC07D2}" destId="{DBA51EDA-EF9C-4F5D-9B0C-4735D1F00DF6}" srcOrd="3" destOrd="0" presId="urn:microsoft.com/office/officeart/2005/8/layout/list1"/>
    <dgm:cxn modelId="{4F9A9DC1-3B53-4886-9AAD-7698E0652E25}" type="presParOf" srcId="{B7E79E3D-563E-4D80-A451-E2C0B3FC07D2}" destId="{B446D463-4B98-405B-9BEE-C43ECDA5DDCD}" srcOrd="4" destOrd="0" presId="urn:microsoft.com/office/officeart/2005/8/layout/list1"/>
    <dgm:cxn modelId="{BD071C51-1C61-46DF-8C92-155B20C70415}" type="presParOf" srcId="{B446D463-4B98-405B-9BEE-C43ECDA5DDCD}" destId="{F2A00A4A-0FFF-406E-AF04-5677924C835D}" srcOrd="0" destOrd="0" presId="urn:microsoft.com/office/officeart/2005/8/layout/list1"/>
    <dgm:cxn modelId="{DF60C4A8-EB91-4B4C-90FA-AB73507CD519}" type="presParOf" srcId="{B446D463-4B98-405B-9BEE-C43ECDA5DDCD}" destId="{FEE2962C-8A69-4757-97F4-FCB91C7E996A}" srcOrd="1" destOrd="0" presId="urn:microsoft.com/office/officeart/2005/8/layout/list1"/>
    <dgm:cxn modelId="{F6D346AB-A134-4172-A901-0998C5D0E34A}" type="presParOf" srcId="{B7E79E3D-563E-4D80-A451-E2C0B3FC07D2}" destId="{F6BEB845-7B0B-4A91-93CD-8C105A5BE1A7}" srcOrd="5" destOrd="0" presId="urn:microsoft.com/office/officeart/2005/8/layout/list1"/>
    <dgm:cxn modelId="{6908A53E-42CE-416C-BA4D-27DC036493A5}" type="presParOf" srcId="{B7E79E3D-563E-4D80-A451-E2C0B3FC07D2}" destId="{5FD7E5A0-B34F-4790-BDEE-CA92B7616053}" srcOrd="6" destOrd="0" presId="urn:microsoft.com/office/officeart/2005/8/layout/list1"/>
    <dgm:cxn modelId="{23430F71-9B4B-4878-B392-46389E09FA4A}" type="presParOf" srcId="{B7E79E3D-563E-4D80-A451-E2C0B3FC07D2}" destId="{E2CB5DD2-D919-414D-BA67-065CD3D2C0B0}" srcOrd="7" destOrd="0" presId="urn:microsoft.com/office/officeart/2005/8/layout/list1"/>
    <dgm:cxn modelId="{D87D135D-B03A-47B3-9797-498F334FAE99}" type="presParOf" srcId="{B7E79E3D-563E-4D80-A451-E2C0B3FC07D2}" destId="{63B38E1C-0F1A-4936-8DE9-6B398E250C51}" srcOrd="8" destOrd="0" presId="urn:microsoft.com/office/officeart/2005/8/layout/list1"/>
    <dgm:cxn modelId="{F3B7D538-72B2-4459-9DE0-B5D2E6779D4E}" type="presParOf" srcId="{63B38E1C-0F1A-4936-8DE9-6B398E250C51}" destId="{8116A043-C6C0-4A57-935F-288FF8187FF4}" srcOrd="0" destOrd="0" presId="urn:microsoft.com/office/officeart/2005/8/layout/list1"/>
    <dgm:cxn modelId="{9C2BB031-D064-48BF-AF7F-826EC7E8F2AE}" type="presParOf" srcId="{63B38E1C-0F1A-4936-8DE9-6B398E250C51}" destId="{400A0C30-1212-4BC0-AC1B-6B2E674F8D75}" srcOrd="1" destOrd="0" presId="urn:microsoft.com/office/officeart/2005/8/layout/list1"/>
    <dgm:cxn modelId="{D504DD4F-A02C-4CE8-8E42-E2F44EDA2F1F}" type="presParOf" srcId="{B7E79E3D-563E-4D80-A451-E2C0B3FC07D2}" destId="{9A20306B-6CBA-44BE-A83B-0207BB83273B}" srcOrd="9" destOrd="0" presId="urn:microsoft.com/office/officeart/2005/8/layout/list1"/>
    <dgm:cxn modelId="{0E44605F-8F2E-4231-95E5-DD55711BDFD5}" type="presParOf" srcId="{B7E79E3D-563E-4D80-A451-E2C0B3FC07D2}" destId="{226BD892-C048-4971-8425-EBE6C7DF240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C3E0B6-CBD1-4594-96F1-FF09E234AA3A}" type="doc">
      <dgm:prSet loTypeId="urn:microsoft.com/office/officeart/2008/layout/VerticalCurvedList" loCatId="list" qsTypeId="urn:microsoft.com/office/officeart/2005/8/quickstyle/3d3" qsCatId="3D" csTypeId="urn:microsoft.com/office/officeart/2005/8/colors/accent0_3" csCatId="mainScheme" phldr="1"/>
      <dgm:spPr/>
      <dgm:t>
        <a:bodyPr/>
        <a:lstStyle/>
        <a:p>
          <a:endParaRPr lang="ru-RU"/>
        </a:p>
      </dgm:t>
    </dgm:pt>
    <dgm:pt modelId="{2D2EC4E0-6C11-42A7-9A09-DD0B02E563EB}">
      <dgm:prSet phldrT="[Текст]" custT="1">
        <dgm:style>
          <a:lnRef idx="0">
            <a:schemeClr val="accent2"/>
          </a:lnRef>
          <a:fillRef idx="3">
            <a:schemeClr val="accent2"/>
          </a:fillRef>
          <a:effectRef idx="3">
            <a:schemeClr val="accent2"/>
          </a:effectRef>
          <a:fontRef idx="minor">
            <a:schemeClr val="lt1"/>
          </a:fontRef>
        </dgm:style>
      </dgm:prSet>
      <dgm:spPr/>
      <dgm:t>
        <a:bodyPr/>
        <a:lstStyle/>
        <a:p>
          <a:r>
            <a:rPr lang="uk-UA" sz="1600" dirty="0" smtClean="0">
              <a:solidFill>
                <a:schemeClr val="bg1"/>
              </a:solidFill>
            </a:rPr>
            <a:t>ПАТ </a:t>
          </a:r>
          <a:r>
            <a:rPr lang="uk-UA" sz="1600" dirty="0" smtClean="0">
              <a:solidFill>
                <a:schemeClr val="bg1"/>
              </a:solidFill>
            </a:rPr>
            <a:t>«Маяк» </a:t>
          </a:r>
          <a:r>
            <a:rPr lang="uk-UA" sz="1600" dirty="0" smtClean="0">
              <a:solidFill>
                <a:schemeClr val="bg1"/>
              </a:solidFill>
            </a:rPr>
            <a:t>створювалось </a:t>
          </a:r>
          <a:r>
            <a:rPr lang="uk-UA" sz="1600" b="0" dirty="0" smtClean="0">
              <a:solidFill>
                <a:schemeClr val="bg1"/>
              </a:solidFill>
            </a:rPr>
            <a:t>з</a:t>
          </a:r>
          <a:r>
            <a:rPr lang="uk-UA" sz="1600" b="1" dirty="0" smtClean="0">
              <a:solidFill>
                <a:schemeClr val="bg1"/>
              </a:solidFill>
            </a:rPr>
            <a:t> метою </a:t>
          </a:r>
          <a:r>
            <a:rPr lang="uk-UA" sz="1600" dirty="0" smtClean="0">
              <a:solidFill>
                <a:schemeClr val="bg1"/>
              </a:solidFill>
            </a:rPr>
            <a:t>здійснення підприємницької діяльності для отримання прибутку в інтересах акціонерів, а також його працівників.</a:t>
          </a:r>
          <a:endParaRPr lang="ru-RU" sz="1600" dirty="0">
            <a:solidFill>
              <a:schemeClr val="bg1"/>
            </a:solidFill>
          </a:endParaRPr>
        </a:p>
      </dgm:t>
    </dgm:pt>
    <dgm:pt modelId="{9697B4B8-541E-477F-B222-6786EEF9D18D}" type="parTrans" cxnId="{092A49DB-D444-4D2F-AAD3-E2E9D955A04E}">
      <dgm:prSet/>
      <dgm:spPr/>
      <dgm:t>
        <a:bodyPr/>
        <a:lstStyle/>
        <a:p>
          <a:endParaRPr lang="ru-RU"/>
        </a:p>
      </dgm:t>
    </dgm:pt>
    <dgm:pt modelId="{FC464B1D-2D48-4719-98E4-9D50A6D65D91}" type="sibTrans" cxnId="{092A49DB-D444-4D2F-AAD3-E2E9D955A04E}">
      <dgm:prSet/>
      <dgm:spPr/>
      <dgm:t>
        <a:bodyPr/>
        <a:lstStyle/>
        <a:p>
          <a:endParaRPr lang="ru-RU"/>
        </a:p>
      </dgm:t>
    </dgm:pt>
    <dgm:pt modelId="{A505BFAD-7226-4C6D-B40F-78AA5953EA5B}">
      <dgm:prSet phldrT="[Текст]" custT="1">
        <dgm:style>
          <a:lnRef idx="0">
            <a:schemeClr val="accent2"/>
          </a:lnRef>
          <a:fillRef idx="3">
            <a:schemeClr val="accent2"/>
          </a:fillRef>
          <a:effectRef idx="3">
            <a:schemeClr val="accent2"/>
          </a:effectRef>
          <a:fontRef idx="minor">
            <a:schemeClr val="lt1"/>
          </a:fontRef>
        </dgm:style>
      </dgm:prSet>
      <dgm:spPr/>
      <dgm:t>
        <a:bodyPr/>
        <a:lstStyle/>
        <a:p>
          <a:r>
            <a:rPr lang="ru-RU" sz="1600" b="1" dirty="0" smtClean="0">
              <a:solidFill>
                <a:schemeClr val="bg1"/>
              </a:solidFill>
            </a:rPr>
            <a:t>Предметом </a:t>
          </a:r>
          <a:r>
            <a:rPr lang="ru-RU" sz="1600" b="1" dirty="0" err="1" smtClean="0">
              <a:solidFill>
                <a:schemeClr val="bg1"/>
              </a:solidFill>
            </a:rPr>
            <a:t>діяльності</a:t>
          </a:r>
          <a:r>
            <a:rPr lang="ru-RU" sz="1600" b="1" dirty="0" smtClean="0">
              <a:solidFill>
                <a:schemeClr val="bg1"/>
              </a:solidFill>
            </a:rPr>
            <a:t> </a:t>
          </a:r>
          <a:r>
            <a:rPr lang="uk-UA" sz="1600" b="1" dirty="0" smtClean="0">
              <a:solidFill>
                <a:schemeClr val="bg1"/>
              </a:solidFill>
            </a:rPr>
            <a:t>П</a:t>
          </a:r>
          <a:r>
            <a:rPr lang="ru-RU" sz="1600" b="1" dirty="0" smtClean="0">
              <a:solidFill>
                <a:schemeClr val="bg1"/>
              </a:solidFill>
            </a:rPr>
            <a:t>АТ </a:t>
          </a:r>
          <a:r>
            <a:rPr lang="ru-RU" sz="1600" b="1" dirty="0" smtClean="0">
              <a:solidFill>
                <a:schemeClr val="bg1"/>
              </a:solidFill>
            </a:rPr>
            <a:t>«Маяк» є </a:t>
          </a:r>
          <a:r>
            <a:rPr lang="ru-RU" sz="1600" u="none" dirty="0" err="1" smtClean="0">
              <a:solidFill>
                <a:schemeClr val="bg1"/>
              </a:solidFill>
            </a:rPr>
            <a:t>виробництво</a:t>
          </a:r>
          <a:r>
            <a:rPr lang="ru-RU" sz="1600" u="none" dirty="0" smtClean="0">
              <a:solidFill>
                <a:schemeClr val="bg1"/>
              </a:solidFill>
            </a:rPr>
            <a:t> та </a:t>
          </a:r>
          <a:r>
            <a:rPr lang="ru-RU" sz="1600" u="none" dirty="0" err="1" smtClean="0">
              <a:solidFill>
                <a:schemeClr val="bg1"/>
              </a:solidFill>
            </a:rPr>
            <a:t>реалізація</a:t>
          </a:r>
          <a:r>
            <a:rPr lang="ru-RU" sz="1600" u="none" dirty="0" smtClean="0">
              <a:solidFill>
                <a:schemeClr val="bg1"/>
              </a:solidFill>
            </a:rPr>
            <a:t> </a:t>
          </a:r>
          <a:r>
            <a:rPr lang="ru-RU" sz="1600" u="none" dirty="0" err="1" smtClean="0">
              <a:solidFill>
                <a:schemeClr val="bg1"/>
              </a:solidFill>
            </a:rPr>
            <a:t>товарів</a:t>
          </a:r>
          <a:r>
            <a:rPr lang="ru-RU" sz="1600" u="none" dirty="0" smtClean="0">
              <a:solidFill>
                <a:schemeClr val="bg1"/>
              </a:solidFill>
            </a:rPr>
            <a:t> </a:t>
          </a:r>
          <a:r>
            <a:rPr lang="ru-RU" sz="1600" u="none" dirty="0" err="1" smtClean="0">
              <a:solidFill>
                <a:schemeClr val="bg1"/>
              </a:solidFill>
            </a:rPr>
            <a:t>під</a:t>
          </a:r>
          <a:r>
            <a:rPr lang="ru-RU" sz="1600" u="none" dirty="0" smtClean="0">
              <a:solidFill>
                <a:schemeClr val="bg1"/>
              </a:solidFill>
            </a:rPr>
            <a:t> торговою маркою «</a:t>
          </a:r>
          <a:r>
            <a:rPr lang="ru-RU" sz="1600" u="none" dirty="0" err="1" smtClean="0">
              <a:solidFill>
                <a:schemeClr val="bg1"/>
              </a:solidFill>
            </a:rPr>
            <a:t>Термія</a:t>
          </a:r>
          <a:r>
            <a:rPr lang="ru-RU" sz="1600" u="none" dirty="0" smtClean="0">
              <a:solidFill>
                <a:schemeClr val="bg1"/>
              </a:solidFill>
            </a:rPr>
            <a:t>»</a:t>
          </a:r>
        </a:p>
        <a:p>
          <a:endParaRPr lang="uk-UA" sz="1200" dirty="0" smtClean="0"/>
        </a:p>
      </dgm:t>
    </dgm:pt>
    <dgm:pt modelId="{48441799-08B0-4D0A-930A-5236C9223B1F}" type="parTrans" cxnId="{0AEA899E-A638-4569-BD4B-8C798B3F3662}">
      <dgm:prSet/>
      <dgm:spPr/>
      <dgm:t>
        <a:bodyPr/>
        <a:lstStyle/>
        <a:p>
          <a:endParaRPr lang="ru-RU"/>
        </a:p>
      </dgm:t>
    </dgm:pt>
    <dgm:pt modelId="{696C6333-A2CC-4A27-8C8C-76131BD59B98}" type="sibTrans" cxnId="{0AEA899E-A638-4569-BD4B-8C798B3F3662}">
      <dgm:prSet/>
      <dgm:spPr/>
      <dgm:t>
        <a:bodyPr/>
        <a:lstStyle/>
        <a:p>
          <a:endParaRPr lang="ru-RU"/>
        </a:p>
      </dgm:t>
    </dgm:pt>
    <dgm:pt modelId="{60D3F822-227C-41BC-8399-43D1626FFC91}">
      <dgm:prSet phldrT="[Текст]" custT="1">
        <dgm:style>
          <a:lnRef idx="0">
            <a:schemeClr val="accent2"/>
          </a:lnRef>
          <a:fillRef idx="3">
            <a:schemeClr val="accent2"/>
          </a:fillRef>
          <a:effectRef idx="3">
            <a:schemeClr val="accent2"/>
          </a:effectRef>
          <a:fontRef idx="minor">
            <a:schemeClr val="lt1"/>
          </a:fontRef>
        </dgm:style>
      </dgm:prSet>
      <dgm:spPr/>
      <dgm:t>
        <a:bodyPr/>
        <a:lstStyle/>
        <a:p>
          <a:r>
            <a:rPr lang="uk-UA" sz="1600" b="1" dirty="0" err="1" smtClean="0">
              <a:solidFill>
                <a:schemeClr val="bg1"/>
              </a:solidFill>
            </a:rPr>
            <a:t>Основнi</a:t>
          </a:r>
          <a:r>
            <a:rPr lang="uk-UA" sz="1600" b="1" dirty="0" smtClean="0">
              <a:solidFill>
                <a:schemeClr val="bg1"/>
              </a:solidFill>
            </a:rPr>
            <a:t> </a:t>
          </a:r>
          <a:r>
            <a:rPr lang="uk-UA" sz="1600" b="1" dirty="0" smtClean="0">
              <a:solidFill>
                <a:schemeClr val="bg1"/>
              </a:solidFill>
            </a:rPr>
            <a:t>продукти </a:t>
          </a:r>
          <a:r>
            <a:rPr lang="uk-UA" sz="1600" b="1" dirty="0" err="1" smtClean="0">
              <a:solidFill>
                <a:schemeClr val="bg1"/>
              </a:solidFill>
            </a:rPr>
            <a:t>дiяльностi</a:t>
          </a:r>
          <a:r>
            <a:rPr lang="uk-UA" sz="1600" b="1" dirty="0" smtClean="0">
              <a:solidFill>
                <a:schemeClr val="bg1"/>
              </a:solidFill>
            </a:rPr>
            <a:t>:</a:t>
          </a:r>
          <a:endParaRPr lang="ru-RU" sz="1600" b="1" dirty="0" smtClean="0">
            <a:solidFill>
              <a:schemeClr val="bg1"/>
            </a:solidFill>
          </a:endParaRPr>
        </a:p>
        <a:p>
          <a:r>
            <a:rPr lang="uk-UA" sz="1600" dirty="0" smtClean="0">
              <a:solidFill>
                <a:schemeClr val="bg1"/>
              </a:solidFill>
            </a:rPr>
            <a:t>- </a:t>
          </a:r>
          <a:r>
            <a:rPr lang="uk-UA" sz="1600" dirty="0" err="1" smtClean="0"/>
            <a:t>радiатори</a:t>
          </a:r>
          <a:r>
            <a:rPr lang="uk-UA" sz="1600" dirty="0" smtClean="0"/>
            <a:t> для водяного опалення </a:t>
          </a:r>
          <a:r>
            <a:rPr lang="uk-UA" sz="1600" dirty="0" smtClean="0">
              <a:solidFill>
                <a:schemeClr val="bg1"/>
              </a:solidFill>
            </a:rPr>
            <a:t>;</a:t>
          </a:r>
          <a:endParaRPr lang="ru-RU" sz="1600" dirty="0" smtClean="0">
            <a:solidFill>
              <a:schemeClr val="bg1"/>
            </a:solidFill>
          </a:endParaRPr>
        </a:p>
        <a:p>
          <a:r>
            <a:rPr lang="uk-UA" sz="1600" dirty="0" smtClean="0">
              <a:solidFill>
                <a:schemeClr val="bg1"/>
              </a:solidFill>
            </a:rPr>
            <a:t>- </a:t>
          </a:r>
          <a:r>
            <a:rPr lang="uk-UA" sz="1600" dirty="0" err="1" smtClean="0"/>
            <a:t>електричнi</a:t>
          </a:r>
          <a:r>
            <a:rPr lang="uk-UA" sz="1600" dirty="0" smtClean="0"/>
            <a:t> </a:t>
          </a:r>
          <a:r>
            <a:rPr lang="uk-UA" sz="1600" dirty="0" err="1" smtClean="0"/>
            <a:t>опалювальнi</a:t>
          </a:r>
          <a:r>
            <a:rPr lang="uk-UA" sz="1600" dirty="0" smtClean="0"/>
            <a:t> котли </a:t>
          </a:r>
          <a:r>
            <a:rPr lang="uk-UA" sz="1600" dirty="0" smtClean="0">
              <a:solidFill>
                <a:schemeClr val="bg1"/>
              </a:solidFill>
            </a:rPr>
            <a:t>; </a:t>
          </a:r>
          <a:endParaRPr lang="ru-RU" sz="1600" dirty="0" smtClean="0">
            <a:solidFill>
              <a:schemeClr val="bg1"/>
            </a:solidFill>
          </a:endParaRPr>
        </a:p>
        <a:p>
          <a:r>
            <a:rPr lang="uk-UA" sz="1600" dirty="0" smtClean="0">
              <a:solidFill>
                <a:schemeClr val="bg1"/>
              </a:solidFill>
            </a:rPr>
            <a:t>- </a:t>
          </a:r>
          <a:r>
            <a:rPr lang="uk-UA" sz="1600" dirty="0" err="1" smtClean="0"/>
            <a:t>водонагрiвачi</a:t>
          </a:r>
          <a:r>
            <a:rPr lang="uk-UA" sz="1600" dirty="0" smtClean="0"/>
            <a:t> </a:t>
          </a:r>
          <a:r>
            <a:rPr lang="uk-UA" sz="1600" dirty="0" err="1" smtClean="0"/>
            <a:t>акумуляцiйнi</a:t>
          </a:r>
          <a:r>
            <a:rPr lang="uk-UA" sz="1600" dirty="0" smtClean="0"/>
            <a:t> </a:t>
          </a:r>
          <a:r>
            <a:rPr lang="uk-UA" sz="1600" dirty="0" err="1" smtClean="0"/>
            <a:t>побiчного</a:t>
          </a:r>
          <a:r>
            <a:rPr lang="uk-UA" sz="1600" dirty="0" smtClean="0"/>
            <a:t> </a:t>
          </a:r>
          <a:r>
            <a:rPr lang="uk-UA" sz="1600" dirty="0" err="1" smtClean="0"/>
            <a:t>нагрiву</a:t>
          </a:r>
          <a:r>
            <a:rPr lang="uk-UA" sz="1600" dirty="0" smtClean="0"/>
            <a:t> ;</a:t>
          </a:r>
        </a:p>
        <a:p>
          <a:r>
            <a:rPr lang="uk-UA" sz="1600" dirty="0" smtClean="0"/>
            <a:t>- </a:t>
          </a:r>
          <a:r>
            <a:rPr lang="uk-UA" sz="1600" dirty="0" err="1" smtClean="0"/>
            <a:t>тепловi</a:t>
          </a:r>
          <a:r>
            <a:rPr lang="uk-UA" sz="1600" dirty="0" smtClean="0"/>
            <a:t> насоси </a:t>
          </a:r>
          <a:r>
            <a:rPr lang="uk-UA" sz="1600" dirty="0" err="1" smtClean="0"/>
            <a:t>„Повiтря-Вода</a:t>
          </a:r>
          <a:r>
            <a:rPr lang="uk-UA" sz="2000" dirty="0" smtClean="0"/>
            <a:t>” </a:t>
          </a:r>
        </a:p>
        <a:p>
          <a:endParaRPr lang="ru-RU" sz="2000" dirty="0">
            <a:solidFill>
              <a:schemeClr val="bg1"/>
            </a:solidFill>
          </a:endParaRPr>
        </a:p>
      </dgm:t>
    </dgm:pt>
    <dgm:pt modelId="{3D59EFAB-8B83-4963-A8FE-63DA49B8A74E}" type="parTrans" cxnId="{FB7353D8-FA2E-4FEF-9BDF-6CCD9BDC3B2C}">
      <dgm:prSet/>
      <dgm:spPr/>
      <dgm:t>
        <a:bodyPr/>
        <a:lstStyle/>
        <a:p>
          <a:endParaRPr lang="ru-RU"/>
        </a:p>
      </dgm:t>
    </dgm:pt>
    <dgm:pt modelId="{11A8BD40-7A1C-4DC3-AE40-33DE7AC0043E}" type="sibTrans" cxnId="{FB7353D8-FA2E-4FEF-9BDF-6CCD9BDC3B2C}">
      <dgm:prSet/>
      <dgm:spPr/>
      <dgm:t>
        <a:bodyPr/>
        <a:lstStyle/>
        <a:p>
          <a:endParaRPr lang="ru-RU"/>
        </a:p>
      </dgm:t>
    </dgm:pt>
    <dgm:pt modelId="{7B117E6F-6EAF-4131-8DFB-99C3829A5D6B}" type="pres">
      <dgm:prSet presAssocID="{0DC3E0B6-CBD1-4594-96F1-FF09E234AA3A}" presName="Name0" presStyleCnt="0">
        <dgm:presLayoutVars>
          <dgm:chMax val="7"/>
          <dgm:chPref val="7"/>
          <dgm:dir/>
        </dgm:presLayoutVars>
      </dgm:prSet>
      <dgm:spPr/>
      <dgm:t>
        <a:bodyPr/>
        <a:lstStyle/>
        <a:p>
          <a:endParaRPr lang="ru-RU"/>
        </a:p>
      </dgm:t>
    </dgm:pt>
    <dgm:pt modelId="{84C81B2A-EF0B-4B63-AB5C-E115F1851BD0}" type="pres">
      <dgm:prSet presAssocID="{0DC3E0B6-CBD1-4594-96F1-FF09E234AA3A}" presName="Name1" presStyleCnt="0"/>
      <dgm:spPr/>
    </dgm:pt>
    <dgm:pt modelId="{124D7825-9FCB-4EAF-A29B-A256D6C675FE}" type="pres">
      <dgm:prSet presAssocID="{0DC3E0B6-CBD1-4594-96F1-FF09E234AA3A}" presName="cycle" presStyleCnt="0"/>
      <dgm:spPr/>
    </dgm:pt>
    <dgm:pt modelId="{3C36C85B-85A6-4916-8C4C-F169D66AC18D}" type="pres">
      <dgm:prSet presAssocID="{0DC3E0B6-CBD1-4594-96F1-FF09E234AA3A}" presName="srcNode" presStyleLbl="node1" presStyleIdx="0" presStyleCnt="3"/>
      <dgm:spPr/>
    </dgm:pt>
    <dgm:pt modelId="{2894594A-25EC-4531-9719-7EC7C875D279}" type="pres">
      <dgm:prSet presAssocID="{0DC3E0B6-CBD1-4594-96F1-FF09E234AA3A}" presName="conn" presStyleLbl="parChTrans1D2" presStyleIdx="0" presStyleCnt="1"/>
      <dgm:spPr/>
      <dgm:t>
        <a:bodyPr/>
        <a:lstStyle/>
        <a:p>
          <a:endParaRPr lang="ru-RU"/>
        </a:p>
      </dgm:t>
    </dgm:pt>
    <dgm:pt modelId="{E7D10E26-F479-4448-9362-63C64E720D95}" type="pres">
      <dgm:prSet presAssocID="{0DC3E0B6-CBD1-4594-96F1-FF09E234AA3A}" presName="extraNode" presStyleLbl="node1" presStyleIdx="0" presStyleCnt="3"/>
      <dgm:spPr/>
    </dgm:pt>
    <dgm:pt modelId="{5C6321A4-5E18-41E0-AC62-DE929D697D5D}" type="pres">
      <dgm:prSet presAssocID="{0DC3E0B6-CBD1-4594-96F1-FF09E234AA3A}" presName="dstNode" presStyleLbl="node1" presStyleIdx="0" presStyleCnt="3"/>
      <dgm:spPr/>
    </dgm:pt>
    <dgm:pt modelId="{EB061FF8-BF8D-45D5-9AD2-54CFEBE511B6}" type="pres">
      <dgm:prSet presAssocID="{2D2EC4E0-6C11-42A7-9A09-DD0B02E563EB}" presName="text_1" presStyleLbl="node1" presStyleIdx="0" presStyleCnt="3" custLinFactNeighborX="1117" custLinFactNeighborY="-40029">
        <dgm:presLayoutVars>
          <dgm:bulletEnabled val="1"/>
        </dgm:presLayoutVars>
      </dgm:prSet>
      <dgm:spPr/>
      <dgm:t>
        <a:bodyPr/>
        <a:lstStyle/>
        <a:p>
          <a:endParaRPr lang="ru-RU"/>
        </a:p>
      </dgm:t>
    </dgm:pt>
    <dgm:pt modelId="{B46EC0BE-A7C4-41B9-8542-1B28FFA94A15}" type="pres">
      <dgm:prSet presAssocID="{2D2EC4E0-6C11-42A7-9A09-DD0B02E563EB}" presName="accent_1" presStyleCnt="0"/>
      <dgm:spPr/>
    </dgm:pt>
    <dgm:pt modelId="{D6DACF75-A6F5-486F-910F-B39D680C1FA3}" type="pres">
      <dgm:prSet presAssocID="{2D2EC4E0-6C11-42A7-9A09-DD0B02E563EB}" presName="accentRepeatNode" presStyleLbl="solidFgAcc1" presStyleIdx="0" presStyleCnt="3" custLinFactNeighborX="-5520" custLinFactNeighborY="-27687"/>
      <dgm:spPr>
        <a:solidFill>
          <a:srgbClr val="00B0F0"/>
        </a:solidFill>
      </dgm:spPr>
    </dgm:pt>
    <dgm:pt modelId="{867074E8-A8B4-44C1-AFCF-77C0DB84E678}" type="pres">
      <dgm:prSet presAssocID="{A505BFAD-7226-4C6D-B40F-78AA5953EA5B}" presName="text_2" presStyleLbl="node1" presStyleIdx="1" presStyleCnt="3" custScaleY="100471" custLinFactNeighborX="2022" custLinFactNeighborY="-48190">
        <dgm:presLayoutVars>
          <dgm:bulletEnabled val="1"/>
        </dgm:presLayoutVars>
      </dgm:prSet>
      <dgm:spPr/>
      <dgm:t>
        <a:bodyPr/>
        <a:lstStyle/>
        <a:p>
          <a:endParaRPr lang="ru-RU"/>
        </a:p>
      </dgm:t>
    </dgm:pt>
    <dgm:pt modelId="{5778EE37-E8D6-447D-80CE-21403FA98D85}" type="pres">
      <dgm:prSet presAssocID="{A505BFAD-7226-4C6D-B40F-78AA5953EA5B}" presName="accent_2" presStyleCnt="0"/>
      <dgm:spPr/>
    </dgm:pt>
    <dgm:pt modelId="{9A513C37-C4E8-4C1F-B123-F951CC2655EC}" type="pres">
      <dgm:prSet presAssocID="{A505BFAD-7226-4C6D-B40F-78AA5953EA5B}" presName="accentRepeatNode" presStyleLbl="solidFgAcc1" presStyleIdx="1" presStyleCnt="3" custLinFactNeighborX="-11943" custLinFactNeighborY="-40069"/>
      <dgm:spPr>
        <a:solidFill>
          <a:srgbClr val="00B0F0"/>
        </a:solidFill>
      </dgm:spPr>
    </dgm:pt>
    <dgm:pt modelId="{F0F2FCEF-6887-4087-9295-8FED4C13BDCE}" type="pres">
      <dgm:prSet presAssocID="{60D3F822-227C-41BC-8399-43D1626FFC91}" presName="text_3" presStyleLbl="node1" presStyleIdx="2" presStyleCnt="3" custScaleY="190279" custLinFactNeighborX="1117" custLinFactNeighborY="-11682">
        <dgm:presLayoutVars>
          <dgm:bulletEnabled val="1"/>
        </dgm:presLayoutVars>
      </dgm:prSet>
      <dgm:spPr/>
      <dgm:t>
        <a:bodyPr/>
        <a:lstStyle/>
        <a:p>
          <a:endParaRPr lang="ru-RU"/>
        </a:p>
      </dgm:t>
    </dgm:pt>
    <dgm:pt modelId="{7F2050C9-6D5C-4B82-95B6-98E0A959C508}" type="pres">
      <dgm:prSet presAssocID="{60D3F822-227C-41BC-8399-43D1626FFC91}" presName="accent_3" presStyleCnt="0"/>
      <dgm:spPr/>
    </dgm:pt>
    <dgm:pt modelId="{247B3524-CCD2-4BCE-8FBE-63886F398C6C}" type="pres">
      <dgm:prSet presAssocID="{60D3F822-227C-41BC-8399-43D1626FFC91}" presName="accentRepeatNode" presStyleLbl="solidFgAcc1" presStyleIdx="2" presStyleCnt="3" custLinFactNeighborX="5808" custLinFactNeighborY="-12801"/>
      <dgm:spPr>
        <a:solidFill>
          <a:srgbClr val="00B0F0"/>
        </a:solidFill>
      </dgm:spPr>
    </dgm:pt>
  </dgm:ptLst>
  <dgm:cxnLst>
    <dgm:cxn modelId="{0D0C881E-756D-446A-961B-F58F0EDB73B9}" type="presOf" srcId="{A505BFAD-7226-4C6D-B40F-78AA5953EA5B}" destId="{867074E8-A8B4-44C1-AFCF-77C0DB84E678}" srcOrd="0" destOrd="0" presId="urn:microsoft.com/office/officeart/2008/layout/VerticalCurvedList"/>
    <dgm:cxn modelId="{092A49DB-D444-4D2F-AAD3-E2E9D955A04E}" srcId="{0DC3E0B6-CBD1-4594-96F1-FF09E234AA3A}" destId="{2D2EC4E0-6C11-42A7-9A09-DD0B02E563EB}" srcOrd="0" destOrd="0" parTransId="{9697B4B8-541E-477F-B222-6786EEF9D18D}" sibTransId="{FC464B1D-2D48-4719-98E4-9D50A6D65D91}"/>
    <dgm:cxn modelId="{FB7353D8-FA2E-4FEF-9BDF-6CCD9BDC3B2C}" srcId="{0DC3E0B6-CBD1-4594-96F1-FF09E234AA3A}" destId="{60D3F822-227C-41BC-8399-43D1626FFC91}" srcOrd="2" destOrd="0" parTransId="{3D59EFAB-8B83-4963-A8FE-63DA49B8A74E}" sibTransId="{11A8BD40-7A1C-4DC3-AE40-33DE7AC0043E}"/>
    <dgm:cxn modelId="{7DF6D818-58DE-4FCC-84BE-E77428872C81}" type="presOf" srcId="{2D2EC4E0-6C11-42A7-9A09-DD0B02E563EB}" destId="{EB061FF8-BF8D-45D5-9AD2-54CFEBE511B6}" srcOrd="0" destOrd="0" presId="urn:microsoft.com/office/officeart/2008/layout/VerticalCurvedList"/>
    <dgm:cxn modelId="{A653EEF0-8A47-460E-9B1E-9E58BD831148}" type="presOf" srcId="{0DC3E0B6-CBD1-4594-96F1-FF09E234AA3A}" destId="{7B117E6F-6EAF-4131-8DFB-99C3829A5D6B}" srcOrd="0" destOrd="0" presId="urn:microsoft.com/office/officeart/2008/layout/VerticalCurvedList"/>
    <dgm:cxn modelId="{6BF3572F-972E-4941-B9A7-AEC9E04D3BEC}" type="presOf" srcId="{FC464B1D-2D48-4719-98E4-9D50A6D65D91}" destId="{2894594A-25EC-4531-9719-7EC7C875D279}" srcOrd="0" destOrd="0" presId="urn:microsoft.com/office/officeart/2008/layout/VerticalCurvedList"/>
    <dgm:cxn modelId="{0AEA899E-A638-4569-BD4B-8C798B3F3662}" srcId="{0DC3E0B6-CBD1-4594-96F1-FF09E234AA3A}" destId="{A505BFAD-7226-4C6D-B40F-78AA5953EA5B}" srcOrd="1" destOrd="0" parTransId="{48441799-08B0-4D0A-930A-5236C9223B1F}" sibTransId="{696C6333-A2CC-4A27-8C8C-76131BD59B98}"/>
    <dgm:cxn modelId="{CED2CD78-7B80-4B15-9864-554AE9ED50BB}" type="presOf" srcId="{60D3F822-227C-41BC-8399-43D1626FFC91}" destId="{F0F2FCEF-6887-4087-9295-8FED4C13BDCE}" srcOrd="0" destOrd="0" presId="urn:microsoft.com/office/officeart/2008/layout/VerticalCurvedList"/>
    <dgm:cxn modelId="{24960F35-C3C9-471F-A07E-0054EC04C566}" type="presParOf" srcId="{7B117E6F-6EAF-4131-8DFB-99C3829A5D6B}" destId="{84C81B2A-EF0B-4B63-AB5C-E115F1851BD0}" srcOrd="0" destOrd="0" presId="urn:microsoft.com/office/officeart/2008/layout/VerticalCurvedList"/>
    <dgm:cxn modelId="{249D08CF-2CBA-4108-8745-ADC7DFE94D59}" type="presParOf" srcId="{84C81B2A-EF0B-4B63-AB5C-E115F1851BD0}" destId="{124D7825-9FCB-4EAF-A29B-A256D6C675FE}" srcOrd="0" destOrd="0" presId="urn:microsoft.com/office/officeart/2008/layout/VerticalCurvedList"/>
    <dgm:cxn modelId="{9A6F9A65-2AFF-430C-B3F2-41682ABC191B}" type="presParOf" srcId="{124D7825-9FCB-4EAF-A29B-A256D6C675FE}" destId="{3C36C85B-85A6-4916-8C4C-F169D66AC18D}" srcOrd="0" destOrd="0" presId="urn:microsoft.com/office/officeart/2008/layout/VerticalCurvedList"/>
    <dgm:cxn modelId="{D38E5EEF-B17E-4D08-8D2A-36BEA5AF131D}" type="presParOf" srcId="{124D7825-9FCB-4EAF-A29B-A256D6C675FE}" destId="{2894594A-25EC-4531-9719-7EC7C875D279}" srcOrd="1" destOrd="0" presId="urn:microsoft.com/office/officeart/2008/layout/VerticalCurvedList"/>
    <dgm:cxn modelId="{C40225B2-B958-4671-B7BA-8A55818D707B}" type="presParOf" srcId="{124D7825-9FCB-4EAF-A29B-A256D6C675FE}" destId="{E7D10E26-F479-4448-9362-63C64E720D95}" srcOrd="2" destOrd="0" presId="urn:microsoft.com/office/officeart/2008/layout/VerticalCurvedList"/>
    <dgm:cxn modelId="{D181B226-E481-4322-9A0D-1E4536497AD0}" type="presParOf" srcId="{124D7825-9FCB-4EAF-A29B-A256D6C675FE}" destId="{5C6321A4-5E18-41E0-AC62-DE929D697D5D}" srcOrd="3" destOrd="0" presId="urn:microsoft.com/office/officeart/2008/layout/VerticalCurvedList"/>
    <dgm:cxn modelId="{3C6A16AF-BA75-4561-AED4-329F20BCB0D5}" type="presParOf" srcId="{84C81B2A-EF0B-4B63-AB5C-E115F1851BD0}" destId="{EB061FF8-BF8D-45D5-9AD2-54CFEBE511B6}" srcOrd="1" destOrd="0" presId="urn:microsoft.com/office/officeart/2008/layout/VerticalCurvedList"/>
    <dgm:cxn modelId="{5B280E13-0917-4328-AEC1-C4D2FCE145B0}" type="presParOf" srcId="{84C81B2A-EF0B-4B63-AB5C-E115F1851BD0}" destId="{B46EC0BE-A7C4-41B9-8542-1B28FFA94A15}" srcOrd="2" destOrd="0" presId="urn:microsoft.com/office/officeart/2008/layout/VerticalCurvedList"/>
    <dgm:cxn modelId="{42FD2838-2E32-4B18-B44B-1E9B2A82CFAB}" type="presParOf" srcId="{B46EC0BE-A7C4-41B9-8542-1B28FFA94A15}" destId="{D6DACF75-A6F5-486F-910F-B39D680C1FA3}" srcOrd="0" destOrd="0" presId="urn:microsoft.com/office/officeart/2008/layout/VerticalCurvedList"/>
    <dgm:cxn modelId="{D2DD6B73-B92A-422C-8B6F-B3D1EAFFB3FF}" type="presParOf" srcId="{84C81B2A-EF0B-4B63-AB5C-E115F1851BD0}" destId="{867074E8-A8B4-44C1-AFCF-77C0DB84E678}" srcOrd="3" destOrd="0" presId="urn:microsoft.com/office/officeart/2008/layout/VerticalCurvedList"/>
    <dgm:cxn modelId="{3E5F3117-B86D-4D41-8CA9-C3E8FC76709D}" type="presParOf" srcId="{84C81B2A-EF0B-4B63-AB5C-E115F1851BD0}" destId="{5778EE37-E8D6-447D-80CE-21403FA98D85}" srcOrd="4" destOrd="0" presId="urn:microsoft.com/office/officeart/2008/layout/VerticalCurvedList"/>
    <dgm:cxn modelId="{86C29A23-3427-43B3-B397-BA352712B46C}" type="presParOf" srcId="{5778EE37-E8D6-447D-80CE-21403FA98D85}" destId="{9A513C37-C4E8-4C1F-B123-F951CC2655EC}" srcOrd="0" destOrd="0" presId="urn:microsoft.com/office/officeart/2008/layout/VerticalCurvedList"/>
    <dgm:cxn modelId="{F56EB622-21D9-4B30-89BE-A8804990377B}" type="presParOf" srcId="{84C81B2A-EF0B-4B63-AB5C-E115F1851BD0}" destId="{F0F2FCEF-6887-4087-9295-8FED4C13BDCE}" srcOrd="5" destOrd="0" presId="urn:microsoft.com/office/officeart/2008/layout/VerticalCurvedList"/>
    <dgm:cxn modelId="{9B5604C8-C448-461E-8253-792F91D14ED1}" type="presParOf" srcId="{84C81B2A-EF0B-4B63-AB5C-E115F1851BD0}" destId="{7F2050C9-6D5C-4B82-95B6-98E0A959C508}" srcOrd="6" destOrd="0" presId="urn:microsoft.com/office/officeart/2008/layout/VerticalCurvedList"/>
    <dgm:cxn modelId="{909EF5F8-6BE6-42EB-B8AC-D8AF6C0F120E}" type="presParOf" srcId="{7F2050C9-6D5C-4B82-95B6-98E0A959C508}" destId="{247B3524-CCD2-4BCE-8FBE-63886F398C6C}"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AA68F-DCF6-4730-9AFC-457743CB8F87}">
      <dsp:nvSpPr>
        <dsp:cNvPr id="0" name=""/>
        <dsp:cNvSpPr/>
      </dsp:nvSpPr>
      <dsp:spPr>
        <a:xfrm>
          <a:off x="2735894" y="310118"/>
          <a:ext cx="6047397" cy="1409640"/>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1831" tIns="291592" rIns="68183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t>Метою дипломного дослідження є виявлення резервів підвищення ефективності використання капіталу підприємства на основі дослідження теоретичних та практичних аспектів управління ним.</a:t>
          </a:r>
          <a:endParaRPr lang="uk-UA" sz="1400" kern="1200" dirty="0"/>
        </a:p>
      </dsp:txBody>
      <dsp:txXfrm>
        <a:off x="2735894" y="310118"/>
        <a:ext cx="6047397" cy="1409640"/>
      </dsp:txXfrm>
    </dsp:sp>
    <dsp:sp modelId="{E0C3AD7A-6E87-430C-A288-F572F37CFDC9}">
      <dsp:nvSpPr>
        <dsp:cNvPr id="0" name=""/>
        <dsp:cNvSpPr/>
      </dsp:nvSpPr>
      <dsp:spPr>
        <a:xfrm>
          <a:off x="71560" y="431776"/>
          <a:ext cx="2708555" cy="1011454"/>
        </a:xfrm>
        <a:prstGeom prst="roundRect">
          <a:avLst/>
        </a:prstGeom>
        <a:solidFill>
          <a:schemeClr val="accent1">
            <a:hueOff val="0"/>
            <a:satOff val="0"/>
            <a:lumOff val="0"/>
            <a:alphaOff val="0"/>
          </a:schemeClr>
        </a:solidFill>
        <a:ln w="15875" cap="flat" cmpd="sng" algn="ctr">
          <a:noFill/>
          <a:prstDash val="solid"/>
        </a:ln>
        <a:effectLst>
          <a:outerShdw blurRad="225425" dist="50800" dir="5220000" algn="ctr" rotWithShape="0">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32442" tIns="0" rIns="232442" bIns="0" numCol="1" spcCol="1270" anchor="ctr" anchorCtr="0">
          <a:noAutofit/>
        </a:bodyPr>
        <a:lstStyle/>
        <a:p>
          <a:pPr lvl="0" algn="l" defTabSz="1955800">
            <a:lnSpc>
              <a:spcPct val="90000"/>
            </a:lnSpc>
            <a:spcBef>
              <a:spcPct val="0"/>
            </a:spcBef>
            <a:spcAft>
              <a:spcPct val="35000"/>
            </a:spcAft>
          </a:pPr>
          <a:r>
            <a:rPr lang="uk-UA" sz="4400" kern="1200" dirty="0" smtClean="0"/>
            <a:t>Мета</a:t>
          </a:r>
          <a:endParaRPr lang="uk-UA" sz="4400" kern="1200" dirty="0"/>
        </a:p>
      </dsp:txBody>
      <dsp:txXfrm>
        <a:off x="120935" y="481151"/>
        <a:ext cx="2609805" cy="912704"/>
      </dsp:txXfrm>
    </dsp:sp>
    <dsp:sp modelId="{5FD7E5A0-B34F-4790-BDEE-CA92B7616053}">
      <dsp:nvSpPr>
        <dsp:cNvPr id="0" name=""/>
        <dsp:cNvSpPr/>
      </dsp:nvSpPr>
      <dsp:spPr>
        <a:xfrm>
          <a:off x="2735894" y="2199802"/>
          <a:ext cx="6048890" cy="1976422"/>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1831" tIns="291592" rIns="681831" bIns="99568" numCol="1" spcCol="1270" anchor="t" anchorCtr="0">
          <a:noAutofit/>
        </a:bodyPr>
        <a:lstStyle/>
        <a:p>
          <a:pPr marL="0" lvl="1" indent="0" algn="l" defTabSz="622300">
            <a:lnSpc>
              <a:spcPct val="90000"/>
            </a:lnSpc>
            <a:spcBef>
              <a:spcPct val="0"/>
            </a:spcBef>
            <a:spcAft>
              <a:spcPct val="15000"/>
            </a:spcAft>
            <a:buChar char="••"/>
          </a:pPr>
          <a:r>
            <a:rPr lang="uk-UA" sz="1400" kern="1200" dirty="0" smtClean="0"/>
            <a:t> </a:t>
          </a:r>
          <a:r>
            <a:rPr lang="uk-UA" sz="1400" u="none" kern="1200" dirty="0" smtClean="0">
              <a:solidFill>
                <a:srgbClr val="002060"/>
              </a:solidFill>
              <a:cs typeface="Andalus" pitchFamily="18" charset="-78"/>
            </a:rPr>
            <a:t>Дослідити теоретичні основи аналізу капіталу;</a:t>
          </a:r>
          <a:endParaRPr lang="uk-UA" sz="1400" u="none" kern="1200" dirty="0">
            <a:solidFill>
              <a:srgbClr val="002060"/>
            </a:solidFill>
            <a:cs typeface="Andalus" pitchFamily="18" charset="-78"/>
          </a:endParaRPr>
        </a:p>
        <a:p>
          <a:pPr marL="0" lvl="1" indent="0" algn="l" defTabSz="622300">
            <a:lnSpc>
              <a:spcPct val="90000"/>
            </a:lnSpc>
            <a:spcBef>
              <a:spcPct val="0"/>
            </a:spcBef>
            <a:spcAft>
              <a:spcPct val="15000"/>
            </a:spcAft>
            <a:buChar char="••"/>
          </a:pPr>
          <a:r>
            <a:rPr lang="uk-UA" sz="1400" u="none" kern="1200" dirty="0" smtClean="0">
              <a:solidFill>
                <a:srgbClr val="002060"/>
              </a:solidFill>
              <a:cs typeface="Andalus" pitchFamily="18" charset="-78"/>
            </a:rPr>
            <a:t> провести аналіз фінансово-господарської діяльності     підприємства;</a:t>
          </a:r>
          <a:endParaRPr lang="uk-UA" sz="1400" u="none" kern="1200" dirty="0">
            <a:solidFill>
              <a:srgbClr val="002060"/>
            </a:solidFill>
            <a:cs typeface="Andalus" pitchFamily="18" charset="-78"/>
          </a:endParaRPr>
        </a:p>
        <a:p>
          <a:pPr marL="0" lvl="1" indent="0" algn="l" defTabSz="622300">
            <a:lnSpc>
              <a:spcPct val="90000"/>
            </a:lnSpc>
            <a:spcBef>
              <a:spcPct val="0"/>
            </a:spcBef>
            <a:spcAft>
              <a:spcPct val="15000"/>
            </a:spcAft>
            <a:buChar char="••"/>
          </a:pPr>
          <a:r>
            <a:rPr lang="uk-UA" sz="1400" u="none" kern="1200" dirty="0" smtClean="0">
              <a:solidFill>
                <a:srgbClr val="002060"/>
              </a:solidFill>
              <a:cs typeface="Andalus" pitchFamily="18" charset="-78"/>
            </a:rPr>
            <a:t> оцінити і проаналізувати використання капіталу на  ПАТ "МАЯК";</a:t>
          </a:r>
          <a:endParaRPr lang="uk-UA" sz="1400" u="none" kern="1200" dirty="0">
            <a:solidFill>
              <a:srgbClr val="002060"/>
            </a:solidFill>
            <a:cs typeface="Andalus" pitchFamily="18" charset="-78"/>
          </a:endParaRPr>
        </a:p>
        <a:p>
          <a:pPr marL="0" lvl="1" indent="0" algn="l" defTabSz="622300">
            <a:lnSpc>
              <a:spcPct val="90000"/>
            </a:lnSpc>
            <a:spcBef>
              <a:spcPct val="0"/>
            </a:spcBef>
            <a:spcAft>
              <a:spcPct val="15000"/>
            </a:spcAft>
            <a:buChar char="••"/>
          </a:pPr>
          <a:r>
            <a:rPr lang="uk-UA" sz="1400" u="none" kern="1200" dirty="0" smtClean="0">
              <a:solidFill>
                <a:srgbClr val="002060"/>
              </a:solidFill>
              <a:cs typeface="Andalus" pitchFamily="18" charset="-78"/>
            </a:rPr>
            <a:t> розробити пропозиції щодо підвищення ефективності використання капіталу підприємства.</a:t>
          </a:r>
          <a:endParaRPr lang="uk-UA" sz="1400" u="none" kern="1200" dirty="0">
            <a:solidFill>
              <a:srgbClr val="002060"/>
            </a:solidFill>
            <a:cs typeface="Andalus" pitchFamily="18" charset="-78"/>
          </a:endParaRPr>
        </a:p>
      </dsp:txBody>
      <dsp:txXfrm>
        <a:off x="2735894" y="2199802"/>
        <a:ext cx="6048890" cy="1976422"/>
      </dsp:txXfrm>
    </dsp:sp>
    <dsp:sp modelId="{FEE2962C-8A69-4757-97F4-FCB91C7E996A}">
      <dsp:nvSpPr>
        <dsp:cNvPr id="0" name=""/>
        <dsp:cNvSpPr/>
      </dsp:nvSpPr>
      <dsp:spPr>
        <a:xfrm>
          <a:off x="143572" y="2303979"/>
          <a:ext cx="2620000" cy="1100962"/>
        </a:xfrm>
        <a:prstGeom prst="roundRect">
          <a:avLst/>
        </a:prstGeom>
        <a:gradFill rotWithShape="1">
          <a:gsLst>
            <a:gs pos="0">
              <a:schemeClr val="accent5">
                <a:tint val="0"/>
              </a:schemeClr>
            </a:gs>
            <a:gs pos="44000">
              <a:schemeClr val="accent5">
                <a:tint val="60000"/>
                <a:satMod val="120000"/>
              </a:schemeClr>
            </a:gs>
            <a:gs pos="100000">
              <a:schemeClr val="accent5">
                <a:tint val="90000"/>
                <a:alpha val="100000"/>
                <a:lumMod val="90000"/>
              </a:schemeClr>
            </a:gs>
          </a:gsLst>
          <a:lin ang="5400000" scaled="0"/>
        </a:gradFill>
        <a:ln w="9525" cap="flat" cmpd="sng" algn="ctr">
          <a:noFill/>
          <a:prstDash val="solid"/>
        </a:ln>
        <a:effectLst>
          <a:outerShdw blurRad="225425" dist="50800" dir="5220000" algn="ctr" rotWithShape="0">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sp:spPr>
      <dsp:style>
        <a:lnRef idx="1">
          <a:schemeClr val="accent5"/>
        </a:lnRef>
        <a:fillRef idx="2">
          <a:schemeClr val="accent5"/>
        </a:fillRef>
        <a:effectRef idx="1">
          <a:schemeClr val="accent5"/>
        </a:effectRef>
        <a:fontRef idx="minor">
          <a:schemeClr val="dk1"/>
        </a:fontRef>
      </dsp:style>
      <dsp:txBody>
        <a:bodyPr spcFirstLastPara="0" vert="horz" wrap="square" lIns="232442" tIns="0" rIns="232442" bIns="0" numCol="1" spcCol="1270" anchor="ctr" anchorCtr="0">
          <a:noAutofit/>
        </a:bodyPr>
        <a:lstStyle/>
        <a:p>
          <a:pPr lvl="0" algn="l" defTabSz="1422400">
            <a:lnSpc>
              <a:spcPct val="90000"/>
            </a:lnSpc>
            <a:spcBef>
              <a:spcPct val="0"/>
            </a:spcBef>
            <a:spcAft>
              <a:spcPct val="35000"/>
            </a:spcAft>
          </a:pPr>
          <a:r>
            <a:rPr lang="uk-UA" sz="3200" kern="1200" dirty="0" smtClean="0"/>
            <a:t>Завдання</a:t>
          </a:r>
          <a:endParaRPr lang="uk-UA" sz="3200" kern="1200" dirty="0"/>
        </a:p>
      </dsp:txBody>
      <dsp:txXfrm>
        <a:off x="197317" y="2357724"/>
        <a:ext cx="2512510" cy="993472"/>
      </dsp:txXfrm>
    </dsp:sp>
    <dsp:sp modelId="{226BD892-C048-4971-8425-EBE6C7DF240D}">
      <dsp:nvSpPr>
        <dsp:cNvPr id="0" name=""/>
        <dsp:cNvSpPr/>
      </dsp:nvSpPr>
      <dsp:spPr>
        <a:xfrm>
          <a:off x="2735543" y="4658822"/>
          <a:ext cx="6049681" cy="968312"/>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1831" tIns="291592" rIns="681831" bIns="113792" numCol="1" spcCol="1270" anchor="t" anchorCtr="0">
          <a:noAutofit/>
        </a:bodyPr>
        <a:lstStyle/>
        <a:p>
          <a:pPr marL="171450" lvl="1" indent="-171450" algn="l" defTabSz="711200">
            <a:lnSpc>
              <a:spcPct val="90000"/>
            </a:lnSpc>
            <a:spcBef>
              <a:spcPct val="0"/>
            </a:spcBef>
            <a:spcAft>
              <a:spcPct val="15000"/>
            </a:spcAft>
            <a:buChar char="••"/>
          </a:pPr>
          <a:r>
            <a:rPr lang="uk-UA" sz="1600" u="none" kern="1200" dirty="0" smtClean="0"/>
            <a:t>управління використанням капіталу промислових підприємств</a:t>
          </a:r>
          <a:r>
            <a:rPr lang="uk-UA" sz="1600" kern="1200" dirty="0" smtClean="0"/>
            <a:t> </a:t>
          </a:r>
          <a:endParaRPr lang="uk-UA" sz="1600" kern="1200" dirty="0"/>
        </a:p>
      </dsp:txBody>
      <dsp:txXfrm>
        <a:off x="2735543" y="4658822"/>
        <a:ext cx="6049681" cy="968312"/>
      </dsp:txXfrm>
    </dsp:sp>
    <dsp:sp modelId="{400A0C30-1212-4BC0-AC1B-6B2E674F8D75}">
      <dsp:nvSpPr>
        <dsp:cNvPr id="0" name=""/>
        <dsp:cNvSpPr/>
      </dsp:nvSpPr>
      <dsp:spPr>
        <a:xfrm>
          <a:off x="215576" y="4751200"/>
          <a:ext cx="2635312" cy="915120"/>
        </a:xfrm>
        <a:prstGeom prst="roundRect">
          <a:avLst/>
        </a:prstGeom>
        <a:solidFill>
          <a:schemeClr val="accent6"/>
        </a:solidFill>
        <a:ln w="15875" cap="flat" cmpd="sng" algn="ctr">
          <a:noFill/>
          <a:prstDash val="solid"/>
        </a:ln>
        <a:effectLst>
          <a:outerShdw blurRad="225425" dist="50800" dir="5220000" algn="ctr" rotWithShape="0">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32442" tIns="0" rIns="232442" bIns="0" numCol="1" spcCol="1270" anchor="ctr" anchorCtr="0">
          <a:noAutofit/>
        </a:bodyPr>
        <a:lstStyle/>
        <a:p>
          <a:pPr lvl="0" algn="l" defTabSz="1422400">
            <a:lnSpc>
              <a:spcPct val="90000"/>
            </a:lnSpc>
            <a:spcBef>
              <a:spcPct val="0"/>
            </a:spcBef>
            <a:spcAft>
              <a:spcPct val="35000"/>
            </a:spcAft>
          </a:pPr>
          <a:r>
            <a:rPr lang="uk-UA" sz="3200" kern="1200" dirty="0" smtClean="0">
              <a:cs typeface="Andalus" pitchFamily="18" charset="-78"/>
            </a:rPr>
            <a:t>Об’єкт</a:t>
          </a:r>
          <a:endParaRPr lang="uk-UA" sz="3200" kern="1200" dirty="0">
            <a:cs typeface="Andalus" pitchFamily="18" charset="-78"/>
          </a:endParaRPr>
        </a:p>
      </dsp:txBody>
      <dsp:txXfrm>
        <a:off x="260248" y="4795872"/>
        <a:ext cx="2545968" cy="8257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94594A-25EC-4531-9719-7EC7C875D279}">
      <dsp:nvSpPr>
        <dsp:cNvPr id="0" name=""/>
        <dsp:cNvSpPr/>
      </dsp:nvSpPr>
      <dsp:spPr>
        <a:xfrm>
          <a:off x="-5748545" y="-909453"/>
          <a:ext cx="6845287" cy="6845287"/>
        </a:xfrm>
        <a:prstGeom prst="blockArc">
          <a:avLst>
            <a:gd name="adj1" fmla="val 18900000"/>
            <a:gd name="adj2" fmla="val 2700000"/>
            <a:gd name="adj3" fmla="val 316"/>
          </a:avLst>
        </a:prstGeom>
        <a:noFill/>
        <a:ln w="15875" cap="flat" cmpd="sng" algn="ctr">
          <a:solidFill>
            <a:schemeClr val="dk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B061FF8-BF8D-45D5-9AD2-54CFEBE511B6}">
      <dsp:nvSpPr>
        <dsp:cNvPr id="0" name=""/>
        <dsp:cNvSpPr/>
      </dsp:nvSpPr>
      <dsp:spPr>
        <a:xfrm>
          <a:off x="775999" y="72007"/>
          <a:ext cx="7720944" cy="1017036"/>
        </a:xfrm>
        <a:prstGeom prst="rect">
          <a:avLst/>
        </a:prstGeom>
        <a:gradFill rotWithShape="1">
          <a:gsLst>
            <a:gs pos="0">
              <a:schemeClr val="accent2">
                <a:tint val="96000"/>
                <a:satMod val="120000"/>
                <a:lumMod val="120000"/>
              </a:schemeClr>
            </a:gs>
            <a:gs pos="100000">
              <a:schemeClr val="accent2">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flat">
          <a:bevelT w="63500" h="63500"/>
          <a:contourClr>
            <a:schemeClr val="accent2">
              <a:shade val="25000"/>
              <a:satMod val="18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807273" tIns="40640" rIns="40640" bIns="40640" numCol="1" spcCol="1270" anchor="ctr" anchorCtr="0">
          <a:noAutofit/>
        </a:bodyPr>
        <a:lstStyle/>
        <a:p>
          <a:pPr lvl="0" algn="l" defTabSz="711200">
            <a:lnSpc>
              <a:spcPct val="90000"/>
            </a:lnSpc>
            <a:spcBef>
              <a:spcPct val="0"/>
            </a:spcBef>
            <a:spcAft>
              <a:spcPct val="35000"/>
            </a:spcAft>
          </a:pPr>
          <a:r>
            <a:rPr lang="uk-UA" sz="1600" kern="1200" dirty="0" smtClean="0">
              <a:solidFill>
                <a:schemeClr val="bg1"/>
              </a:solidFill>
            </a:rPr>
            <a:t>ПАТ </a:t>
          </a:r>
          <a:r>
            <a:rPr lang="uk-UA" sz="1600" kern="1200" dirty="0" smtClean="0">
              <a:solidFill>
                <a:schemeClr val="bg1"/>
              </a:solidFill>
            </a:rPr>
            <a:t>«Маяк» </a:t>
          </a:r>
          <a:r>
            <a:rPr lang="uk-UA" sz="1600" kern="1200" dirty="0" smtClean="0">
              <a:solidFill>
                <a:schemeClr val="bg1"/>
              </a:solidFill>
            </a:rPr>
            <a:t>створювалось </a:t>
          </a:r>
          <a:r>
            <a:rPr lang="uk-UA" sz="1600" b="0" kern="1200" dirty="0" smtClean="0">
              <a:solidFill>
                <a:schemeClr val="bg1"/>
              </a:solidFill>
            </a:rPr>
            <a:t>з</a:t>
          </a:r>
          <a:r>
            <a:rPr lang="uk-UA" sz="1600" b="1" kern="1200" dirty="0" smtClean="0">
              <a:solidFill>
                <a:schemeClr val="bg1"/>
              </a:solidFill>
            </a:rPr>
            <a:t> метою </a:t>
          </a:r>
          <a:r>
            <a:rPr lang="uk-UA" sz="1600" kern="1200" dirty="0" smtClean="0">
              <a:solidFill>
                <a:schemeClr val="bg1"/>
              </a:solidFill>
            </a:rPr>
            <a:t>здійснення підприємницької діяльності для отримання прибутку в інтересах акціонерів, а також його працівників.</a:t>
          </a:r>
          <a:endParaRPr lang="ru-RU" sz="1600" kern="1200" dirty="0">
            <a:solidFill>
              <a:schemeClr val="bg1"/>
            </a:solidFill>
          </a:endParaRPr>
        </a:p>
      </dsp:txBody>
      <dsp:txXfrm>
        <a:off x="775999" y="72007"/>
        <a:ext cx="7720944" cy="1017036"/>
      </dsp:txXfrm>
    </dsp:sp>
    <dsp:sp modelId="{D6DACF75-A6F5-486F-910F-B39D680C1FA3}">
      <dsp:nvSpPr>
        <dsp:cNvPr id="0" name=""/>
        <dsp:cNvSpPr/>
      </dsp:nvSpPr>
      <dsp:spPr>
        <a:xfrm>
          <a:off x="0" y="3"/>
          <a:ext cx="1271296" cy="1271296"/>
        </a:xfrm>
        <a:prstGeom prst="ellipse">
          <a:avLst/>
        </a:prstGeom>
        <a:solidFill>
          <a:srgbClr val="00B0F0"/>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867074E8-A8B4-44C1-AFCF-77C0DB84E678}">
      <dsp:nvSpPr>
        <dsp:cNvPr id="0" name=""/>
        <dsp:cNvSpPr/>
      </dsp:nvSpPr>
      <dsp:spPr>
        <a:xfrm>
          <a:off x="1145691" y="1512167"/>
          <a:ext cx="7351252" cy="1021827"/>
        </a:xfrm>
        <a:prstGeom prst="rect">
          <a:avLst/>
        </a:prstGeom>
        <a:gradFill rotWithShape="1">
          <a:gsLst>
            <a:gs pos="0">
              <a:schemeClr val="accent2">
                <a:tint val="96000"/>
                <a:satMod val="120000"/>
                <a:lumMod val="120000"/>
              </a:schemeClr>
            </a:gs>
            <a:gs pos="100000">
              <a:schemeClr val="accent2">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flat">
          <a:bevelT w="63500" h="63500"/>
          <a:contourClr>
            <a:schemeClr val="accent2">
              <a:shade val="25000"/>
              <a:satMod val="18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807273" tIns="40640" rIns="40640" bIns="40640" numCol="1" spcCol="1270" anchor="ctr" anchorCtr="0">
          <a:noAutofit/>
        </a:bodyPr>
        <a:lstStyle/>
        <a:p>
          <a:pPr lvl="0" algn="l" defTabSz="711200">
            <a:lnSpc>
              <a:spcPct val="90000"/>
            </a:lnSpc>
            <a:spcBef>
              <a:spcPct val="0"/>
            </a:spcBef>
            <a:spcAft>
              <a:spcPct val="35000"/>
            </a:spcAft>
          </a:pPr>
          <a:r>
            <a:rPr lang="ru-RU" sz="1600" b="1" kern="1200" dirty="0" smtClean="0">
              <a:solidFill>
                <a:schemeClr val="bg1"/>
              </a:solidFill>
            </a:rPr>
            <a:t>Предметом </a:t>
          </a:r>
          <a:r>
            <a:rPr lang="ru-RU" sz="1600" b="1" kern="1200" dirty="0" err="1" smtClean="0">
              <a:solidFill>
                <a:schemeClr val="bg1"/>
              </a:solidFill>
            </a:rPr>
            <a:t>діяльності</a:t>
          </a:r>
          <a:r>
            <a:rPr lang="ru-RU" sz="1600" b="1" kern="1200" dirty="0" smtClean="0">
              <a:solidFill>
                <a:schemeClr val="bg1"/>
              </a:solidFill>
            </a:rPr>
            <a:t> </a:t>
          </a:r>
          <a:r>
            <a:rPr lang="uk-UA" sz="1600" b="1" kern="1200" dirty="0" smtClean="0">
              <a:solidFill>
                <a:schemeClr val="bg1"/>
              </a:solidFill>
            </a:rPr>
            <a:t>П</a:t>
          </a:r>
          <a:r>
            <a:rPr lang="ru-RU" sz="1600" b="1" kern="1200" dirty="0" smtClean="0">
              <a:solidFill>
                <a:schemeClr val="bg1"/>
              </a:solidFill>
            </a:rPr>
            <a:t>АТ </a:t>
          </a:r>
          <a:r>
            <a:rPr lang="ru-RU" sz="1600" b="1" kern="1200" dirty="0" smtClean="0">
              <a:solidFill>
                <a:schemeClr val="bg1"/>
              </a:solidFill>
            </a:rPr>
            <a:t>«Маяк» є </a:t>
          </a:r>
          <a:r>
            <a:rPr lang="ru-RU" sz="1600" u="none" kern="1200" dirty="0" err="1" smtClean="0">
              <a:solidFill>
                <a:schemeClr val="bg1"/>
              </a:solidFill>
            </a:rPr>
            <a:t>виробництво</a:t>
          </a:r>
          <a:r>
            <a:rPr lang="ru-RU" sz="1600" u="none" kern="1200" dirty="0" smtClean="0">
              <a:solidFill>
                <a:schemeClr val="bg1"/>
              </a:solidFill>
            </a:rPr>
            <a:t> та </a:t>
          </a:r>
          <a:r>
            <a:rPr lang="ru-RU" sz="1600" u="none" kern="1200" dirty="0" err="1" smtClean="0">
              <a:solidFill>
                <a:schemeClr val="bg1"/>
              </a:solidFill>
            </a:rPr>
            <a:t>реалізація</a:t>
          </a:r>
          <a:r>
            <a:rPr lang="ru-RU" sz="1600" u="none" kern="1200" dirty="0" smtClean="0">
              <a:solidFill>
                <a:schemeClr val="bg1"/>
              </a:solidFill>
            </a:rPr>
            <a:t> </a:t>
          </a:r>
          <a:r>
            <a:rPr lang="ru-RU" sz="1600" u="none" kern="1200" dirty="0" err="1" smtClean="0">
              <a:solidFill>
                <a:schemeClr val="bg1"/>
              </a:solidFill>
            </a:rPr>
            <a:t>товарів</a:t>
          </a:r>
          <a:r>
            <a:rPr lang="ru-RU" sz="1600" u="none" kern="1200" dirty="0" smtClean="0">
              <a:solidFill>
                <a:schemeClr val="bg1"/>
              </a:solidFill>
            </a:rPr>
            <a:t> </a:t>
          </a:r>
          <a:r>
            <a:rPr lang="ru-RU" sz="1600" u="none" kern="1200" dirty="0" err="1" smtClean="0">
              <a:solidFill>
                <a:schemeClr val="bg1"/>
              </a:solidFill>
            </a:rPr>
            <a:t>під</a:t>
          </a:r>
          <a:r>
            <a:rPr lang="ru-RU" sz="1600" u="none" kern="1200" dirty="0" smtClean="0">
              <a:solidFill>
                <a:schemeClr val="bg1"/>
              </a:solidFill>
            </a:rPr>
            <a:t> торговою маркою «</a:t>
          </a:r>
          <a:r>
            <a:rPr lang="ru-RU" sz="1600" u="none" kern="1200" dirty="0" err="1" smtClean="0">
              <a:solidFill>
                <a:schemeClr val="bg1"/>
              </a:solidFill>
            </a:rPr>
            <a:t>Термія</a:t>
          </a:r>
          <a:r>
            <a:rPr lang="ru-RU" sz="1600" u="none" kern="1200" dirty="0" smtClean="0">
              <a:solidFill>
                <a:schemeClr val="bg1"/>
              </a:solidFill>
            </a:rPr>
            <a:t>»</a:t>
          </a:r>
        </a:p>
        <a:p>
          <a:pPr lvl="0" algn="l" defTabSz="711200">
            <a:lnSpc>
              <a:spcPct val="90000"/>
            </a:lnSpc>
            <a:spcBef>
              <a:spcPct val="0"/>
            </a:spcBef>
            <a:spcAft>
              <a:spcPct val="35000"/>
            </a:spcAft>
          </a:pPr>
          <a:endParaRPr lang="uk-UA" sz="1200" kern="1200" dirty="0" smtClean="0"/>
        </a:p>
      </dsp:txBody>
      <dsp:txXfrm>
        <a:off x="1145691" y="1512167"/>
        <a:ext cx="7351252" cy="1021827"/>
      </dsp:txXfrm>
    </dsp:sp>
    <dsp:sp modelId="{9A513C37-C4E8-4C1F-B123-F951CC2655EC}">
      <dsp:nvSpPr>
        <dsp:cNvPr id="0" name=""/>
        <dsp:cNvSpPr/>
      </dsp:nvSpPr>
      <dsp:spPr>
        <a:xfrm>
          <a:off x="288037" y="1368147"/>
          <a:ext cx="1271296" cy="1271296"/>
        </a:xfrm>
        <a:prstGeom prst="ellipse">
          <a:avLst/>
        </a:prstGeom>
        <a:solidFill>
          <a:srgbClr val="00B0F0"/>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F0F2FCEF-6887-4087-9295-8FED4C13BDCE}">
      <dsp:nvSpPr>
        <dsp:cNvPr id="0" name=""/>
        <dsp:cNvSpPr/>
      </dsp:nvSpPr>
      <dsp:spPr>
        <a:xfrm>
          <a:off x="775999" y="2952331"/>
          <a:ext cx="7720944" cy="1935207"/>
        </a:xfrm>
        <a:prstGeom prst="rect">
          <a:avLst/>
        </a:prstGeom>
        <a:gradFill rotWithShape="1">
          <a:gsLst>
            <a:gs pos="0">
              <a:schemeClr val="accent2">
                <a:tint val="96000"/>
                <a:satMod val="120000"/>
                <a:lumMod val="120000"/>
              </a:schemeClr>
            </a:gs>
            <a:gs pos="100000">
              <a:schemeClr val="accent2">
                <a:shade val="89000"/>
                <a:lumMod val="90000"/>
              </a:schemeClr>
            </a:gs>
          </a:gsLst>
          <a:lin ang="5400000" scaled="0"/>
        </a:gradFill>
        <a:ln>
          <a:noFill/>
        </a:ln>
        <a:effectLst>
          <a:outerShdw blurRad="50800" dist="25400" dir="5400000" rotWithShape="0">
            <a:srgbClr val="000000">
              <a:alpha val="38000"/>
            </a:srgbClr>
          </a:outerShdw>
        </a:effectLst>
        <a:scene3d>
          <a:camera prst="orthographicFront">
            <a:rot lat="0" lon="0" rev="0"/>
          </a:camera>
          <a:lightRig rig="contrasting" dir="t">
            <a:rot lat="0" lon="0" rev="1200000"/>
          </a:lightRig>
        </a:scene3d>
        <a:sp3d contourW="19050" prstMaterial="flat">
          <a:bevelT w="63500" h="63500"/>
          <a:contourClr>
            <a:schemeClr val="accent2">
              <a:shade val="25000"/>
              <a:satMod val="180000"/>
            </a:schemeClr>
          </a:contourClr>
        </a:sp3d>
      </dsp:spPr>
      <dsp:style>
        <a:lnRef idx="0">
          <a:schemeClr val="accent2"/>
        </a:lnRef>
        <a:fillRef idx="3">
          <a:schemeClr val="accent2"/>
        </a:fillRef>
        <a:effectRef idx="3">
          <a:schemeClr val="accent2"/>
        </a:effectRef>
        <a:fontRef idx="minor">
          <a:schemeClr val="lt1"/>
        </a:fontRef>
      </dsp:style>
      <dsp:txBody>
        <a:bodyPr spcFirstLastPara="0" vert="horz" wrap="square" lIns="807273" tIns="40640" rIns="40640" bIns="40640" numCol="1" spcCol="1270" anchor="ctr" anchorCtr="0">
          <a:noAutofit/>
        </a:bodyPr>
        <a:lstStyle/>
        <a:p>
          <a:pPr lvl="0" algn="l" defTabSz="711200">
            <a:lnSpc>
              <a:spcPct val="90000"/>
            </a:lnSpc>
            <a:spcBef>
              <a:spcPct val="0"/>
            </a:spcBef>
            <a:spcAft>
              <a:spcPct val="35000"/>
            </a:spcAft>
          </a:pPr>
          <a:r>
            <a:rPr lang="uk-UA" sz="1600" b="1" kern="1200" dirty="0" err="1" smtClean="0">
              <a:solidFill>
                <a:schemeClr val="bg1"/>
              </a:solidFill>
            </a:rPr>
            <a:t>Основнi</a:t>
          </a:r>
          <a:r>
            <a:rPr lang="uk-UA" sz="1600" b="1" kern="1200" dirty="0" smtClean="0">
              <a:solidFill>
                <a:schemeClr val="bg1"/>
              </a:solidFill>
            </a:rPr>
            <a:t> </a:t>
          </a:r>
          <a:r>
            <a:rPr lang="uk-UA" sz="1600" b="1" kern="1200" dirty="0" smtClean="0">
              <a:solidFill>
                <a:schemeClr val="bg1"/>
              </a:solidFill>
            </a:rPr>
            <a:t>продукти </a:t>
          </a:r>
          <a:r>
            <a:rPr lang="uk-UA" sz="1600" b="1" kern="1200" dirty="0" err="1" smtClean="0">
              <a:solidFill>
                <a:schemeClr val="bg1"/>
              </a:solidFill>
            </a:rPr>
            <a:t>дiяльностi</a:t>
          </a:r>
          <a:r>
            <a:rPr lang="uk-UA" sz="1600" b="1" kern="1200" dirty="0" smtClean="0">
              <a:solidFill>
                <a:schemeClr val="bg1"/>
              </a:solidFill>
            </a:rPr>
            <a:t>:</a:t>
          </a:r>
          <a:endParaRPr lang="ru-RU" sz="1600" b="1" kern="1200" dirty="0" smtClean="0">
            <a:solidFill>
              <a:schemeClr val="bg1"/>
            </a:solidFill>
          </a:endParaRPr>
        </a:p>
        <a:p>
          <a:pPr lvl="0" algn="l" defTabSz="711200">
            <a:lnSpc>
              <a:spcPct val="90000"/>
            </a:lnSpc>
            <a:spcBef>
              <a:spcPct val="0"/>
            </a:spcBef>
            <a:spcAft>
              <a:spcPct val="35000"/>
            </a:spcAft>
          </a:pPr>
          <a:r>
            <a:rPr lang="uk-UA" sz="1600" kern="1200" dirty="0" smtClean="0">
              <a:solidFill>
                <a:schemeClr val="bg1"/>
              </a:solidFill>
            </a:rPr>
            <a:t>- </a:t>
          </a:r>
          <a:r>
            <a:rPr lang="uk-UA" sz="1600" kern="1200" dirty="0" err="1" smtClean="0"/>
            <a:t>радiатори</a:t>
          </a:r>
          <a:r>
            <a:rPr lang="uk-UA" sz="1600" kern="1200" dirty="0" smtClean="0"/>
            <a:t> для водяного опалення </a:t>
          </a:r>
          <a:r>
            <a:rPr lang="uk-UA" sz="1600" kern="1200" dirty="0" smtClean="0">
              <a:solidFill>
                <a:schemeClr val="bg1"/>
              </a:solidFill>
            </a:rPr>
            <a:t>;</a:t>
          </a:r>
          <a:endParaRPr lang="ru-RU" sz="1600" kern="1200" dirty="0" smtClean="0">
            <a:solidFill>
              <a:schemeClr val="bg1"/>
            </a:solidFill>
          </a:endParaRPr>
        </a:p>
        <a:p>
          <a:pPr lvl="0" algn="l" defTabSz="711200">
            <a:lnSpc>
              <a:spcPct val="90000"/>
            </a:lnSpc>
            <a:spcBef>
              <a:spcPct val="0"/>
            </a:spcBef>
            <a:spcAft>
              <a:spcPct val="35000"/>
            </a:spcAft>
          </a:pPr>
          <a:r>
            <a:rPr lang="uk-UA" sz="1600" kern="1200" dirty="0" smtClean="0">
              <a:solidFill>
                <a:schemeClr val="bg1"/>
              </a:solidFill>
            </a:rPr>
            <a:t>- </a:t>
          </a:r>
          <a:r>
            <a:rPr lang="uk-UA" sz="1600" kern="1200" dirty="0" err="1" smtClean="0"/>
            <a:t>електричнi</a:t>
          </a:r>
          <a:r>
            <a:rPr lang="uk-UA" sz="1600" kern="1200" dirty="0" smtClean="0"/>
            <a:t> </a:t>
          </a:r>
          <a:r>
            <a:rPr lang="uk-UA" sz="1600" kern="1200" dirty="0" err="1" smtClean="0"/>
            <a:t>опалювальнi</a:t>
          </a:r>
          <a:r>
            <a:rPr lang="uk-UA" sz="1600" kern="1200" dirty="0" smtClean="0"/>
            <a:t> котли </a:t>
          </a:r>
          <a:r>
            <a:rPr lang="uk-UA" sz="1600" kern="1200" dirty="0" smtClean="0">
              <a:solidFill>
                <a:schemeClr val="bg1"/>
              </a:solidFill>
            </a:rPr>
            <a:t>; </a:t>
          </a:r>
          <a:endParaRPr lang="ru-RU" sz="1600" kern="1200" dirty="0" smtClean="0">
            <a:solidFill>
              <a:schemeClr val="bg1"/>
            </a:solidFill>
          </a:endParaRPr>
        </a:p>
        <a:p>
          <a:pPr lvl="0" algn="l" defTabSz="711200">
            <a:lnSpc>
              <a:spcPct val="90000"/>
            </a:lnSpc>
            <a:spcBef>
              <a:spcPct val="0"/>
            </a:spcBef>
            <a:spcAft>
              <a:spcPct val="35000"/>
            </a:spcAft>
          </a:pPr>
          <a:r>
            <a:rPr lang="uk-UA" sz="1600" kern="1200" dirty="0" smtClean="0">
              <a:solidFill>
                <a:schemeClr val="bg1"/>
              </a:solidFill>
            </a:rPr>
            <a:t>- </a:t>
          </a:r>
          <a:r>
            <a:rPr lang="uk-UA" sz="1600" kern="1200" dirty="0" err="1" smtClean="0"/>
            <a:t>водонагрiвачi</a:t>
          </a:r>
          <a:r>
            <a:rPr lang="uk-UA" sz="1600" kern="1200" dirty="0" smtClean="0"/>
            <a:t> </a:t>
          </a:r>
          <a:r>
            <a:rPr lang="uk-UA" sz="1600" kern="1200" dirty="0" err="1" smtClean="0"/>
            <a:t>акумуляцiйнi</a:t>
          </a:r>
          <a:r>
            <a:rPr lang="uk-UA" sz="1600" kern="1200" dirty="0" smtClean="0"/>
            <a:t> </a:t>
          </a:r>
          <a:r>
            <a:rPr lang="uk-UA" sz="1600" kern="1200" dirty="0" err="1" smtClean="0"/>
            <a:t>побiчного</a:t>
          </a:r>
          <a:r>
            <a:rPr lang="uk-UA" sz="1600" kern="1200" dirty="0" smtClean="0"/>
            <a:t> </a:t>
          </a:r>
          <a:r>
            <a:rPr lang="uk-UA" sz="1600" kern="1200" dirty="0" err="1" smtClean="0"/>
            <a:t>нагрiву</a:t>
          </a:r>
          <a:r>
            <a:rPr lang="uk-UA" sz="1600" kern="1200" dirty="0" smtClean="0"/>
            <a:t> ;</a:t>
          </a:r>
        </a:p>
        <a:p>
          <a:pPr lvl="0" algn="l" defTabSz="711200">
            <a:lnSpc>
              <a:spcPct val="90000"/>
            </a:lnSpc>
            <a:spcBef>
              <a:spcPct val="0"/>
            </a:spcBef>
            <a:spcAft>
              <a:spcPct val="35000"/>
            </a:spcAft>
          </a:pPr>
          <a:r>
            <a:rPr lang="uk-UA" sz="1600" kern="1200" dirty="0" smtClean="0"/>
            <a:t>- </a:t>
          </a:r>
          <a:r>
            <a:rPr lang="uk-UA" sz="1600" kern="1200" dirty="0" err="1" smtClean="0"/>
            <a:t>тепловi</a:t>
          </a:r>
          <a:r>
            <a:rPr lang="uk-UA" sz="1600" kern="1200" dirty="0" smtClean="0"/>
            <a:t> насоси </a:t>
          </a:r>
          <a:r>
            <a:rPr lang="uk-UA" sz="1600" kern="1200" dirty="0" err="1" smtClean="0"/>
            <a:t>„Повiтря-Вода</a:t>
          </a:r>
          <a:r>
            <a:rPr lang="uk-UA" sz="2000" kern="1200" dirty="0" smtClean="0"/>
            <a:t>” </a:t>
          </a:r>
        </a:p>
        <a:p>
          <a:pPr lvl="0" algn="l" defTabSz="711200">
            <a:lnSpc>
              <a:spcPct val="90000"/>
            </a:lnSpc>
            <a:spcBef>
              <a:spcPct val="0"/>
            </a:spcBef>
            <a:spcAft>
              <a:spcPct val="35000"/>
            </a:spcAft>
          </a:pPr>
          <a:endParaRPr lang="ru-RU" sz="2000" kern="1200" dirty="0">
            <a:solidFill>
              <a:schemeClr val="bg1"/>
            </a:solidFill>
          </a:endParaRPr>
        </a:p>
      </dsp:txBody>
      <dsp:txXfrm>
        <a:off x="775999" y="2952331"/>
        <a:ext cx="7720944" cy="1935207"/>
      </dsp:txXfrm>
    </dsp:sp>
    <dsp:sp modelId="{247B3524-CCD2-4BCE-8FBE-63886F398C6C}">
      <dsp:nvSpPr>
        <dsp:cNvPr id="0" name=""/>
        <dsp:cNvSpPr/>
      </dsp:nvSpPr>
      <dsp:spPr>
        <a:xfrm>
          <a:off x="144012" y="3240359"/>
          <a:ext cx="1271296" cy="1271296"/>
        </a:xfrm>
        <a:prstGeom prst="ellipse">
          <a:avLst/>
        </a:prstGeom>
        <a:solidFill>
          <a:srgbClr val="00B0F0"/>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859F786-4DAA-4787-850E-B8D5C63898CB}" type="datetimeFigureOut">
              <a:rPr lang="uk-UA" smtClean="0"/>
              <a:t>16.06.2015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59F786-4DAA-4787-850E-B8D5C63898CB}" type="datetimeFigureOut">
              <a:rPr lang="uk-UA" smtClean="0"/>
              <a:t>16.06.2015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859F786-4DAA-4787-850E-B8D5C63898CB}" type="datetimeFigureOut">
              <a:rPr lang="uk-UA" smtClean="0"/>
              <a:t>16.06.2015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74F4C94-41AE-4250-B495-C3C71B10E3C5}" type="slidenum">
              <a:rPr lang="uk-UA" smtClean="0"/>
              <a:t>‹#›</a:t>
            </a:fld>
            <a:endParaRPr lang="uk-U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59F786-4DAA-4787-850E-B8D5C63898CB}" type="datetimeFigureOut">
              <a:rPr lang="uk-UA" smtClean="0"/>
              <a:t>16.06.2015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74F4C94-41AE-4250-B495-C3C71B10E3C5}" type="slidenum">
              <a:rPr lang="uk-UA" smtClean="0"/>
              <a:t>‹#›</a:t>
            </a:fld>
            <a:endParaRPr lang="uk-UA"/>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59F786-4DAA-4787-850E-B8D5C63898CB}" type="datetimeFigureOut">
              <a:rPr lang="uk-UA" smtClean="0"/>
              <a:t>16.06.2015</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859F786-4DAA-4787-850E-B8D5C63898CB}" type="datetimeFigureOut">
              <a:rPr lang="uk-UA" smtClean="0"/>
              <a:t>16.06.2015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74F4C94-41AE-4250-B495-C3C71B10E3C5}" type="slidenum">
              <a:rPr lang="uk-UA" smtClean="0"/>
              <a:t>‹#›</a:t>
            </a:fld>
            <a:endParaRPr lang="uk-UA"/>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859F786-4DAA-4787-850E-B8D5C63898CB}" type="datetimeFigureOut">
              <a:rPr lang="uk-UA" smtClean="0"/>
              <a:t>16.06.2015</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859F786-4DAA-4787-850E-B8D5C63898CB}" type="datetimeFigureOut">
              <a:rPr lang="uk-UA" smtClean="0"/>
              <a:t>16.06.2015</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859F786-4DAA-4787-850E-B8D5C63898CB}" type="datetimeFigureOut">
              <a:rPr lang="uk-UA" smtClean="0"/>
              <a:t>16.06.2015</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274F4C94-41AE-4250-B495-C3C71B10E3C5}"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859F786-4DAA-4787-850E-B8D5C63898CB}" type="datetimeFigureOut">
              <a:rPr lang="uk-UA" smtClean="0"/>
              <a:t>16.06.2015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74F4C94-41AE-4250-B495-C3C71B10E3C5}" type="slidenum">
              <a:rPr lang="uk-UA" smtClean="0"/>
              <a:t>‹#›</a:t>
            </a:fld>
            <a:endParaRPr lang="uk-U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59F786-4DAA-4787-850E-B8D5C63898CB}" type="datetimeFigureOut">
              <a:rPr lang="uk-UA" smtClean="0"/>
              <a:t>16.06.2015</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274F4C94-41AE-4250-B495-C3C71B10E3C5}" type="slidenum">
              <a:rPr lang="uk-UA" smtClean="0"/>
              <a:t>‹#›</a:t>
            </a:fld>
            <a:endParaRPr lang="uk-U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859F786-4DAA-4787-850E-B8D5C63898CB}" type="datetimeFigureOut">
              <a:rPr lang="uk-UA" smtClean="0"/>
              <a:t>16.06.2015</a:t>
            </a:fld>
            <a:endParaRPr lang="uk-U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uk-U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74F4C94-41AE-4250-B495-C3C71B10E3C5}" type="slidenum">
              <a:rPr lang="uk-UA" smtClean="0"/>
              <a:t>‹#›</a:t>
            </a:fld>
            <a:endParaRPr lang="uk-U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3024336"/>
          </a:xfrm>
        </p:spPr>
        <p:txBody>
          <a:bodyPr>
            <a:noAutofit/>
          </a:bodyPr>
          <a:lstStyle/>
          <a:p>
            <a:r>
              <a:rPr lang="uk-UA" sz="4000" dirty="0" smtClean="0">
                <a:solidFill>
                  <a:srgbClr val="FFFF00"/>
                </a:solidFill>
                <a:cs typeface="Andalus" pitchFamily="18" charset="-78"/>
              </a:rPr>
              <a:t>Управління використанням капіталу в операційному процесі підприємства</a:t>
            </a:r>
            <a:br>
              <a:rPr lang="uk-UA" sz="4000" dirty="0" smtClean="0">
                <a:solidFill>
                  <a:srgbClr val="FFFF00"/>
                </a:solidFill>
                <a:cs typeface="Andalus" pitchFamily="18" charset="-78"/>
              </a:rPr>
            </a:br>
            <a:r>
              <a:rPr lang="uk-UA" sz="4000" dirty="0" smtClean="0">
                <a:solidFill>
                  <a:srgbClr val="FFFF00"/>
                </a:solidFill>
                <a:cs typeface="Andalus" pitchFamily="18" charset="-78"/>
              </a:rPr>
              <a:t>(на прикладі ПАТ «Маяк»)</a:t>
            </a:r>
            <a:endParaRPr lang="uk-UA" sz="4000" dirty="0">
              <a:solidFill>
                <a:srgbClr val="FFFF00"/>
              </a:solidFill>
              <a:cs typeface="Andalus" pitchFamily="18" charset="-78"/>
            </a:endParaRPr>
          </a:p>
        </p:txBody>
      </p:sp>
      <p:sp>
        <p:nvSpPr>
          <p:cNvPr id="3" name="Подзаголовок 2"/>
          <p:cNvSpPr>
            <a:spLocks noGrp="1"/>
          </p:cNvSpPr>
          <p:nvPr>
            <p:ph type="subTitle" idx="1"/>
          </p:nvPr>
        </p:nvSpPr>
        <p:spPr>
          <a:xfrm>
            <a:off x="539552" y="3645024"/>
            <a:ext cx="8064896" cy="2664296"/>
          </a:xfrm>
        </p:spPr>
        <p:txBody>
          <a:bodyPr/>
          <a:lstStyle/>
          <a:p>
            <a:pPr algn="r"/>
            <a:r>
              <a:rPr lang="uk-UA" sz="2400" dirty="0" smtClean="0">
                <a:solidFill>
                  <a:srgbClr val="002060"/>
                </a:solidFill>
              </a:rPr>
              <a:t>Виконав:</a:t>
            </a:r>
          </a:p>
          <a:p>
            <a:pPr algn="r"/>
            <a:r>
              <a:rPr lang="uk-UA" sz="2400" dirty="0" err="1" smtClean="0">
                <a:solidFill>
                  <a:srgbClr val="002060"/>
                </a:solidFill>
              </a:rPr>
              <a:t>Березюк</a:t>
            </a:r>
            <a:r>
              <a:rPr lang="uk-UA" sz="2400" dirty="0" smtClean="0">
                <a:solidFill>
                  <a:srgbClr val="002060"/>
                </a:solidFill>
              </a:rPr>
              <a:t> Я. О.</a:t>
            </a:r>
          </a:p>
          <a:p>
            <a:pPr algn="r"/>
            <a:r>
              <a:rPr lang="uk-UA" sz="2400" dirty="0" smtClean="0">
                <a:solidFill>
                  <a:srgbClr val="002060"/>
                </a:solidFill>
              </a:rPr>
              <a:t>Науковий керівник:</a:t>
            </a:r>
          </a:p>
          <a:p>
            <a:pPr algn="r"/>
            <a:r>
              <a:rPr lang="uk-UA" sz="2400" dirty="0" err="1" smtClean="0">
                <a:solidFill>
                  <a:srgbClr val="002060"/>
                </a:solidFill>
              </a:rPr>
              <a:t>К.е.н</a:t>
            </a:r>
            <a:r>
              <a:rPr lang="uk-UA" sz="2400" dirty="0" smtClean="0">
                <a:solidFill>
                  <a:srgbClr val="002060"/>
                </a:solidFill>
              </a:rPr>
              <a:t>. доц. </a:t>
            </a:r>
            <a:r>
              <a:rPr lang="uk-UA" sz="2400" dirty="0" err="1" smtClean="0">
                <a:solidFill>
                  <a:srgbClr val="002060"/>
                </a:solidFill>
              </a:rPr>
              <a:t>Стасюк</a:t>
            </a:r>
            <a:r>
              <a:rPr lang="uk-UA" sz="2400" dirty="0" smtClean="0">
                <a:solidFill>
                  <a:srgbClr val="002060"/>
                </a:solidFill>
              </a:rPr>
              <a:t> Н. Л</a:t>
            </a:r>
            <a:r>
              <a:rPr lang="uk-UA" dirty="0" smtClean="0">
                <a:solidFill>
                  <a:srgbClr val="FFC000"/>
                </a:solidFill>
              </a:rPr>
              <a:t>.</a:t>
            </a:r>
            <a:endParaRPr lang="uk-UA" dirty="0">
              <a:solidFill>
                <a:srgbClr val="FFC00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59" y="3573016"/>
            <a:ext cx="3961703" cy="2304256"/>
          </a:xfrm>
          <a:prstGeom prst="rect">
            <a:avLst/>
          </a:prstGeom>
        </p:spPr>
      </p:pic>
    </p:spTree>
    <p:extLst>
      <p:ext uri="{BB962C8B-B14F-4D97-AF65-F5344CB8AC3E}">
        <p14:creationId xmlns:p14="http://schemas.microsoft.com/office/powerpoint/2010/main" val="3398551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2132856"/>
            <a:ext cx="8064896" cy="4425355"/>
          </a:xfrm>
        </p:spPr>
        <p:txBody>
          <a:bodyPr>
            <a:normAutofit/>
          </a:bodyPr>
          <a:lstStyle/>
          <a:p>
            <a:pPr lvl="0"/>
            <a:r>
              <a:rPr lang="uk-UA" dirty="0" smtClean="0"/>
              <a:t>нарощування </a:t>
            </a:r>
            <a:r>
              <a:rPr lang="uk-UA" dirty="0"/>
              <a:t>обсягів виробництва та реалізації товарів, робіт, послуг;</a:t>
            </a:r>
            <a:endParaRPr lang="uk-UA" sz="1800" dirty="0"/>
          </a:p>
          <a:p>
            <a:pPr lvl="0"/>
            <a:r>
              <a:rPr lang="uk-UA" dirty="0"/>
              <a:t>зменшення витрат на виробництво (реалізацію) продукції, тобто знижувати її </a:t>
            </a:r>
            <a:r>
              <a:rPr lang="uk-UA" dirty="0" smtClean="0"/>
              <a:t>собівартість;</a:t>
            </a:r>
            <a:endParaRPr lang="uk-UA" sz="1800" dirty="0" smtClean="0"/>
          </a:p>
          <a:p>
            <a:pPr marL="273050" lvl="1" indent="-273050"/>
            <a:r>
              <a:rPr lang="uk-UA" sz="2400" dirty="0"/>
              <a:t>використання потенціалу </a:t>
            </a:r>
            <a:r>
              <a:rPr lang="uk-UA" sz="2400" dirty="0" smtClean="0"/>
              <a:t>підприємства з максимальною </a:t>
            </a:r>
            <a:r>
              <a:rPr lang="uk-UA" sz="2400" dirty="0"/>
              <a:t>віддачею</a:t>
            </a:r>
            <a:r>
              <a:rPr lang="uk-UA" sz="2400" dirty="0" smtClean="0"/>
              <a:t>;</a:t>
            </a:r>
          </a:p>
          <a:p>
            <a:pPr marL="273050" lvl="1" indent="-273050"/>
            <a:r>
              <a:rPr lang="uk-UA" sz="2400" dirty="0" smtClean="0"/>
              <a:t>збільшення залученого капіталу;</a:t>
            </a:r>
          </a:p>
          <a:p>
            <a:r>
              <a:rPr lang="uk-UA" dirty="0" smtClean="0"/>
              <a:t>оновлення основних засобів.</a:t>
            </a:r>
            <a:endParaRPr lang="uk-UA" dirty="0"/>
          </a:p>
        </p:txBody>
      </p:sp>
      <p:sp>
        <p:nvSpPr>
          <p:cNvPr id="3" name="Заголовок 2"/>
          <p:cNvSpPr>
            <a:spLocks noGrp="1"/>
          </p:cNvSpPr>
          <p:nvPr>
            <p:ph type="title"/>
          </p:nvPr>
        </p:nvSpPr>
        <p:spPr>
          <a:xfrm>
            <a:off x="467544" y="548680"/>
            <a:ext cx="8229600" cy="1252728"/>
          </a:xfrm>
        </p:spPr>
        <p:txBody>
          <a:bodyPr>
            <a:normAutofit fontScale="90000"/>
          </a:bodyPr>
          <a:lstStyle/>
          <a:p>
            <a:r>
              <a:rPr lang="uk-UA" sz="3600" dirty="0"/>
              <a:t>Виділені основні проблеми, які потрібно покращити на підприємстві:</a:t>
            </a:r>
            <a:br>
              <a:rPr lang="uk-UA" sz="3600" dirty="0"/>
            </a:br>
            <a:endParaRPr lang="uk-UA" dirty="0"/>
          </a:p>
        </p:txBody>
      </p:sp>
    </p:spTree>
    <p:extLst>
      <p:ext uri="{BB962C8B-B14F-4D97-AF65-F5344CB8AC3E}">
        <p14:creationId xmlns:p14="http://schemas.microsoft.com/office/powerpoint/2010/main" val="2178373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2" y="836712"/>
            <a:ext cx="7992887" cy="5289451"/>
          </a:xfrm>
        </p:spPr>
        <p:txBody>
          <a:bodyPr/>
          <a:lstStyle/>
          <a:p>
            <a:pPr algn="ctr"/>
            <a:endParaRPr lang="uk-UA" dirty="0" smtClean="0"/>
          </a:p>
          <a:p>
            <a:pPr algn="ctr"/>
            <a:endParaRPr lang="uk-UA" dirty="0"/>
          </a:p>
          <a:p>
            <a:pPr algn="ctr"/>
            <a:endParaRPr lang="uk-UA" dirty="0" smtClean="0"/>
          </a:p>
          <a:p>
            <a:pPr algn="ctr"/>
            <a:endParaRPr lang="uk-UA" dirty="0"/>
          </a:p>
          <a:p>
            <a:pPr algn="ctr"/>
            <a:endParaRPr lang="uk-UA" dirty="0" smtClean="0"/>
          </a:p>
          <a:p>
            <a:pPr marL="0" indent="0" algn="ctr">
              <a:buNone/>
            </a:pPr>
            <a:r>
              <a:rPr lang="uk-UA" sz="4800" dirty="0" smtClean="0"/>
              <a:t>Дякую за увагу!</a:t>
            </a:r>
            <a:endParaRPr lang="uk-UA" sz="4800" dirty="0"/>
          </a:p>
        </p:txBody>
      </p:sp>
    </p:spTree>
    <p:extLst>
      <p:ext uri="{BB962C8B-B14F-4D97-AF65-F5344CB8AC3E}">
        <p14:creationId xmlns:p14="http://schemas.microsoft.com/office/powerpoint/2010/main" val="3731338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625080975"/>
              </p:ext>
            </p:extLst>
          </p:nvPr>
        </p:nvGraphicFramePr>
        <p:xfrm>
          <a:off x="107950" y="188913"/>
          <a:ext cx="8785225" cy="648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874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998454637"/>
              </p:ext>
            </p:extLst>
          </p:nvPr>
        </p:nvGraphicFramePr>
        <p:xfrm>
          <a:off x="251520" y="985083"/>
          <a:ext cx="8640961" cy="5597272"/>
        </p:xfrm>
        <a:graphic>
          <a:graphicData uri="http://schemas.openxmlformats.org/drawingml/2006/table">
            <a:tbl>
              <a:tblPr firstRow="1" bandRow="1">
                <a:tableStyleId>{5C22544A-7EE6-4342-B048-85BDC9FD1C3A}</a:tableStyleId>
              </a:tblPr>
              <a:tblGrid>
                <a:gridCol w="1815328"/>
                <a:gridCol w="6825633"/>
              </a:tblGrid>
              <a:tr h="1726312">
                <a:tc>
                  <a:txBody>
                    <a:bodyPr/>
                    <a:lstStyle/>
                    <a:p>
                      <a:r>
                        <a:rPr lang="uk-UA" sz="2000" b="0" i="1" kern="1200" dirty="0" smtClean="0">
                          <a:solidFill>
                            <a:schemeClr val="tx1"/>
                          </a:solidFill>
                          <a:effectLst/>
                          <a:latin typeface="+mn-lt"/>
                          <a:ea typeface="+mn-ea"/>
                          <a:cs typeface="+mn-cs"/>
                        </a:rPr>
                        <a:t>Капітал в економіці</a:t>
                      </a:r>
                      <a:r>
                        <a:rPr lang="uk-UA" sz="2000" b="0" i="0" kern="1200" dirty="0" smtClean="0">
                          <a:solidFill>
                            <a:schemeClr val="tx1"/>
                          </a:solidFill>
                          <a:effectLst/>
                          <a:latin typeface="+mn-lt"/>
                          <a:ea typeface="+mn-ea"/>
                          <a:cs typeface="+mn-cs"/>
                        </a:rPr>
                        <a:t> </a:t>
                      </a:r>
                      <a:endParaRPr lang="uk-UA" sz="2000" dirty="0">
                        <a:solidFill>
                          <a:schemeClr val="tx1"/>
                        </a:solidFill>
                      </a:endParaRPr>
                    </a:p>
                  </a:txBody>
                  <a:tcPr/>
                </a:tc>
                <a:tc>
                  <a:txBody>
                    <a:bodyPr/>
                    <a:lstStyle/>
                    <a:p>
                      <a:pPr algn="just"/>
                      <a:r>
                        <a:rPr lang="uk-UA" sz="1600" b="0" i="0" kern="1200" dirty="0" smtClean="0">
                          <a:solidFill>
                            <a:schemeClr val="tx1"/>
                          </a:solidFill>
                          <a:effectLst/>
                          <a:latin typeface="+mn-lt"/>
                          <a:ea typeface="+mn-ea"/>
                          <a:cs typeface="+mn-cs"/>
                        </a:rPr>
                        <a:t>це </a:t>
                      </a:r>
                      <a:r>
                        <a:rPr lang="uk-UA" sz="1600" b="0" i="0" u="none" strike="noStrike" kern="1200" dirty="0" smtClean="0">
                          <a:solidFill>
                            <a:schemeClr val="tx1"/>
                          </a:solidFill>
                          <a:effectLst/>
                          <a:latin typeface="+mn-lt"/>
                          <a:ea typeface="+mn-ea"/>
                          <a:cs typeface="+mn-cs"/>
                        </a:rPr>
                        <a:t>чинник виробництва</a:t>
                      </a:r>
                      <a:r>
                        <a:rPr lang="uk-UA" sz="1600" b="0" i="0" kern="1200" dirty="0" smtClean="0">
                          <a:solidFill>
                            <a:schemeClr val="tx1"/>
                          </a:solidFill>
                          <a:effectLst/>
                          <a:latin typeface="+mn-lt"/>
                          <a:ea typeface="+mn-ea"/>
                          <a:cs typeface="+mn-cs"/>
                        </a:rPr>
                        <a:t> у вигляді </a:t>
                      </a:r>
                      <a:r>
                        <a:rPr lang="uk-UA" sz="1600" b="0" i="0" u="none" strike="noStrike" kern="1200" dirty="0" smtClean="0">
                          <a:solidFill>
                            <a:schemeClr val="tx1"/>
                          </a:solidFill>
                          <a:effectLst/>
                          <a:latin typeface="+mn-lt"/>
                          <a:ea typeface="+mn-ea"/>
                          <a:cs typeface="+mn-cs"/>
                        </a:rPr>
                        <a:t>вартості</a:t>
                      </a:r>
                      <a:r>
                        <a:rPr lang="uk-UA" sz="1600" b="0" i="0" kern="1200" dirty="0" smtClean="0">
                          <a:solidFill>
                            <a:schemeClr val="tx1"/>
                          </a:solidFill>
                          <a:effectLst/>
                          <a:latin typeface="+mn-lt"/>
                          <a:ea typeface="+mn-ea"/>
                          <a:cs typeface="+mn-cs"/>
                        </a:rPr>
                        <a:t>, здатної приносити прибуток або збиток. Капітал не тотожний будь-якому засобу праці, який часто розглядається як фізичний капітал. Засіб праці може стати капіталом (збільшувати або зменшувати свою вартість) тільки тоді, коли його власники вступлять у певні відносини з власниками інших чинників виробництва. Ці відносини називаються  </a:t>
                      </a:r>
                      <a:r>
                        <a:rPr lang="uk-UA" sz="1600" b="0" i="0" u="none" strike="noStrike" kern="1200" dirty="0" smtClean="0">
                          <a:solidFill>
                            <a:schemeClr val="tx1"/>
                          </a:solidFill>
                          <a:effectLst/>
                          <a:latin typeface="+mn-lt"/>
                          <a:ea typeface="+mn-ea"/>
                          <a:cs typeface="+mn-cs"/>
                        </a:rPr>
                        <a:t>економічними.</a:t>
                      </a:r>
                      <a:endParaRPr lang="uk-UA" sz="1600" dirty="0">
                        <a:solidFill>
                          <a:schemeClr val="tx1"/>
                        </a:solidFill>
                      </a:endParaRPr>
                    </a:p>
                  </a:txBody>
                  <a:tcPr/>
                </a:tc>
              </a:tr>
              <a:tr h="950565">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uk-UA" sz="2000" b="0" i="0" kern="1200" dirty="0" smtClean="0">
                          <a:solidFill>
                            <a:schemeClr val="tx1"/>
                          </a:solidFill>
                          <a:effectLst/>
                          <a:latin typeface="+mn-lt"/>
                          <a:ea typeface="+mn-ea"/>
                          <a:cs typeface="+mn-cs"/>
                        </a:rPr>
                        <a:t>Марксистське трактування капіталу</a:t>
                      </a:r>
                    </a:p>
                    <a:p>
                      <a:endParaRPr lang="uk-UA" dirty="0"/>
                    </a:p>
                  </a:txBody>
                  <a:tcPr/>
                </a:tc>
                <a:tc>
                  <a:txBody>
                    <a:bodyPr/>
                    <a:lstStyle/>
                    <a:p>
                      <a:pPr algn="just"/>
                      <a:r>
                        <a:rPr lang="uk-UA" sz="1800" b="0" i="0" kern="1200" dirty="0" smtClean="0">
                          <a:solidFill>
                            <a:schemeClr val="dk1"/>
                          </a:solidFill>
                          <a:effectLst/>
                          <a:latin typeface="+mn-lt"/>
                          <a:ea typeface="+mn-ea"/>
                          <a:cs typeface="+mn-cs"/>
                        </a:rPr>
                        <a:t> </a:t>
                      </a:r>
                      <a:r>
                        <a:rPr lang="uk-UA" sz="1600" b="0" i="0" kern="1200" dirty="0" smtClean="0">
                          <a:solidFill>
                            <a:schemeClr val="dk1"/>
                          </a:solidFill>
                          <a:effectLst/>
                          <a:latin typeface="+mn-lt"/>
                          <a:ea typeface="+mn-ea"/>
                          <a:cs typeface="+mn-cs"/>
                        </a:rPr>
                        <a:t>За Марксом додаткова вартість утворюється тільки завдяки </a:t>
                      </a:r>
                      <a:r>
                        <a:rPr lang="uk-UA" sz="1600" b="0" i="0" u="none" strike="noStrike" kern="1200" dirty="0" smtClean="0">
                          <a:solidFill>
                            <a:schemeClr val="dk1"/>
                          </a:solidFill>
                          <a:effectLst/>
                          <a:latin typeface="+mn-lt"/>
                          <a:ea typeface="+mn-ea"/>
                          <a:cs typeface="+mn-cs"/>
                        </a:rPr>
                        <a:t>найманій праці</a:t>
                      </a:r>
                      <a:r>
                        <a:rPr lang="uk-UA" sz="1600" b="0" i="0" kern="1200" dirty="0" smtClean="0">
                          <a:solidFill>
                            <a:schemeClr val="dk1"/>
                          </a:solidFill>
                          <a:effectLst/>
                          <a:latin typeface="+mn-lt"/>
                          <a:ea typeface="+mn-ea"/>
                          <a:cs typeface="+mn-cs"/>
                        </a:rPr>
                        <a:t>. Тому він розділив капітал </a:t>
                      </a:r>
                      <a:r>
                        <a:rPr lang="uk-UA" sz="1600" b="0" i="0" kern="1200" dirty="0" err="1" smtClean="0">
                          <a:solidFill>
                            <a:schemeClr val="dk1"/>
                          </a:solidFill>
                          <a:effectLst/>
                          <a:latin typeface="+mn-lt"/>
                          <a:ea typeface="+mn-ea"/>
                          <a:cs typeface="+mn-cs"/>
                        </a:rPr>
                        <a:t>на </a:t>
                      </a:r>
                      <a:r>
                        <a:rPr lang="uk-UA" sz="1600" b="0" i="0" u="none" strike="noStrike" kern="1200" dirty="0" err="1" smtClean="0">
                          <a:solidFill>
                            <a:schemeClr val="dk1"/>
                          </a:solidFill>
                          <a:effectLst/>
                          <a:latin typeface="+mn-lt"/>
                          <a:ea typeface="+mn-ea"/>
                          <a:cs typeface="+mn-cs"/>
                        </a:rPr>
                        <a:t>постійний</a:t>
                      </a:r>
                      <a:r>
                        <a:rPr lang="uk-UA" sz="1600" b="0" i="0" kern="1200" dirty="0" smtClean="0">
                          <a:solidFill>
                            <a:schemeClr val="dk1"/>
                          </a:solidFill>
                          <a:effectLst/>
                          <a:latin typeface="+mn-lt"/>
                          <a:ea typeface="+mn-ea"/>
                          <a:cs typeface="+mn-cs"/>
                        </a:rPr>
                        <a:t> та </a:t>
                      </a:r>
                      <a:r>
                        <a:rPr lang="uk-UA" sz="1600" b="0" i="0" u="none" strike="noStrike" kern="1200" dirty="0" smtClean="0">
                          <a:solidFill>
                            <a:schemeClr val="dk1"/>
                          </a:solidFill>
                          <a:effectLst/>
                          <a:latin typeface="+mn-lt"/>
                          <a:ea typeface="+mn-ea"/>
                          <a:cs typeface="+mn-cs"/>
                        </a:rPr>
                        <a:t>змінний</a:t>
                      </a:r>
                      <a:r>
                        <a:rPr lang="uk-UA" sz="1600" b="0" i="0" kern="1200" dirty="0" smtClean="0">
                          <a:solidFill>
                            <a:schemeClr val="dk1"/>
                          </a:solidFill>
                          <a:effectLst/>
                          <a:latin typeface="+mn-lt"/>
                          <a:ea typeface="+mn-ea"/>
                          <a:cs typeface="+mn-cs"/>
                        </a:rPr>
                        <a:t>. Постійний капітал, до якого входять засоби виробництва: машини, складські приміщення, сировина і всі витрати виробництва за винятком заробітної плати, може тільки переносити свою вартість на вартість продукту цілком або частинами, змінний капітал, який складається </a:t>
                      </a:r>
                      <a:r>
                        <a:rPr lang="uk-UA" sz="1600" b="0" i="0" kern="1200" dirty="0" err="1" smtClean="0">
                          <a:solidFill>
                            <a:schemeClr val="dk1"/>
                          </a:solidFill>
                          <a:effectLst/>
                          <a:latin typeface="+mn-lt"/>
                          <a:ea typeface="+mn-ea"/>
                          <a:cs typeface="+mn-cs"/>
                        </a:rPr>
                        <a:t>із </a:t>
                      </a:r>
                      <a:r>
                        <a:rPr lang="uk-UA" sz="1600" b="0" i="0" u="none" strike="noStrike" kern="1200" dirty="0" err="1" smtClean="0">
                          <a:solidFill>
                            <a:schemeClr val="dk1"/>
                          </a:solidFill>
                          <a:effectLst/>
                          <a:latin typeface="+mn-lt"/>
                          <a:ea typeface="+mn-ea"/>
                          <a:cs typeface="+mn-cs"/>
                        </a:rPr>
                        <a:t>заробітн</a:t>
                      </a:r>
                      <a:r>
                        <a:rPr lang="uk-UA" sz="1600" b="0" i="0" u="none" strike="noStrike" kern="1200" dirty="0" smtClean="0">
                          <a:solidFill>
                            <a:schemeClr val="dk1"/>
                          </a:solidFill>
                          <a:effectLst/>
                          <a:latin typeface="+mn-lt"/>
                          <a:ea typeface="+mn-ea"/>
                          <a:cs typeface="+mn-cs"/>
                        </a:rPr>
                        <a:t>ьої плати</a:t>
                      </a:r>
                      <a:r>
                        <a:rPr lang="uk-UA" sz="1600" b="0" i="0" kern="1200" dirty="0" smtClean="0">
                          <a:solidFill>
                            <a:schemeClr val="dk1"/>
                          </a:solidFill>
                          <a:effectLst/>
                          <a:latin typeface="+mn-lt"/>
                          <a:ea typeface="+mn-ea"/>
                          <a:cs typeface="+mn-cs"/>
                        </a:rPr>
                        <a:t> робітників, створює додаткову вартість, за рахунок якої й відбувається збагачення капіталіста.</a:t>
                      </a:r>
                      <a:endParaRPr lang="uk-UA" sz="1600" dirty="0"/>
                    </a:p>
                  </a:txBody>
                  <a:tcPr/>
                </a:tc>
              </a:tr>
              <a:tr h="9505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b="0" i="0" kern="1200" dirty="0" err="1" smtClean="0">
                          <a:solidFill>
                            <a:schemeClr val="tx1"/>
                          </a:solidFill>
                          <a:effectLst/>
                          <a:latin typeface="+mn-lt"/>
                          <a:ea typeface="+mn-ea"/>
                          <a:cs typeface="+mn-cs"/>
                        </a:rPr>
                        <a:t>Капітал</a:t>
                      </a:r>
                      <a:r>
                        <a:rPr lang="ru-RU" sz="2000" b="0" i="0" kern="1200" dirty="0" smtClean="0">
                          <a:solidFill>
                            <a:schemeClr val="tx1"/>
                          </a:solidFill>
                          <a:effectLst/>
                          <a:latin typeface="+mn-lt"/>
                          <a:ea typeface="+mn-ea"/>
                          <a:cs typeface="+mn-cs"/>
                        </a:rPr>
                        <a:t> в </a:t>
                      </a:r>
                      <a:r>
                        <a:rPr lang="ru-RU" sz="2000" b="0" i="0" kern="1200" dirty="0" err="1" smtClean="0">
                          <a:solidFill>
                            <a:schemeClr val="tx1"/>
                          </a:solidFill>
                          <a:effectLst/>
                          <a:latin typeface="+mn-lt"/>
                          <a:ea typeface="+mn-ea"/>
                          <a:cs typeface="+mn-cs"/>
                        </a:rPr>
                        <a:t>австрійській</a:t>
                      </a:r>
                      <a:r>
                        <a:rPr lang="ru-RU" sz="2000" b="0" i="0" kern="1200" dirty="0" smtClean="0">
                          <a:solidFill>
                            <a:schemeClr val="tx1"/>
                          </a:solidFill>
                          <a:effectLst/>
                          <a:latin typeface="+mn-lt"/>
                          <a:ea typeface="+mn-ea"/>
                          <a:cs typeface="+mn-cs"/>
                        </a:rPr>
                        <a:t> </a:t>
                      </a:r>
                      <a:r>
                        <a:rPr lang="ru-RU" sz="2000" b="0" i="0" kern="1200" dirty="0" err="1" smtClean="0">
                          <a:solidFill>
                            <a:schemeClr val="tx1"/>
                          </a:solidFill>
                          <a:effectLst/>
                          <a:latin typeface="+mn-lt"/>
                          <a:ea typeface="+mn-ea"/>
                          <a:cs typeface="+mn-cs"/>
                        </a:rPr>
                        <a:t>економічній</a:t>
                      </a:r>
                      <a:r>
                        <a:rPr lang="ru-RU" sz="2000" b="0" i="0" kern="1200" dirty="0" smtClean="0">
                          <a:solidFill>
                            <a:schemeClr val="tx1"/>
                          </a:solidFill>
                          <a:effectLst/>
                          <a:latin typeface="+mn-lt"/>
                          <a:ea typeface="+mn-ea"/>
                          <a:cs typeface="+mn-cs"/>
                        </a:rPr>
                        <a:t> </a:t>
                      </a:r>
                      <a:r>
                        <a:rPr lang="ru-RU" sz="2000" b="0" i="0" kern="1200" dirty="0" err="1" smtClean="0">
                          <a:solidFill>
                            <a:schemeClr val="tx1"/>
                          </a:solidFill>
                          <a:effectLst/>
                          <a:latin typeface="+mn-lt"/>
                          <a:ea typeface="+mn-ea"/>
                          <a:cs typeface="+mn-cs"/>
                        </a:rPr>
                        <a:t>школі</a:t>
                      </a:r>
                      <a:endParaRPr lang="ru-RU" sz="2000" b="0" i="0" kern="1200" dirty="0" smtClean="0">
                        <a:solidFill>
                          <a:schemeClr val="tx1"/>
                        </a:solidFill>
                        <a:effectLst/>
                        <a:latin typeface="+mn-lt"/>
                        <a:ea typeface="+mn-ea"/>
                        <a:cs typeface="+mn-cs"/>
                      </a:endParaRPr>
                    </a:p>
                    <a:p>
                      <a:endParaRPr lang="uk-UA" dirty="0"/>
                    </a:p>
                  </a:txBody>
                  <a:tcPr/>
                </a:tc>
                <a:tc>
                  <a:txBody>
                    <a:bodyPr/>
                    <a:lstStyle/>
                    <a:p>
                      <a:pPr algn="just"/>
                      <a:r>
                        <a:rPr lang="uk-UA" sz="1600" b="0" i="0" kern="1200" dirty="0" smtClean="0">
                          <a:solidFill>
                            <a:schemeClr val="dk1"/>
                          </a:solidFill>
                          <a:effectLst/>
                          <a:latin typeface="+mn-lt"/>
                          <a:ea typeface="+mn-ea"/>
                          <a:cs typeface="+mn-cs"/>
                        </a:rPr>
                        <a:t>Капітал (капітальні блага) — це ресурси, яким у людських планах відводиться роль факторів майбутнього виробництва. Скажімо, верстат є капіталом лише у тому разі, якщо люди, які розпоряджаються або можуть розпоряджатися ним, планують використовувати його деякий час для виробництва благ. Якщо цей верстат перестане розглядатися як засіб майбутнього виробництва (наприклад, через появу ефективніших інструментів), він одразу втратить свій статус капітального блага.</a:t>
                      </a:r>
                      <a:endParaRPr lang="uk-UA" sz="1600" dirty="0"/>
                    </a:p>
                  </a:txBody>
                  <a:tcPr/>
                </a:tc>
              </a:tr>
            </a:tbl>
          </a:graphicData>
        </a:graphic>
      </p:graphicFrame>
      <p:sp>
        <p:nvSpPr>
          <p:cNvPr id="5" name="TextBox 4"/>
          <p:cNvSpPr txBox="1"/>
          <p:nvPr/>
        </p:nvSpPr>
        <p:spPr>
          <a:xfrm>
            <a:off x="611560" y="400308"/>
            <a:ext cx="7704856" cy="584775"/>
          </a:xfrm>
          <a:prstGeom prst="rect">
            <a:avLst/>
          </a:prstGeom>
          <a:noFill/>
        </p:spPr>
        <p:txBody>
          <a:bodyPr wrap="square" rtlCol="0">
            <a:spAutoFit/>
          </a:bodyPr>
          <a:lstStyle/>
          <a:p>
            <a:pPr algn="ctr"/>
            <a:r>
              <a:rPr lang="uk-UA" sz="3200" dirty="0" smtClean="0">
                <a:solidFill>
                  <a:srgbClr val="FFFF00"/>
                </a:solidFill>
              </a:rPr>
              <a:t>Трактування поняття - капітал</a:t>
            </a:r>
            <a:endParaRPr lang="uk-UA" sz="3200" dirty="0">
              <a:solidFill>
                <a:srgbClr val="FFFF00"/>
              </a:solidFill>
            </a:endParaRPr>
          </a:p>
        </p:txBody>
      </p:sp>
    </p:spTree>
    <p:extLst>
      <p:ext uri="{BB962C8B-B14F-4D97-AF65-F5344CB8AC3E}">
        <p14:creationId xmlns:p14="http://schemas.microsoft.com/office/powerpoint/2010/main" val="25454788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784376063"/>
              </p:ext>
            </p:extLst>
          </p:nvPr>
        </p:nvGraphicFramePr>
        <p:xfrm>
          <a:off x="251521" y="1340768"/>
          <a:ext cx="8640960" cy="5159854"/>
        </p:xfrm>
        <a:graphic>
          <a:graphicData uri="http://schemas.openxmlformats.org/drawingml/2006/table">
            <a:tbl>
              <a:tblPr firstRow="1" firstCol="1" bandRow="1">
                <a:tableStyleId>{5C22544A-7EE6-4342-B048-85BDC9FD1C3A}</a:tableStyleId>
              </a:tblPr>
              <a:tblGrid>
                <a:gridCol w="2592288"/>
                <a:gridCol w="2376264"/>
                <a:gridCol w="3672408"/>
              </a:tblGrid>
              <a:tr h="426956">
                <a:tc rowSpan="2">
                  <a:txBody>
                    <a:bodyPr/>
                    <a:lstStyle/>
                    <a:p>
                      <a:pPr algn="ctr">
                        <a:lnSpc>
                          <a:spcPct val="150000"/>
                        </a:lnSpc>
                        <a:spcAft>
                          <a:spcPts val="0"/>
                        </a:spcAft>
                      </a:pPr>
                      <a:r>
                        <a:rPr lang="uk-UA" sz="1600" dirty="0">
                          <a:effectLst/>
                        </a:rPr>
                        <a:t>Види операційного капіталу підприємства</a:t>
                      </a:r>
                      <a:endParaRPr lang="uk-UA" sz="1400" dirty="0">
                        <a:effectLst/>
                        <a:latin typeface="Calibri"/>
                        <a:ea typeface="Calibri"/>
                        <a:cs typeface="Times New Roman"/>
                      </a:endParaRPr>
                    </a:p>
                  </a:txBody>
                  <a:tcPr marL="68580" marR="68580" marT="0" marB="0" anchor="ctr"/>
                </a:tc>
                <a:tc gridSpan="2">
                  <a:txBody>
                    <a:bodyPr/>
                    <a:lstStyle/>
                    <a:p>
                      <a:pPr algn="ctr">
                        <a:lnSpc>
                          <a:spcPct val="150000"/>
                        </a:lnSpc>
                        <a:spcAft>
                          <a:spcPts val="0"/>
                        </a:spcAft>
                      </a:pPr>
                      <a:r>
                        <a:rPr lang="uk-UA" sz="1600" dirty="0" smtClean="0">
                          <a:effectLst/>
                        </a:rPr>
                        <a:t>Активи які </a:t>
                      </a:r>
                      <a:r>
                        <a:rPr lang="uk-UA" sz="1600" dirty="0">
                          <a:effectLst/>
                        </a:rPr>
                        <a:t>формуються за рахунок операційного капіталу підприємства</a:t>
                      </a:r>
                      <a:endParaRPr lang="uk-UA" sz="1400" dirty="0">
                        <a:effectLst/>
                        <a:latin typeface="Calibri"/>
                        <a:ea typeface="Calibri"/>
                        <a:cs typeface="Times New Roman"/>
                      </a:endParaRPr>
                    </a:p>
                  </a:txBody>
                  <a:tcPr marL="68580" marR="68580" marT="0" marB="0" anchor="ctr"/>
                </a:tc>
                <a:tc hMerge="1">
                  <a:txBody>
                    <a:bodyPr/>
                    <a:lstStyle/>
                    <a:p>
                      <a:endParaRPr lang="uk-UA"/>
                    </a:p>
                  </a:txBody>
                  <a:tcPr/>
                </a:tc>
              </a:tr>
              <a:tr h="476111">
                <a:tc vMerge="1">
                  <a:txBody>
                    <a:bodyPr/>
                    <a:lstStyle/>
                    <a:p>
                      <a:endParaRPr lang="uk-UA"/>
                    </a:p>
                  </a:txBody>
                  <a:tcPr/>
                </a:tc>
                <a:tc>
                  <a:txBody>
                    <a:bodyPr/>
                    <a:lstStyle/>
                    <a:p>
                      <a:pPr algn="ctr">
                        <a:lnSpc>
                          <a:spcPct val="150000"/>
                        </a:lnSpc>
                        <a:spcAft>
                          <a:spcPts val="0"/>
                        </a:spcAft>
                      </a:pPr>
                      <a:r>
                        <a:rPr lang="uk-UA" sz="1400" dirty="0">
                          <a:effectLst/>
                        </a:rPr>
                        <a:t>Групи операційних активів</a:t>
                      </a:r>
                      <a:endParaRPr lang="uk-UA" sz="1200" dirty="0">
                        <a:effectLst/>
                        <a:latin typeface="Calibri"/>
                        <a:ea typeface="Calibri"/>
                        <a:cs typeface="Times New Roman"/>
                      </a:endParaRPr>
                    </a:p>
                  </a:txBody>
                  <a:tcPr marL="68580" marR="68580" marT="0" marB="0"/>
                </a:tc>
                <a:tc>
                  <a:txBody>
                    <a:bodyPr/>
                    <a:lstStyle/>
                    <a:p>
                      <a:pPr algn="l">
                        <a:lnSpc>
                          <a:spcPct val="150000"/>
                        </a:lnSpc>
                        <a:spcAft>
                          <a:spcPts val="0"/>
                        </a:spcAft>
                      </a:pPr>
                      <a:r>
                        <a:rPr lang="uk-UA" sz="1600" dirty="0">
                          <a:effectLst/>
                        </a:rPr>
                        <a:t>Основні види операційних активів</a:t>
                      </a:r>
                      <a:endParaRPr lang="uk-UA" sz="1400" dirty="0">
                        <a:effectLst/>
                        <a:latin typeface="Calibri"/>
                        <a:ea typeface="Calibri"/>
                        <a:cs typeface="Times New Roman"/>
                      </a:endParaRPr>
                    </a:p>
                  </a:txBody>
                  <a:tcPr marL="68580" marR="68580" marT="0" marB="0"/>
                </a:tc>
              </a:tr>
              <a:tr h="426956">
                <a:tc rowSpan="2">
                  <a:txBody>
                    <a:bodyPr/>
                    <a:lstStyle/>
                    <a:p>
                      <a:pPr algn="ctr">
                        <a:lnSpc>
                          <a:spcPct val="150000"/>
                        </a:lnSpc>
                        <a:spcAft>
                          <a:spcPts val="0"/>
                        </a:spcAft>
                      </a:pPr>
                      <a:r>
                        <a:rPr lang="uk-UA" sz="1600" dirty="0">
                          <a:effectLst/>
                        </a:rPr>
                        <a:t>Основний капітал</a:t>
                      </a:r>
                      <a:endParaRPr lang="uk-UA" sz="1400" dirty="0">
                        <a:effectLst/>
                        <a:latin typeface="Calibri"/>
                        <a:ea typeface="Calibri"/>
                        <a:cs typeface="Times New Roman"/>
                      </a:endParaRPr>
                    </a:p>
                  </a:txBody>
                  <a:tcPr marL="68580" marR="68580" marT="0" marB="0" anchor="ctr"/>
                </a:tc>
                <a:tc rowSpan="2">
                  <a:txBody>
                    <a:bodyPr/>
                    <a:lstStyle/>
                    <a:p>
                      <a:pPr algn="ctr">
                        <a:lnSpc>
                          <a:spcPct val="150000"/>
                        </a:lnSpc>
                        <a:spcAft>
                          <a:spcPts val="0"/>
                        </a:spcAft>
                      </a:pPr>
                      <a:r>
                        <a:rPr lang="uk-UA" sz="1600" dirty="0">
                          <a:effectLst/>
                        </a:rPr>
                        <a:t>Необоротні операційні активи</a:t>
                      </a:r>
                      <a:endParaRPr lang="uk-UA" sz="1400" dirty="0">
                        <a:effectLst/>
                        <a:latin typeface="Calibri"/>
                        <a:ea typeface="Calibri"/>
                        <a:cs typeface="Times New Roman"/>
                      </a:endParaRPr>
                    </a:p>
                  </a:txBody>
                  <a:tcPr marL="68580" marR="68580" marT="0" marB="0" anchor="ctr"/>
                </a:tc>
                <a:tc>
                  <a:txBody>
                    <a:bodyPr/>
                    <a:lstStyle/>
                    <a:p>
                      <a:pPr algn="l">
                        <a:lnSpc>
                          <a:spcPct val="150000"/>
                        </a:lnSpc>
                        <a:spcAft>
                          <a:spcPts val="0"/>
                        </a:spcAft>
                      </a:pPr>
                      <a:r>
                        <a:rPr lang="uk-UA" sz="1600" dirty="0">
                          <a:effectLst/>
                        </a:rPr>
                        <a:t>1. Виробничі основні засоби</a:t>
                      </a:r>
                      <a:endParaRPr lang="uk-UA" sz="1400" dirty="0">
                        <a:effectLst/>
                        <a:latin typeface="Calibri"/>
                        <a:ea typeface="Calibri"/>
                        <a:cs typeface="Times New Roman"/>
                      </a:endParaRPr>
                    </a:p>
                  </a:txBody>
                  <a:tcPr marL="68580" marR="68580" marT="0" marB="0"/>
                </a:tc>
              </a:tr>
              <a:tr h="903067">
                <a:tc vMerge="1">
                  <a:txBody>
                    <a:bodyPr/>
                    <a:lstStyle/>
                    <a:p>
                      <a:endParaRPr lang="uk-UA"/>
                    </a:p>
                  </a:txBody>
                  <a:tcPr/>
                </a:tc>
                <a:tc vMerge="1">
                  <a:txBody>
                    <a:bodyPr/>
                    <a:lstStyle/>
                    <a:p>
                      <a:endParaRPr lang="uk-UA"/>
                    </a:p>
                  </a:txBody>
                  <a:tcPr/>
                </a:tc>
                <a:tc>
                  <a:txBody>
                    <a:bodyPr/>
                    <a:lstStyle/>
                    <a:p>
                      <a:pPr algn="l">
                        <a:lnSpc>
                          <a:spcPct val="150000"/>
                        </a:lnSpc>
                        <a:spcAft>
                          <a:spcPts val="0"/>
                        </a:spcAft>
                      </a:pPr>
                      <a:r>
                        <a:rPr lang="uk-UA" sz="1600" dirty="0">
                          <a:effectLst/>
                        </a:rPr>
                        <a:t>2. Нематеріальні активи, що обслуговують операційний процес</a:t>
                      </a:r>
                      <a:endParaRPr lang="uk-UA" sz="1400" dirty="0">
                        <a:effectLst/>
                        <a:latin typeface="Calibri"/>
                        <a:ea typeface="Calibri"/>
                        <a:cs typeface="Times New Roman"/>
                      </a:endParaRPr>
                    </a:p>
                  </a:txBody>
                  <a:tcPr marL="68580" marR="68580" marT="0" marB="0"/>
                </a:tc>
              </a:tr>
              <a:tr h="903067">
                <a:tc rowSpan="4">
                  <a:txBody>
                    <a:bodyPr/>
                    <a:lstStyle/>
                    <a:p>
                      <a:pPr algn="ctr">
                        <a:lnSpc>
                          <a:spcPct val="150000"/>
                        </a:lnSpc>
                        <a:spcAft>
                          <a:spcPts val="0"/>
                        </a:spcAft>
                      </a:pPr>
                      <a:r>
                        <a:rPr lang="uk-UA" sz="1600" dirty="0">
                          <a:effectLst/>
                        </a:rPr>
                        <a:t>Оборотний капітал</a:t>
                      </a:r>
                      <a:endParaRPr lang="uk-UA" sz="1400" dirty="0">
                        <a:effectLst/>
                        <a:latin typeface="Calibri"/>
                        <a:ea typeface="Calibri"/>
                        <a:cs typeface="Times New Roman"/>
                      </a:endParaRPr>
                    </a:p>
                  </a:txBody>
                  <a:tcPr marL="68580" marR="68580" marT="0" marB="0" anchor="ctr"/>
                </a:tc>
                <a:tc rowSpan="4">
                  <a:txBody>
                    <a:bodyPr/>
                    <a:lstStyle/>
                    <a:p>
                      <a:pPr algn="ctr">
                        <a:lnSpc>
                          <a:spcPct val="150000"/>
                        </a:lnSpc>
                        <a:spcAft>
                          <a:spcPts val="0"/>
                        </a:spcAft>
                      </a:pPr>
                      <a:r>
                        <a:rPr lang="uk-UA" sz="1600" dirty="0">
                          <a:effectLst/>
                        </a:rPr>
                        <a:t>Оборотні операційні активи</a:t>
                      </a:r>
                      <a:endParaRPr lang="uk-UA" sz="1400" dirty="0">
                        <a:effectLst/>
                        <a:latin typeface="Calibri"/>
                        <a:ea typeface="Calibri"/>
                        <a:cs typeface="Times New Roman"/>
                      </a:endParaRPr>
                    </a:p>
                  </a:txBody>
                  <a:tcPr marL="68580" marR="68580" marT="0" marB="0" anchor="ctr"/>
                </a:tc>
                <a:tc>
                  <a:txBody>
                    <a:bodyPr/>
                    <a:lstStyle/>
                    <a:p>
                      <a:pPr algn="l">
                        <a:lnSpc>
                          <a:spcPct val="150000"/>
                        </a:lnSpc>
                        <a:spcAft>
                          <a:spcPts val="0"/>
                        </a:spcAft>
                      </a:pPr>
                      <a:r>
                        <a:rPr lang="uk-UA" sz="1600" dirty="0">
                          <a:effectLst/>
                        </a:rPr>
                        <a:t>1. Запаси товарно-матеріальних цінностей</a:t>
                      </a:r>
                      <a:endParaRPr lang="uk-UA" sz="1400" dirty="0">
                        <a:effectLst/>
                        <a:latin typeface="Calibri"/>
                        <a:ea typeface="Calibri"/>
                        <a:cs typeface="Times New Roman"/>
                      </a:endParaRPr>
                    </a:p>
                  </a:txBody>
                  <a:tcPr marL="68580" marR="68580" marT="0" marB="0"/>
                </a:tc>
              </a:tr>
              <a:tr h="426956">
                <a:tc vMerge="1">
                  <a:txBody>
                    <a:bodyPr/>
                    <a:lstStyle/>
                    <a:p>
                      <a:endParaRPr lang="uk-UA"/>
                    </a:p>
                  </a:txBody>
                  <a:tcPr/>
                </a:tc>
                <a:tc vMerge="1">
                  <a:txBody>
                    <a:bodyPr/>
                    <a:lstStyle/>
                    <a:p>
                      <a:endParaRPr lang="uk-UA"/>
                    </a:p>
                  </a:txBody>
                  <a:tcPr/>
                </a:tc>
                <a:tc>
                  <a:txBody>
                    <a:bodyPr/>
                    <a:lstStyle/>
                    <a:p>
                      <a:pPr algn="l">
                        <a:lnSpc>
                          <a:spcPct val="150000"/>
                        </a:lnSpc>
                        <a:spcAft>
                          <a:spcPts val="0"/>
                        </a:spcAft>
                      </a:pPr>
                      <a:r>
                        <a:rPr lang="uk-UA" sz="1600" dirty="0">
                          <a:effectLst/>
                        </a:rPr>
                        <a:t>2. Дебіторська заборгованість</a:t>
                      </a:r>
                      <a:endParaRPr lang="uk-UA" sz="1400" dirty="0">
                        <a:effectLst/>
                        <a:latin typeface="Calibri"/>
                        <a:ea typeface="Calibri"/>
                        <a:cs typeface="Times New Roman"/>
                      </a:endParaRPr>
                    </a:p>
                  </a:txBody>
                  <a:tcPr marL="68580" marR="68580" marT="0" marB="0"/>
                </a:tc>
              </a:tr>
              <a:tr h="426956">
                <a:tc vMerge="1">
                  <a:txBody>
                    <a:bodyPr/>
                    <a:lstStyle/>
                    <a:p>
                      <a:endParaRPr lang="uk-UA"/>
                    </a:p>
                  </a:txBody>
                  <a:tcPr/>
                </a:tc>
                <a:tc vMerge="1">
                  <a:txBody>
                    <a:bodyPr/>
                    <a:lstStyle/>
                    <a:p>
                      <a:endParaRPr lang="uk-UA"/>
                    </a:p>
                  </a:txBody>
                  <a:tcPr/>
                </a:tc>
                <a:tc>
                  <a:txBody>
                    <a:bodyPr/>
                    <a:lstStyle/>
                    <a:p>
                      <a:pPr algn="l">
                        <a:lnSpc>
                          <a:spcPct val="150000"/>
                        </a:lnSpc>
                        <a:spcAft>
                          <a:spcPts val="0"/>
                        </a:spcAft>
                      </a:pPr>
                      <a:r>
                        <a:rPr lang="uk-UA" sz="1600" dirty="0">
                          <a:effectLst/>
                        </a:rPr>
                        <a:t>3. Грошові кошти</a:t>
                      </a:r>
                      <a:endParaRPr lang="uk-UA" sz="1400" dirty="0">
                        <a:effectLst/>
                        <a:latin typeface="Calibri"/>
                        <a:ea typeface="Calibri"/>
                        <a:cs typeface="Times New Roman"/>
                      </a:endParaRPr>
                    </a:p>
                  </a:txBody>
                  <a:tcPr marL="68580" marR="68580" marT="0" marB="0"/>
                </a:tc>
              </a:tr>
              <a:tr h="903067">
                <a:tc vMerge="1">
                  <a:txBody>
                    <a:bodyPr/>
                    <a:lstStyle/>
                    <a:p>
                      <a:endParaRPr lang="uk-UA"/>
                    </a:p>
                  </a:txBody>
                  <a:tcPr/>
                </a:tc>
                <a:tc vMerge="1">
                  <a:txBody>
                    <a:bodyPr/>
                    <a:lstStyle/>
                    <a:p>
                      <a:endParaRPr lang="uk-UA"/>
                    </a:p>
                  </a:txBody>
                  <a:tcPr/>
                </a:tc>
                <a:tc>
                  <a:txBody>
                    <a:bodyPr/>
                    <a:lstStyle/>
                    <a:p>
                      <a:pPr algn="l">
                        <a:lnSpc>
                          <a:spcPct val="150000"/>
                        </a:lnSpc>
                        <a:spcAft>
                          <a:spcPts val="0"/>
                        </a:spcAft>
                      </a:pPr>
                      <a:r>
                        <a:rPr lang="uk-UA" sz="1600" dirty="0">
                          <a:effectLst/>
                        </a:rPr>
                        <a:t>4. Інші види оборотних операційних активів</a:t>
                      </a:r>
                      <a:endParaRPr lang="uk-UA" sz="1400" dirty="0">
                        <a:effectLst/>
                        <a:latin typeface="Calibri"/>
                        <a:ea typeface="Calibri"/>
                        <a:cs typeface="Times New Roman"/>
                      </a:endParaRPr>
                    </a:p>
                  </a:txBody>
                  <a:tcPr marL="68580" marR="68580" marT="0" marB="0"/>
                </a:tc>
              </a:tr>
            </a:tbl>
          </a:graphicData>
        </a:graphic>
      </p:graphicFrame>
      <p:sp>
        <p:nvSpPr>
          <p:cNvPr id="5" name="TextBox 4"/>
          <p:cNvSpPr txBox="1"/>
          <p:nvPr/>
        </p:nvSpPr>
        <p:spPr>
          <a:xfrm>
            <a:off x="381315" y="260648"/>
            <a:ext cx="8352928" cy="1015663"/>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uk-UA" sz="2000" dirty="0"/>
              <a:t>Склад основних видів і елементів операційних активів, що формуються за рахунок капіталу, використовуваного в операційній діяльності підприємства</a:t>
            </a:r>
          </a:p>
        </p:txBody>
      </p:sp>
    </p:spTree>
    <p:extLst>
      <p:ext uri="{BB962C8B-B14F-4D97-AF65-F5344CB8AC3E}">
        <p14:creationId xmlns:p14="http://schemas.microsoft.com/office/powerpoint/2010/main" val="12952864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1844824"/>
            <a:ext cx="7416823" cy="4281339"/>
          </a:xfrm>
        </p:spPr>
      </p:pic>
      <p:sp>
        <p:nvSpPr>
          <p:cNvPr id="3" name="Заголовок 2"/>
          <p:cNvSpPr>
            <a:spLocks noGrp="1"/>
          </p:cNvSpPr>
          <p:nvPr>
            <p:ph type="title"/>
          </p:nvPr>
        </p:nvSpPr>
        <p:spPr>
          <a:xfrm>
            <a:off x="755576" y="404664"/>
            <a:ext cx="8229600" cy="1252728"/>
          </a:xfrm>
          <a:ln>
            <a:solidFill>
              <a:schemeClr val="accent1"/>
            </a:solidFill>
          </a:ln>
          <a:effectLst>
            <a:outerShdw blurRad="50800" dist="38100" dir="5400000" algn="t" rotWithShape="0">
              <a:prstClr val="black">
                <a:alpha val="40000"/>
              </a:prstClr>
            </a:outerShdw>
          </a:effectLst>
          <a:scene3d>
            <a:camera prst="perspectiveRight"/>
            <a:lightRig rig="threePt" dir="t"/>
          </a:scene3d>
        </p:spPr>
        <p:txBody>
          <a:bodyPr>
            <a:normAutofit/>
          </a:bodyPr>
          <a:lstStyle/>
          <a:p>
            <a:r>
              <a:rPr lang="ru-RU" sz="3600" dirty="0" err="1"/>
              <a:t>Процес</a:t>
            </a:r>
            <a:r>
              <a:rPr lang="ru-RU" sz="3600" dirty="0"/>
              <a:t> </a:t>
            </a:r>
            <a:r>
              <a:rPr lang="ru-RU" sz="3600" dirty="0" err="1"/>
              <a:t>оновлення</a:t>
            </a:r>
            <a:r>
              <a:rPr lang="ru-RU" sz="3600" dirty="0"/>
              <a:t> </a:t>
            </a:r>
            <a:r>
              <a:rPr lang="ru-RU" sz="3600" dirty="0" err="1"/>
              <a:t>операційного</a:t>
            </a:r>
            <a:r>
              <a:rPr lang="ru-RU" sz="3600" dirty="0"/>
              <a:t> </a:t>
            </a:r>
            <a:r>
              <a:rPr lang="ru-RU" sz="3600" dirty="0" err="1"/>
              <a:t>капіталу</a:t>
            </a:r>
            <a:endParaRPr lang="uk-UA" sz="3600" dirty="0"/>
          </a:p>
        </p:txBody>
      </p:sp>
    </p:spTree>
    <p:extLst>
      <p:ext uri="{BB962C8B-B14F-4D97-AF65-F5344CB8AC3E}">
        <p14:creationId xmlns:p14="http://schemas.microsoft.com/office/powerpoint/2010/main" val="14768942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38328"/>
            <a:ext cx="8229600" cy="1650512"/>
          </a:xfrm>
          <a:effectLst>
            <a:glow rad="228600">
              <a:schemeClr val="accent3">
                <a:satMod val="175000"/>
                <a:alpha val="40000"/>
              </a:schemeClr>
            </a:glow>
          </a:effectLst>
        </p:spPr>
        <p:txBody>
          <a:bodyPr>
            <a:noAutofit/>
          </a:bodyPr>
          <a:lstStyle/>
          <a:p>
            <a:r>
              <a:rPr lang="uk-UA" sz="3200" dirty="0" smtClean="0">
                <a:solidFill>
                  <a:schemeClr val="accent5">
                    <a:lumMod val="40000"/>
                    <a:lumOff val="60000"/>
                  </a:schemeClr>
                </a:solidFill>
              </a:rPr>
              <a:t>Публічне акціонерне товариство «Маяк»</a:t>
            </a:r>
            <a:br>
              <a:rPr lang="uk-UA" sz="3200" dirty="0" smtClean="0">
                <a:solidFill>
                  <a:schemeClr val="accent5">
                    <a:lumMod val="40000"/>
                    <a:lumOff val="60000"/>
                  </a:schemeClr>
                </a:solidFill>
              </a:rPr>
            </a:br>
            <a:r>
              <a:rPr lang="uk-UA" sz="3200" dirty="0" smtClean="0">
                <a:solidFill>
                  <a:schemeClr val="accent5">
                    <a:lumMod val="40000"/>
                    <a:lumOff val="60000"/>
                  </a:schemeClr>
                </a:solidFill>
              </a:rPr>
              <a:t>(скорочено ПАТ «Маяк»)</a:t>
            </a:r>
            <a:endParaRPr lang="uk-UA" sz="3200" dirty="0">
              <a:solidFill>
                <a:schemeClr val="accent5">
                  <a:lumMod val="40000"/>
                  <a:lumOff val="60000"/>
                </a:schemeClr>
              </a:solidFill>
            </a:endParaRPr>
          </a:p>
        </p:txBody>
      </p:sp>
      <p:graphicFrame>
        <p:nvGraphicFramePr>
          <p:cNvPr id="12" name="Объект 6"/>
          <p:cNvGraphicFramePr>
            <a:graphicFrameLocks noGrp="1"/>
          </p:cNvGraphicFramePr>
          <p:nvPr>
            <p:ph idx="1"/>
            <p:extLst>
              <p:ext uri="{D42A27DB-BD31-4B8C-83A1-F6EECF244321}">
                <p14:modId xmlns:p14="http://schemas.microsoft.com/office/powerpoint/2010/main" val="500284749"/>
              </p:ext>
            </p:extLst>
          </p:nvPr>
        </p:nvGraphicFramePr>
        <p:xfrm>
          <a:off x="179512" y="1772816"/>
          <a:ext cx="8496944" cy="50851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5794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fontScale="90000"/>
          </a:bodyPr>
          <a:lstStyle/>
          <a:p>
            <a:r>
              <a:rPr lang="uk-UA" dirty="0"/>
              <a:t>Структура експорту продукції ПАТ </a:t>
            </a:r>
            <a:r>
              <a:rPr lang="uk-UA" dirty="0" err="1"/>
              <a:t>„Маяк</a:t>
            </a:r>
            <a:r>
              <a:rPr lang="uk-UA" dirty="0"/>
              <a:t>”</a:t>
            </a:r>
            <a:endParaRPr lang="uk-UA"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9552" y="2348880"/>
            <a:ext cx="8064896" cy="3960440"/>
          </a:xfrm>
        </p:spPr>
      </p:pic>
    </p:spTree>
    <p:extLst>
      <p:ext uri="{BB962C8B-B14F-4D97-AF65-F5344CB8AC3E}">
        <p14:creationId xmlns:p14="http://schemas.microsoft.com/office/powerpoint/2010/main" val="3723306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771782292"/>
              </p:ext>
            </p:extLst>
          </p:nvPr>
        </p:nvGraphicFramePr>
        <p:xfrm>
          <a:off x="179512" y="1268760"/>
          <a:ext cx="8784975" cy="5442203"/>
        </p:xfrm>
        <a:graphic>
          <a:graphicData uri="http://schemas.openxmlformats.org/drawingml/2006/table">
            <a:tbl>
              <a:tblPr>
                <a:tableStyleId>{5C22544A-7EE6-4342-B048-85BDC9FD1C3A}</a:tableStyleId>
              </a:tblPr>
              <a:tblGrid>
                <a:gridCol w="2757683"/>
                <a:gridCol w="1007938"/>
                <a:gridCol w="1007938"/>
                <a:gridCol w="877084"/>
                <a:gridCol w="877967"/>
                <a:gridCol w="752416"/>
                <a:gridCol w="752416"/>
                <a:gridCol w="751533"/>
              </a:tblGrid>
              <a:tr h="194934">
                <a:tc rowSpan="3">
                  <a:txBody>
                    <a:bodyPr/>
                    <a:lstStyle/>
                    <a:p>
                      <a:pPr algn="ctr">
                        <a:lnSpc>
                          <a:spcPct val="115000"/>
                        </a:lnSpc>
                        <a:spcAft>
                          <a:spcPts val="1000"/>
                        </a:spcAft>
                      </a:pPr>
                      <a:r>
                        <a:rPr lang="uk-UA" sz="1200" dirty="0">
                          <a:effectLst/>
                          <a:latin typeface="Times New Roman" pitchFamily="18" charset="0"/>
                          <a:cs typeface="Times New Roman" pitchFamily="18" charset="0"/>
                        </a:rPr>
                        <a:t>Показники</a:t>
                      </a:r>
                      <a:endParaRPr lang="uk-UA" sz="1200" dirty="0">
                        <a:effectLst/>
                        <a:latin typeface="Times New Roman" pitchFamily="18" charset="0"/>
                        <a:ea typeface="Calibri"/>
                        <a:cs typeface="Times New Roman" pitchFamily="18" charset="0"/>
                      </a:endParaRPr>
                    </a:p>
                  </a:txBody>
                  <a:tcPr marL="44314" marR="44314" marT="0" marB="0" anchor="ctr"/>
                </a:tc>
                <a:tc gridSpan="3">
                  <a:txBody>
                    <a:bodyPr/>
                    <a:lstStyle/>
                    <a:p>
                      <a:pPr algn="ctr">
                        <a:lnSpc>
                          <a:spcPct val="115000"/>
                        </a:lnSpc>
                        <a:spcAft>
                          <a:spcPts val="1000"/>
                        </a:spcAft>
                      </a:pPr>
                      <a:r>
                        <a:rPr lang="uk-UA" sz="1100" dirty="0">
                          <a:effectLst/>
                          <a:latin typeface="Times New Roman" pitchFamily="18" charset="0"/>
                          <a:cs typeface="Times New Roman" pitchFamily="18" charset="0"/>
                        </a:rPr>
                        <a:t>Роки</a:t>
                      </a:r>
                      <a:endParaRPr lang="uk-UA" sz="1100" dirty="0">
                        <a:effectLst/>
                        <a:latin typeface="Times New Roman" pitchFamily="18" charset="0"/>
                        <a:ea typeface="Calibri"/>
                        <a:cs typeface="Times New Roman" pitchFamily="18" charset="0"/>
                      </a:endParaRPr>
                    </a:p>
                  </a:txBody>
                  <a:tcPr marL="44314" marR="44314" marT="0" marB="0" anchor="ctr"/>
                </a:tc>
                <a:tc hMerge="1">
                  <a:txBody>
                    <a:bodyPr/>
                    <a:lstStyle/>
                    <a:p>
                      <a:endParaRPr lang="uk-UA"/>
                    </a:p>
                  </a:txBody>
                  <a:tcPr/>
                </a:tc>
                <a:tc hMerge="1">
                  <a:txBody>
                    <a:bodyPr/>
                    <a:lstStyle/>
                    <a:p>
                      <a:endParaRPr lang="uk-UA"/>
                    </a:p>
                  </a:txBody>
                  <a:tcPr/>
                </a:tc>
                <a:tc gridSpan="4">
                  <a:txBody>
                    <a:bodyPr/>
                    <a:lstStyle/>
                    <a:p>
                      <a:pPr algn="ctr">
                        <a:lnSpc>
                          <a:spcPct val="115000"/>
                        </a:lnSpc>
                        <a:spcAft>
                          <a:spcPts val="1000"/>
                        </a:spcAft>
                      </a:pPr>
                      <a:r>
                        <a:rPr lang="uk-UA" sz="1100" dirty="0">
                          <a:effectLst/>
                          <a:latin typeface="Times New Roman" pitchFamily="18" charset="0"/>
                          <a:cs typeface="Times New Roman" pitchFamily="18" charset="0"/>
                        </a:rPr>
                        <a:t>Відхилення:</a:t>
                      </a:r>
                      <a:endParaRPr lang="uk-UA" sz="1100" dirty="0">
                        <a:effectLst/>
                        <a:latin typeface="Times New Roman" pitchFamily="18" charset="0"/>
                        <a:ea typeface="Calibri"/>
                        <a:cs typeface="Times New Roman" pitchFamily="18" charset="0"/>
                      </a:endParaRPr>
                    </a:p>
                  </a:txBody>
                  <a:tcPr marL="44314" marR="44314" marT="0" marB="0" anchor="ctr"/>
                </a:tc>
                <a:tc hMerge="1">
                  <a:txBody>
                    <a:bodyPr/>
                    <a:lstStyle/>
                    <a:p>
                      <a:endParaRPr lang="uk-UA"/>
                    </a:p>
                  </a:txBody>
                  <a:tcPr/>
                </a:tc>
                <a:tc hMerge="1">
                  <a:txBody>
                    <a:bodyPr/>
                    <a:lstStyle/>
                    <a:p>
                      <a:endParaRPr lang="uk-UA"/>
                    </a:p>
                  </a:txBody>
                  <a:tcPr/>
                </a:tc>
                <a:tc hMerge="1">
                  <a:txBody>
                    <a:bodyPr/>
                    <a:lstStyle/>
                    <a:p>
                      <a:endParaRPr lang="uk-UA"/>
                    </a:p>
                  </a:txBody>
                  <a:tcPr/>
                </a:tc>
              </a:tr>
              <a:tr h="397443">
                <a:tc vMerge="1">
                  <a:txBody>
                    <a:bodyPr/>
                    <a:lstStyle/>
                    <a:p>
                      <a:endParaRPr lang="uk-UA"/>
                    </a:p>
                  </a:txBody>
                  <a:tcPr/>
                </a:tc>
                <a:tc rowSpan="2">
                  <a:txBody>
                    <a:bodyPr/>
                    <a:lstStyle/>
                    <a:p>
                      <a:pPr algn="ctr">
                        <a:lnSpc>
                          <a:spcPct val="115000"/>
                        </a:lnSpc>
                        <a:spcAft>
                          <a:spcPts val="1000"/>
                        </a:spcAft>
                      </a:pPr>
                      <a:r>
                        <a:rPr lang="uk-UA" sz="1200">
                          <a:effectLst/>
                          <a:latin typeface="Times New Roman" pitchFamily="18" charset="0"/>
                          <a:cs typeface="Times New Roman" pitchFamily="18" charset="0"/>
                        </a:rPr>
                        <a:t>2012</a:t>
                      </a:r>
                      <a:endParaRPr lang="uk-UA" sz="1200">
                        <a:effectLst/>
                        <a:latin typeface="Times New Roman" pitchFamily="18" charset="0"/>
                        <a:ea typeface="Calibri"/>
                        <a:cs typeface="Times New Roman" pitchFamily="18" charset="0"/>
                      </a:endParaRPr>
                    </a:p>
                  </a:txBody>
                  <a:tcPr marL="44314" marR="44314" marT="0" marB="0" anchor="ctr"/>
                </a:tc>
                <a:tc rowSpan="2">
                  <a:txBody>
                    <a:bodyPr/>
                    <a:lstStyle/>
                    <a:p>
                      <a:pPr algn="ctr">
                        <a:lnSpc>
                          <a:spcPct val="115000"/>
                        </a:lnSpc>
                        <a:spcAft>
                          <a:spcPts val="1000"/>
                        </a:spcAft>
                      </a:pPr>
                      <a:r>
                        <a:rPr lang="uk-UA" sz="1200">
                          <a:effectLst/>
                          <a:latin typeface="Times New Roman" pitchFamily="18" charset="0"/>
                          <a:cs typeface="Times New Roman" pitchFamily="18" charset="0"/>
                        </a:rPr>
                        <a:t>2013</a:t>
                      </a:r>
                      <a:endParaRPr lang="uk-UA" sz="1200">
                        <a:effectLst/>
                        <a:latin typeface="Times New Roman" pitchFamily="18" charset="0"/>
                        <a:ea typeface="Calibri"/>
                        <a:cs typeface="Times New Roman" pitchFamily="18" charset="0"/>
                      </a:endParaRPr>
                    </a:p>
                  </a:txBody>
                  <a:tcPr marL="44314" marR="44314" marT="0" marB="0" anchor="ctr"/>
                </a:tc>
                <a:tc rowSpan="2">
                  <a:txBody>
                    <a:bodyPr/>
                    <a:lstStyle/>
                    <a:p>
                      <a:pPr algn="ctr">
                        <a:lnSpc>
                          <a:spcPct val="115000"/>
                        </a:lnSpc>
                        <a:spcAft>
                          <a:spcPts val="1000"/>
                        </a:spcAft>
                      </a:pPr>
                      <a:r>
                        <a:rPr lang="uk-UA" sz="1200">
                          <a:effectLst/>
                          <a:latin typeface="Times New Roman" pitchFamily="18" charset="0"/>
                          <a:cs typeface="Times New Roman" pitchFamily="18" charset="0"/>
                        </a:rPr>
                        <a:t>2014</a:t>
                      </a:r>
                      <a:endParaRPr lang="uk-UA" sz="1200">
                        <a:effectLst/>
                        <a:latin typeface="Times New Roman" pitchFamily="18" charset="0"/>
                        <a:ea typeface="Calibri"/>
                        <a:cs typeface="Times New Roman" pitchFamily="18" charset="0"/>
                      </a:endParaRPr>
                    </a:p>
                  </a:txBody>
                  <a:tcPr marL="44314" marR="44314" marT="0" marB="0" anchor="ctr"/>
                </a:tc>
                <a:tc gridSpan="2">
                  <a:txBody>
                    <a:bodyPr/>
                    <a:lstStyle/>
                    <a:p>
                      <a:pPr algn="ctr">
                        <a:lnSpc>
                          <a:spcPct val="115000"/>
                        </a:lnSpc>
                        <a:spcAft>
                          <a:spcPts val="1000"/>
                        </a:spcAft>
                      </a:pPr>
                      <a:r>
                        <a:rPr lang="uk-UA" sz="1200" dirty="0">
                          <a:effectLst/>
                          <a:latin typeface="Times New Roman" pitchFamily="18" charset="0"/>
                          <a:cs typeface="Times New Roman" pitchFamily="18" charset="0"/>
                        </a:rPr>
                        <a:t>2013 від 2012 року</a:t>
                      </a:r>
                      <a:endParaRPr lang="uk-UA" sz="1200" dirty="0">
                        <a:effectLst/>
                        <a:latin typeface="Times New Roman" pitchFamily="18" charset="0"/>
                        <a:ea typeface="Calibri"/>
                        <a:cs typeface="Times New Roman" pitchFamily="18" charset="0"/>
                      </a:endParaRPr>
                    </a:p>
                  </a:txBody>
                  <a:tcPr marL="44314" marR="44314" marT="0" marB="0" anchor="ctr"/>
                </a:tc>
                <a:tc hMerge="1">
                  <a:txBody>
                    <a:bodyPr/>
                    <a:lstStyle/>
                    <a:p>
                      <a:endParaRPr lang="uk-UA"/>
                    </a:p>
                  </a:txBody>
                  <a:tcPr/>
                </a:tc>
                <a:tc gridSpan="2">
                  <a:txBody>
                    <a:bodyPr/>
                    <a:lstStyle/>
                    <a:p>
                      <a:pPr algn="ctr">
                        <a:lnSpc>
                          <a:spcPct val="115000"/>
                        </a:lnSpc>
                        <a:spcAft>
                          <a:spcPts val="1000"/>
                        </a:spcAft>
                      </a:pPr>
                      <a:r>
                        <a:rPr lang="uk-UA" sz="1200">
                          <a:effectLst/>
                          <a:latin typeface="Times New Roman" pitchFamily="18" charset="0"/>
                          <a:cs typeface="Times New Roman" pitchFamily="18" charset="0"/>
                        </a:rPr>
                        <a:t>2014 від 2013 року</a:t>
                      </a:r>
                      <a:endParaRPr lang="uk-UA" sz="1200">
                        <a:effectLst/>
                        <a:latin typeface="Times New Roman" pitchFamily="18" charset="0"/>
                        <a:ea typeface="Calibri"/>
                        <a:cs typeface="Times New Roman" pitchFamily="18" charset="0"/>
                      </a:endParaRPr>
                    </a:p>
                  </a:txBody>
                  <a:tcPr marL="44314" marR="44314" marT="0" marB="0" anchor="ctr"/>
                </a:tc>
                <a:tc hMerge="1">
                  <a:txBody>
                    <a:bodyPr/>
                    <a:lstStyle/>
                    <a:p>
                      <a:endParaRPr lang="uk-UA"/>
                    </a:p>
                  </a:txBody>
                  <a:tcPr/>
                </a:tc>
              </a:tr>
              <a:tr h="407717">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15000"/>
                        </a:lnSpc>
                        <a:spcAft>
                          <a:spcPts val="1000"/>
                        </a:spcAft>
                      </a:pPr>
                      <a:r>
                        <a:rPr lang="uk-UA" sz="1200">
                          <a:effectLst/>
                          <a:latin typeface="Times New Roman" pitchFamily="18" charset="0"/>
                          <a:cs typeface="Times New Roman" pitchFamily="18" charset="0"/>
                        </a:rPr>
                        <a:t>абсол. знач.</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в %</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абсол. знач.</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в %</a:t>
                      </a:r>
                      <a:endParaRPr lang="uk-UA" sz="1200">
                        <a:effectLst/>
                        <a:latin typeface="Times New Roman" pitchFamily="18" charset="0"/>
                        <a:ea typeface="Calibri"/>
                        <a:cs typeface="Times New Roman" pitchFamily="18" charset="0"/>
                      </a:endParaRPr>
                    </a:p>
                  </a:txBody>
                  <a:tcPr marL="44314" marR="44314" marT="0" marB="0" anchor="ctr"/>
                </a:tc>
              </a:tr>
              <a:tr h="407717">
                <a:tc>
                  <a:txBody>
                    <a:bodyPr/>
                    <a:lstStyle/>
                    <a:p>
                      <a:pPr>
                        <a:lnSpc>
                          <a:spcPct val="115000"/>
                        </a:lnSpc>
                        <a:spcAft>
                          <a:spcPts val="1000"/>
                        </a:spcAft>
                      </a:pPr>
                      <a:r>
                        <a:rPr lang="uk-UA" sz="1200" dirty="0">
                          <a:effectLst/>
                          <a:latin typeface="Times New Roman" pitchFamily="18" charset="0"/>
                          <a:cs typeface="Times New Roman" pitchFamily="18" charset="0"/>
                        </a:rPr>
                        <a:t>1. Загальна вартість майна, </a:t>
                      </a:r>
                      <a:r>
                        <a:rPr lang="uk-UA" sz="1200" dirty="0" err="1">
                          <a:effectLst/>
                          <a:latin typeface="Times New Roman" pitchFamily="18" charset="0"/>
                          <a:cs typeface="Times New Roman" pitchFamily="18" charset="0"/>
                        </a:rPr>
                        <a:t>тис.грн</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87505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90749</a:t>
                      </a:r>
                      <a:r>
                        <a:rPr lang="uk-UA" sz="1200">
                          <a:effectLst/>
                          <a:latin typeface="Times New Roman" pitchFamily="18" charset="0"/>
                          <a:cs typeface="Times New Roman" pitchFamily="18" charset="0"/>
                        </a:rPr>
                        <a:t>,5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86297</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3244,5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3,7</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-4452,5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-4,91</a:t>
                      </a:r>
                      <a:endParaRPr lang="uk-UA" sz="1200">
                        <a:effectLst/>
                        <a:latin typeface="Times New Roman" pitchFamily="18" charset="0"/>
                        <a:ea typeface="Calibri"/>
                        <a:cs typeface="Times New Roman" pitchFamily="18" charset="0"/>
                      </a:endParaRPr>
                    </a:p>
                  </a:txBody>
                  <a:tcPr marL="44314" marR="44314" marT="0" marB="0" anchor="ctr"/>
                </a:tc>
              </a:tr>
              <a:tr h="500175">
                <a:tc>
                  <a:txBody>
                    <a:bodyPr/>
                    <a:lstStyle/>
                    <a:p>
                      <a:pPr>
                        <a:lnSpc>
                          <a:spcPct val="115000"/>
                        </a:lnSpc>
                        <a:spcAft>
                          <a:spcPts val="1000"/>
                        </a:spcAft>
                      </a:pPr>
                      <a:r>
                        <a:rPr lang="uk-UA" sz="1200">
                          <a:effectLst/>
                          <a:latin typeface="Times New Roman" pitchFamily="18" charset="0"/>
                          <a:cs typeface="Times New Roman" pitchFamily="18" charset="0"/>
                        </a:rPr>
                        <a:t>2. Виручка від реалізації продукції,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190037</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135712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130740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-54325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-28,59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-4972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-3,66</a:t>
                      </a:r>
                      <a:endParaRPr lang="uk-UA" sz="1200">
                        <a:effectLst/>
                        <a:latin typeface="Times New Roman" pitchFamily="18" charset="0"/>
                        <a:ea typeface="Calibri"/>
                        <a:cs typeface="Times New Roman" pitchFamily="18" charset="0"/>
                      </a:endParaRPr>
                    </a:p>
                  </a:txBody>
                  <a:tcPr marL="44314" marR="44314" marT="0" marB="0" anchor="ctr"/>
                </a:tc>
              </a:tr>
              <a:tr h="337088">
                <a:tc>
                  <a:txBody>
                    <a:bodyPr/>
                    <a:lstStyle/>
                    <a:p>
                      <a:pPr>
                        <a:lnSpc>
                          <a:spcPct val="115000"/>
                        </a:lnSpc>
                        <a:spcAft>
                          <a:spcPts val="1000"/>
                        </a:spcAft>
                      </a:pPr>
                      <a:r>
                        <a:rPr lang="uk-UA" sz="1200">
                          <a:effectLst/>
                          <a:latin typeface="Times New Roman" pitchFamily="18" charset="0"/>
                          <a:cs typeface="Times New Roman" pitchFamily="18" charset="0"/>
                        </a:rPr>
                        <a:t>3. Чистий дохід,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164861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135712</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130740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-29149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-17,68</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-4972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-3,66</a:t>
                      </a:r>
                      <a:endParaRPr lang="uk-UA" sz="1200">
                        <a:effectLst/>
                        <a:latin typeface="Times New Roman" pitchFamily="18" charset="0"/>
                        <a:ea typeface="Calibri"/>
                        <a:cs typeface="Times New Roman" pitchFamily="18" charset="0"/>
                      </a:endParaRPr>
                    </a:p>
                  </a:txBody>
                  <a:tcPr marL="44314" marR="44314" marT="0" marB="0" anchor="ctr"/>
                </a:tc>
              </a:tr>
              <a:tr h="389866">
                <a:tc>
                  <a:txBody>
                    <a:bodyPr/>
                    <a:lstStyle/>
                    <a:p>
                      <a:pPr>
                        <a:lnSpc>
                          <a:spcPct val="115000"/>
                        </a:lnSpc>
                        <a:spcAft>
                          <a:spcPts val="1000"/>
                        </a:spcAft>
                      </a:pPr>
                      <a:r>
                        <a:rPr lang="uk-UA" sz="1200">
                          <a:effectLst/>
                          <a:latin typeface="Times New Roman" pitchFamily="18" charset="0"/>
                          <a:cs typeface="Times New Roman" pitchFamily="18" charset="0"/>
                        </a:rPr>
                        <a:t>4. Собівартість реалізованої продукції,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140724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122726</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116212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-17998</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-12,79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-6514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-5,31</a:t>
                      </a:r>
                      <a:endParaRPr lang="uk-UA" sz="1200">
                        <a:effectLst/>
                        <a:latin typeface="Times New Roman" pitchFamily="18" charset="0"/>
                        <a:ea typeface="Calibri"/>
                        <a:cs typeface="Times New Roman" pitchFamily="18" charset="0"/>
                      </a:endParaRPr>
                    </a:p>
                  </a:txBody>
                  <a:tcPr marL="44314" marR="44314" marT="0" marB="0" anchor="ctr"/>
                </a:tc>
              </a:tr>
              <a:tr h="337088">
                <a:tc>
                  <a:txBody>
                    <a:bodyPr/>
                    <a:lstStyle/>
                    <a:p>
                      <a:pPr>
                        <a:lnSpc>
                          <a:spcPct val="115000"/>
                        </a:lnSpc>
                        <a:spcAft>
                          <a:spcPts val="1000"/>
                        </a:spcAft>
                      </a:pPr>
                      <a:r>
                        <a:rPr lang="uk-UA" sz="1200">
                          <a:effectLst/>
                          <a:latin typeface="Times New Roman" pitchFamily="18" charset="0"/>
                          <a:cs typeface="Times New Roman" pitchFamily="18" charset="0"/>
                        </a:rPr>
                        <a:t>5. Чистий прибуток,тис.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5731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1340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dirty="0">
                          <a:effectLst/>
                          <a:latin typeface="Times New Roman" pitchFamily="18" charset="0"/>
                          <a:cs typeface="Times New Roman" pitchFamily="18" charset="0"/>
                        </a:rPr>
                        <a:t>-7039</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-4391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-76,62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-8379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-525,3</a:t>
                      </a:r>
                      <a:endParaRPr lang="uk-UA" sz="1200">
                        <a:effectLst/>
                        <a:latin typeface="Times New Roman" pitchFamily="18" charset="0"/>
                        <a:ea typeface="Calibri"/>
                        <a:cs typeface="Times New Roman" pitchFamily="18" charset="0"/>
                      </a:endParaRPr>
                    </a:p>
                  </a:txBody>
                  <a:tcPr marL="44314" marR="44314" marT="0" marB="0" anchor="ctr"/>
                </a:tc>
              </a:tr>
              <a:tr h="389866">
                <a:tc>
                  <a:txBody>
                    <a:bodyPr/>
                    <a:lstStyle/>
                    <a:p>
                      <a:pPr>
                        <a:lnSpc>
                          <a:spcPct val="115000"/>
                        </a:lnSpc>
                        <a:spcAft>
                          <a:spcPts val="1000"/>
                        </a:spcAft>
                      </a:pPr>
                      <a:r>
                        <a:rPr lang="uk-UA" sz="1200">
                          <a:effectLst/>
                          <a:latin typeface="Times New Roman" pitchFamily="18" charset="0"/>
                          <a:cs typeface="Times New Roman" pitchFamily="18" charset="0"/>
                        </a:rPr>
                        <a:t>6. Вартість основних виробничих фондів,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50078,5</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47304,5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uk-UA" sz="1200">
                          <a:effectLst/>
                          <a:latin typeface="Times New Roman" pitchFamily="18" charset="0"/>
                          <a:cs typeface="Times New Roman" pitchFamily="18" charset="0"/>
                        </a:rPr>
                        <a:t>46982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-2774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-5,54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-322,5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-0,68</a:t>
                      </a:r>
                      <a:endParaRPr lang="uk-UA" sz="1200">
                        <a:effectLst/>
                        <a:latin typeface="Times New Roman" pitchFamily="18" charset="0"/>
                        <a:ea typeface="Calibri"/>
                        <a:cs typeface="Times New Roman" pitchFamily="18" charset="0"/>
                      </a:endParaRPr>
                    </a:p>
                  </a:txBody>
                  <a:tcPr marL="44314" marR="44314" marT="0" marB="0" anchor="ctr"/>
                </a:tc>
              </a:tr>
              <a:tr h="337088">
                <a:tc>
                  <a:txBody>
                    <a:bodyPr/>
                    <a:lstStyle/>
                    <a:p>
                      <a:pPr>
                        <a:lnSpc>
                          <a:spcPct val="115000"/>
                        </a:lnSpc>
                        <a:spcAft>
                          <a:spcPts val="1000"/>
                        </a:spcAft>
                      </a:pPr>
                      <a:r>
                        <a:rPr lang="uk-UA" sz="1200">
                          <a:effectLst/>
                          <a:latin typeface="Times New Roman" pitchFamily="18" charset="0"/>
                          <a:cs typeface="Times New Roman" pitchFamily="18" charset="0"/>
                        </a:rPr>
                        <a:t>7. Власний капітал,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56895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60140,5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dirty="0">
                          <a:effectLst/>
                          <a:latin typeface="Times New Roman" pitchFamily="18" charset="0"/>
                          <a:cs typeface="Times New Roman" pitchFamily="18" charset="0"/>
                        </a:rPr>
                        <a:t>55807</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3245,5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5,7</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-4334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-7,21</a:t>
                      </a:r>
                      <a:endParaRPr lang="uk-UA" sz="1200">
                        <a:effectLst/>
                        <a:latin typeface="Times New Roman" pitchFamily="18" charset="0"/>
                        <a:ea typeface="Calibri"/>
                        <a:cs typeface="Times New Roman" pitchFamily="18" charset="0"/>
                      </a:endParaRPr>
                    </a:p>
                  </a:txBody>
                  <a:tcPr marL="44314" marR="44314" marT="0" marB="0" anchor="ctr"/>
                </a:tc>
              </a:tr>
              <a:tr h="337088">
                <a:tc>
                  <a:txBody>
                    <a:bodyPr/>
                    <a:lstStyle/>
                    <a:p>
                      <a:pPr>
                        <a:lnSpc>
                          <a:spcPct val="115000"/>
                        </a:lnSpc>
                        <a:spcAft>
                          <a:spcPts val="1000"/>
                        </a:spcAft>
                      </a:pPr>
                      <a:r>
                        <a:rPr lang="uk-UA" sz="1200">
                          <a:effectLst/>
                          <a:latin typeface="Times New Roman" pitchFamily="18" charset="0"/>
                          <a:cs typeface="Times New Roman" pitchFamily="18" charset="0"/>
                        </a:rPr>
                        <a:t>8. Залучений капітал,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30610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30609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30490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-1</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-0,003</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-119</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-0,39</a:t>
                      </a:r>
                      <a:endParaRPr lang="uk-UA" sz="1200">
                        <a:effectLst/>
                        <a:latin typeface="Times New Roman" pitchFamily="18" charset="0"/>
                        <a:ea typeface="Calibri"/>
                        <a:cs typeface="Times New Roman" pitchFamily="18" charset="0"/>
                      </a:endParaRPr>
                    </a:p>
                  </a:txBody>
                  <a:tcPr marL="44314" marR="44314" marT="0" marB="0" anchor="ctr"/>
                </a:tc>
              </a:tr>
              <a:tr h="389866">
                <a:tc>
                  <a:txBody>
                    <a:bodyPr/>
                    <a:lstStyle/>
                    <a:p>
                      <a:pPr>
                        <a:lnSpc>
                          <a:spcPct val="115000"/>
                        </a:lnSpc>
                        <a:spcAft>
                          <a:spcPts val="1000"/>
                        </a:spcAft>
                      </a:pPr>
                      <a:r>
                        <a:rPr lang="uk-UA" sz="1200">
                          <a:effectLst/>
                          <a:latin typeface="Times New Roman" pitchFamily="18" charset="0"/>
                          <a:cs typeface="Times New Roman" pitchFamily="18" charset="0"/>
                        </a:rPr>
                        <a:t>9. Чисельність промислово-виробничого  персоналу, осіб</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835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861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647</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26</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3,11</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-214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-24,85</a:t>
                      </a:r>
                      <a:endParaRPr lang="uk-UA" sz="1200">
                        <a:effectLst/>
                        <a:latin typeface="Times New Roman" pitchFamily="18" charset="0"/>
                        <a:ea typeface="Calibri"/>
                        <a:cs typeface="Times New Roman" pitchFamily="18" charset="0"/>
                      </a:endParaRPr>
                    </a:p>
                  </a:txBody>
                  <a:tcPr marL="44314" marR="44314" marT="0" marB="0" anchor="ctr"/>
                </a:tc>
              </a:tr>
              <a:tr h="389866">
                <a:tc>
                  <a:txBody>
                    <a:bodyPr/>
                    <a:lstStyle/>
                    <a:p>
                      <a:pPr>
                        <a:lnSpc>
                          <a:spcPct val="115000"/>
                        </a:lnSpc>
                        <a:spcAft>
                          <a:spcPts val="1000"/>
                        </a:spcAft>
                      </a:pPr>
                      <a:r>
                        <a:rPr lang="uk-UA" sz="1200">
                          <a:effectLst/>
                          <a:latin typeface="Times New Roman" pitchFamily="18" charset="0"/>
                          <a:cs typeface="Times New Roman" pitchFamily="18" charset="0"/>
                        </a:rPr>
                        <a:t>10. Фонд оплати праці, тис. 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25708</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25840</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28898</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132</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0,51</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3058</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11,83</a:t>
                      </a:r>
                      <a:endParaRPr lang="uk-UA" sz="1200">
                        <a:effectLst/>
                        <a:latin typeface="Times New Roman" pitchFamily="18" charset="0"/>
                        <a:ea typeface="Calibri"/>
                        <a:cs typeface="Times New Roman" pitchFamily="18" charset="0"/>
                      </a:endParaRPr>
                    </a:p>
                  </a:txBody>
                  <a:tcPr marL="44314" marR="44314" marT="0" marB="0" anchor="ctr"/>
                </a:tc>
              </a:tr>
              <a:tr h="584800">
                <a:tc>
                  <a:txBody>
                    <a:bodyPr/>
                    <a:lstStyle/>
                    <a:p>
                      <a:pPr>
                        <a:lnSpc>
                          <a:spcPct val="115000"/>
                        </a:lnSpc>
                        <a:spcAft>
                          <a:spcPts val="1000"/>
                        </a:spcAft>
                      </a:pPr>
                      <a:r>
                        <a:rPr lang="uk-UA" sz="1200">
                          <a:effectLst/>
                          <a:latin typeface="Times New Roman" pitchFamily="18" charset="0"/>
                          <a:cs typeface="Times New Roman" pitchFamily="18" charset="0"/>
                        </a:rPr>
                        <a:t>11. Фінансовий результат від операційної діяльності, тис.грн</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13595</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8264</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tabLst>
                          <a:tab pos="3149600" algn="ctr"/>
                          <a:tab pos="3905250" algn="l"/>
                          <a:tab pos="5943600" algn="l"/>
                          <a:tab pos="6299835" algn="r"/>
                        </a:tabLst>
                      </a:pPr>
                      <a:r>
                        <a:rPr lang="en-US" sz="1200">
                          <a:effectLst/>
                          <a:latin typeface="Times New Roman" pitchFamily="18" charset="0"/>
                          <a:cs typeface="Times New Roman" pitchFamily="18" charset="0"/>
                        </a:rPr>
                        <a:t>-1837</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a:effectLst/>
                          <a:latin typeface="Times New Roman" pitchFamily="18" charset="0"/>
                          <a:cs typeface="Times New Roman" pitchFamily="18" charset="0"/>
                        </a:rPr>
                        <a:t>-5331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en-US" sz="1200">
                          <a:effectLst/>
                          <a:latin typeface="Times New Roman" pitchFamily="18" charset="0"/>
                          <a:cs typeface="Times New Roman" pitchFamily="18" charset="0"/>
                        </a:rPr>
                        <a:t>-39,21</a:t>
                      </a:r>
                      <a:endParaRPr lang="uk-UA" sz="120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-10101</a:t>
                      </a:r>
                      <a:endParaRPr lang="uk-UA" sz="1200" dirty="0">
                        <a:effectLst/>
                        <a:latin typeface="Times New Roman" pitchFamily="18" charset="0"/>
                        <a:ea typeface="Calibri"/>
                        <a:cs typeface="Times New Roman" pitchFamily="18" charset="0"/>
                      </a:endParaRPr>
                    </a:p>
                  </a:txBody>
                  <a:tcPr marL="44314" marR="44314" marT="0" marB="0" anchor="ctr"/>
                </a:tc>
                <a:tc>
                  <a:txBody>
                    <a:bodyPr/>
                    <a:lstStyle/>
                    <a:p>
                      <a:pPr algn="ctr">
                        <a:lnSpc>
                          <a:spcPct val="115000"/>
                        </a:lnSpc>
                        <a:spcAft>
                          <a:spcPts val="1000"/>
                        </a:spcAft>
                      </a:pPr>
                      <a:r>
                        <a:rPr lang="uk-UA" sz="1200" dirty="0">
                          <a:effectLst/>
                          <a:latin typeface="Times New Roman" pitchFamily="18" charset="0"/>
                          <a:cs typeface="Times New Roman" pitchFamily="18" charset="0"/>
                        </a:rPr>
                        <a:t>-</a:t>
                      </a:r>
                      <a:r>
                        <a:rPr lang="en-US" sz="1200" dirty="0">
                          <a:effectLst/>
                          <a:latin typeface="Times New Roman" pitchFamily="18" charset="0"/>
                          <a:cs typeface="Times New Roman" pitchFamily="18" charset="0"/>
                        </a:rPr>
                        <a:t>1</a:t>
                      </a:r>
                      <a:r>
                        <a:rPr lang="uk-UA" sz="1200" dirty="0">
                          <a:effectLst/>
                          <a:latin typeface="Times New Roman" pitchFamily="18" charset="0"/>
                          <a:cs typeface="Times New Roman" pitchFamily="18" charset="0"/>
                        </a:rPr>
                        <a:t>22,2</a:t>
                      </a:r>
                      <a:endParaRPr lang="uk-UA" sz="1200" dirty="0">
                        <a:effectLst/>
                        <a:latin typeface="Times New Roman" pitchFamily="18" charset="0"/>
                        <a:ea typeface="Calibri"/>
                        <a:cs typeface="Times New Roman" pitchFamily="18" charset="0"/>
                      </a:endParaRPr>
                    </a:p>
                  </a:txBody>
                  <a:tcPr marL="44314" marR="44314" marT="0" marB="0" anchor="ctr"/>
                </a:tc>
              </a:tr>
            </a:tbl>
          </a:graphicData>
        </a:graphic>
      </p:graphicFrame>
      <p:sp>
        <p:nvSpPr>
          <p:cNvPr id="3" name="Заголовок 2"/>
          <p:cNvSpPr>
            <a:spLocks noGrp="1"/>
          </p:cNvSpPr>
          <p:nvPr>
            <p:ph type="title"/>
          </p:nvPr>
        </p:nvSpPr>
        <p:spPr>
          <a:xfrm>
            <a:off x="457200" y="338328"/>
            <a:ext cx="8229600" cy="786416"/>
          </a:xfrm>
          <a:effectLst>
            <a:reflection blurRad="6350" stA="50000" endA="300" endPos="55000" dir="5400000" sy="-100000" algn="bl" rotWithShape="0"/>
          </a:effectLst>
        </p:spPr>
        <p:txBody>
          <a:bodyPr>
            <a:noAutofit/>
          </a:bodyPr>
          <a:lstStyle/>
          <a:p>
            <a:r>
              <a:rPr lang="uk-UA" sz="2800" dirty="0"/>
              <a:t>Динаміка основних економічних показників діяльності ПАТ «Маяк»</a:t>
            </a:r>
            <a:endParaRPr lang="uk-UA" sz="2800" dirty="0"/>
          </a:p>
        </p:txBody>
      </p:sp>
    </p:spTree>
    <p:extLst>
      <p:ext uri="{BB962C8B-B14F-4D97-AF65-F5344CB8AC3E}">
        <p14:creationId xmlns:p14="http://schemas.microsoft.com/office/powerpoint/2010/main" val="4279958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26686016"/>
              </p:ext>
            </p:extLst>
          </p:nvPr>
        </p:nvGraphicFramePr>
        <p:xfrm>
          <a:off x="251520" y="1844824"/>
          <a:ext cx="8640958" cy="1969383"/>
        </p:xfrm>
        <a:graphic>
          <a:graphicData uri="http://schemas.openxmlformats.org/drawingml/2006/table">
            <a:tbl>
              <a:tblPr>
                <a:tableStyleId>{5C22544A-7EE6-4342-B048-85BDC9FD1C3A}</a:tableStyleId>
              </a:tblPr>
              <a:tblGrid>
                <a:gridCol w="2531120"/>
                <a:gridCol w="871830"/>
                <a:gridCol w="871830"/>
                <a:gridCol w="765780"/>
                <a:gridCol w="1080120"/>
                <a:gridCol w="792088"/>
                <a:gridCol w="981159"/>
                <a:gridCol w="747031"/>
              </a:tblGrid>
              <a:tr h="573201">
                <a:tc rowSpan="3">
                  <a:txBody>
                    <a:bodyPr/>
                    <a:lstStyle/>
                    <a:p>
                      <a:pPr algn="ctr">
                        <a:lnSpc>
                          <a:spcPct val="150000"/>
                        </a:lnSpc>
                        <a:spcAft>
                          <a:spcPts val="1000"/>
                        </a:spcAft>
                      </a:pPr>
                      <a:r>
                        <a:rPr lang="uk-UA" sz="1100" dirty="0">
                          <a:effectLst/>
                          <a:latin typeface="Times New Roman" pitchFamily="18" charset="0"/>
                          <a:cs typeface="Times New Roman" pitchFamily="18" charset="0"/>
                        </a:rPr>
                        <a:t>Показники</a:t>
                      </a:r>
                      <a:endParaRPr lang="uk-UA" sz="1100" dirty="0">
                        <a:effectLst/>
                        <a:latin typeface="Times New Roman" pitchFamily="18" charset="0"/>
                        <a:ea typeface="Calibri"/>
                        <a:cs typeface="Times New Roman" pitchFamily="18" charset="0"/>
                      </a:endParaRPr>
                    </a:p>
                  </a:txBody>
                  <a:tcPr marL="68580" marR="68580" marT="0" marB="0" anchor="ctr"/>
                </a:tc>
                <a:tc gridSpan="3">
                  <a:txBody>
                    <a:bodyPr/>
                    <a:lstStyle/>
                    <a:p>
                      <a:pPr algn="ctr">
                        <a:lnSpc>
                          <a:spcPct val="150000"/>
                        </a:lnSpc>
                        <a:spcAft>
                          <a:spcPts val="1000"/>
                        </a:spcAft>
                      </a:pPr>
                      <a:r>
                        <a:rPr lang="uk-UA" sz="1100" dirty="0">
                          <a:effectLst/>
                          <a:latin typeface="Times New Roman" pitchFamily="18" charset="0"/>
                          <a:cs typeface="Times New Roman" pitchFamily="18" charset="0"/>
                        </a:rPr>
                        <a:t>Роки</a:t>
                      </a:r>
                      <a:endParaRPr lang="uk-UA" sz="1100" dirty="0">
                        <a:effectLst/>
                        <a:latin typeface="Times New Roman" pitchFamily="18" charset="0"/>
                        <a:ea typeface="Calibri"/>
                        <a:cs typeface="Times New Roman" pitchFamily="18" charset="0"/>
                      </a:endParaRPr>
                    </a:p>
                  </a:txBody>
                  <a:tcPr marL="68580" marR="68580" marT="0" marB="0" anchor="ctr"/>
                </a:tc>
                <a:tc hMerge="1">
                  <a:txBody>
                    <a:bodyPr/>
                    <a:lstStyle/>
                    <a:p>
                      <a:endParaRPr lang="uk-UA"/>
                    </a:p>
                  </a:txBody>
                  <a:tcPr/>
                </a:tc>
                <a:tc hMerge="1">
                  <a:txBody>
                    <a:bodyPr/>
                    <a:lstStyle/>
                    <a:p>
                      <a:endParaRPr lang="uk-UA"/>
                    </a:p>
                  </a:txBody>
                  <a:tcPr/>
                </a:tc>
                <a:tc gridSpan="4">
                  <a:txBody>
                    <a:bodyPr/>
                    <a:lstStyle/>
                    <a:p>
                      <a:pPr algn="ctr">
                        <a:lnSpc>
                          <a:spcPct val="150000"/>
                        </a:lnSpc>
                        <a:spcAft>
                          <a:spcPts val="1000"/>
                        </a:spcAft>
                      </a:pPr>
                      <a:r>
                        <a:rPr lang="uk-UA" sz="1100" dirty="0">
                          <a:effectLst/>
                          <a:latin typeface="Times New Roman" pitchFamily="18" charset="0"/>
                          <a:cs typeface="Times New Roman" pitchFamily="18" charset="0"/>
                        </a:rPr>
                        <a:t>Відхилення:</a:t>
                      </a:r>
                      <a:endParaRPr lang="uk-UA" sz="1100" dirty="0">
                        <a:effectLst/>
                        <a:latin typeface="Times New Roman" pitchFamily="18" charset="0"/>
                        <a:ea typeface="Calibri"/>
                        <a:cs typeface="Times New Roman" pitchFamily="18" charset="0"/>
                      </a:endParaRPr>
                    </a:p>
                  </a:txBody>
                  <a:tcPr marL="68580" marR="68580" marT="0" marB="0" anchor="ctr"/>
                </a:tc>
                <a:tc hMerge="1">
                  <a:txBody>
                    <a:bodyPr/>
                    <a:lstStyle/>
                    <a:p>
                      <a:endParaRPr lang="uk-UA"/>
                    </a:p>
                  </a:txBody>
                  <a:tcPr/>
                </a:tc>
                <a:tc hMerge="1">
                  <a:txBody>
                    <a:bodyPr/>
                    <a:lstStyle/>
                    <a:p>
                      <a:endParaRPr lang="uk-UA"/>
                    </a:p>
                  </a:txBody>
                  <a:tcPr/>
                </a:tc>
                <a:tc hMerge="1">
                  <a:txBody>
                    <a:bodyPr/>
                    <a:lstStyle/>
                    <a:p>
                      <a:endParaRPr lang="uk-UA"/>
                    </a:p>
                  </a:txBody>
                  <a:tcPr/>
                </a:tc>
              </a:tr>
              <a:tr h="465394">
                <a:tc vMerge="1">
                  <a:txBody>
                    <a:bodyPr/>
                    <a:lstStyle/>
                    <a:p>
                      <a:endParaRPr lang="uk-UA"/>
                    </a:p>
                  </a:txBody>
                  <a:tcPr/>
                </a:tc>
                <a:tc rowSpan="2">
                  <a:txBody>
                    <a:bodyPr/>
                    <a:lstStyle/>
                    <a:p>
                      <a:pPr algn="ctr">
                        <a:lnSpc>
                          <a:spcPct val="150000"/>
                        </a:lnSpc>
                        <a:spcAft>
                          <a:spcPts val="1000"/>
                        </a:spcAft>
                      </a:pPr>
                      <a:r>
                        <a:rPr lang="uk-UA" sz="1100" dirty="0">
                          <a:effectLst/>
                          <a:latin typeface="Times New Roman" pitchFamily="18" charset="0"/>
                          <a:cs typeface="Times New Roman" pitchFamily="18" charset="0"/>
                        </a:rPr>
                        <a:t>20</a:t>
                      </a:r>
                      <a:r>
                        <a:rPr lang="en-US" sz="1100" dirty="0">
                          <a:effectLst/>
                          <a:latin typeface="Times New Roman" pitchFamily="18" charset="0"/>
                          <a:cs typeface="Times New Roman" pitchFamily="18" charset="0"/>
                        </a:rPr>
                        <a:t>1</a:t>
                      </a:r>
                      <a:r>
                        <a:rPr lang="uk-UA" sz="1100" dirty="0">
                          <a:effectLst/>
                          <a:latin typeface="Times New Roman" pitchFamily="18" charset="0"/>
                          <a:cs typeface="Times New Roman" pitchFamily="18" charset="0"/>
                        </a:rPr>
                        <a:t>2</a:t>
                      </a:r>
                      <a:endParaRPr lang="uk-UA" sz="1100" dirty="0">
                        <a:effectLst/>
                        <a:latin typeface="Times New Roman" pitchFamily="18" charset="0"/>
                        <a:ea typeface="Calibri"/>
                        <a:cs typeface="Times New Roman" pitchFamily="18" charset="0"/>
                      </a:endParaRPr>
                    </a:p>
                  </a:txBody>
                  <a:tcPr marL="68580" marR="68580" marT="0" marB="0" anchor="ctr"/>
                </a:tc>
                <a:tc rowSpan="2">
                  <a:txBody>
                    <a:bodyPr/>
                    <a:lstStyle/>
                    <a:p>
                      <a:pPr algn="ctr">
                        <a:lnSpc>
                          <a:spcPct val="150000"/>
                        </a:lnSpc>
                        <a:spcAft>
                          <a:spcPts val="1000"/>
                        </a:spcAft>
                      </a:pPr>
                      <a:r>
                        <a:rPr lang="uk-UA" sz="1100" dirty="0">
                          <a:effectLst/>
                          <a:latin typeface="Times New Roman" pitchFamily="18" charset="0"/>
                          <a:cs typeface="Times New Roman" pitchFamily="18" charset="0"/>
                        </a:rPr>
                        <a:t>20</a:t>
                      </a:r>
                      <a:r>
                        <a:rPr lang="en-US" sz="1100" dirty="0">
                          <a:effectLst/>
                          <a:latin typeface="Times New Roman" pitchFamily="18" charset="0"/>
                          <a:cs typeface="Times New Roman" pitchFamily="18" charset="0"/>
                        </a:rPr>
                        <a:t>1</a:t>
                      </a:r>
                      <a:r>
                        <a:rPr lang="uk-UA" sz="1100" dirty="0">
                          <a:effectLst/>
                          <a:latin typeface="Times New Roman" pitchFamily="18" charset="0"/>
                          <a:cs typeface="Times New Roman" pitchFamily="18" charset="0"/>
                        </a:rPr>
                        <a:t>3</a:t>
                      </a:r>
                      <a:endParaRPr lang="uk-UA" sz="1100" dirty="0">
                        <a:effectLst/>
                        <a:latin typeface="Times New Roman" pitchFamily="18" charset="0"/>
                        <a:ea typeface="Calibri"/>
                        <a:cs typeface="Times New Roman" pitchFamily="18" charset="0"/>
                      </a:endParaRPr>
                    </a:p>
                  </a:txBody>
                  <a:tcPr marL="68580" marR="68580" marT="0" marB="0" anchor="ctr"/>
                </a:tc>
                <a:tc rowSpan="2">
                  <a:txBody>
                    <a:bodyPr/>
                    <a:lstStyle/>
                    <a:p>
                      <a:pPr algn="ctr">
                        <a:lnSpc>
                          <a:spcPct val="150000"/>
                        </a:lnSpc>
                        <a:spcAft>
                          <a:spcPts val="1000"/>
                        </a:spcAft>
                      </a:pPr>
                      <a:r>
                        <a:rPr lang="uk-UA" sz="1100">
                          <a:effectLst/>
                          <a:latin typeface="Times New Roman" pitchFamily="18" charset="0"/>
                          <a:cs typeface="Times New Roman" pitchFamily="18" charset="0"/>
                        </a:rPr>
                        <a:t>20</a:t>
                      </a:r>
                      <a:r>
                        <a:rPr lang="en-US" sz="1100">
                          <a:effectLst/>
                          <a:latin typeface="Times New Roman" pitchFamily="18" charset="0"/>
                          <a:cs typeface="Times New Roman" pitchFamily="18" charset="0"/>
                        </a:rPr>
                        <a:t>1</a:t>
                      </a:r>
                      <a:r>
                        <a:rPr lang="uk-UA" sz="1100">
                          <a:effectLst/>
                          <a:latin typeface="Times New Roman" pitchFamily="18" charset="0"/>
                          <a:cs typeface="Times New Roman" pitchFamily="18" charset="0"/>
                        </a:rPr>
                        <a:t>4</a:t>
                      </a:r>
                      <a:endParaRPr lang="uk-UA" sz="1100">
                        <a:effectLst/>
                        <a:latin typeface="Times New Roman" pitchFamily="18" charset="0"/>
                        <a:ea typeface="Calibri"/>
                        <a:cs typeface="Times New Roman" pitchFamily="18" charset="0"/>
                      </a:endParaRPr>
                    </a:p>
                  </a:txBody>
                  <a:tcPr marL="68580" marR="68580" marT="0" marB="0" anchor="ctr"/>
                </a:tc>
                <a:tc gridSpan="2">
                  <a:txBody>
                    <a:bodyPr/>
                    <a:lstStyle/>
                    <a:p>
                      <a:pPr algn="ctr">
                        <a:lnSpc>
                          <a:spcPct val="150000"/>
                        </a:lnSpc>
                        <a:spcAft>
                          <a:spcPts val="1000"/>
                        </a:spcAft>
                      </a:pPr>
                      <a:r>
                        <a:rPr lang="uk-UA" sz="1100" dirty="0">
                          <a:effectLst/>
                          <a:latin typeface="Times New Roman" pitchFamily="18" charset="0"/>
                          <a:cs typeface="Times New Roman" pitchFamily="18" charset="0"/>
                        </a:rPr>
                        <a:t>20</a:t>
                      </a:r>
                      <a:r>
                        <a:rPr lang="en-US" sz="1100" dirty="0">
                          <a:effectLst/>
                          <a:latin typeface="Times New Roman" pitchFamily="18" charset="0"/>
                          <a:cs typeface="Times New Roman" pitchFamily="18" charset="0"/>
                        </a:rPr>
                        <a:t>1</a:t>
                      </a:r>
                      <a:r>
                        <a:rPr lang="uk-UA" sz="1100" dirty="0">
                          <a:effectLst/>
                          <a:latin typeface="Times New Roman" pitchFamily="18" charset="0"/>
                          <a:cs typeface="Times New Roman" pitchFamily="18" charset="0"/>
                        </a:rPr>
                        <a:t>3 від 20</a:t>
                      </a:r>
                      <a:r>
                        <a:rPr lang="en-US" sz="1100" dirty="0">
                          <a:effectLst/>
                          <a:latin typeface="Times New Roman" pitchFamily="18" charset="0"/>
                          <a:cs typeface="Times New Roman" pitchFamily="18" charset="0"/>
                        </a:rPr>
                        <a:t>1</a:t>
                      </a:r>
                      <a:r>
                        <a:rPr lang="uk-UA" sz="1100" dirty="0">
                          <a:effectLst/>
                          <a:latin typeface="Times New Roman" pitchFamily="18" charset="0"/>
                          <a:cs typeface="Times New Roman" pitchFamily="18" charset="0"/>
                        </a:rPr>
                        <a:t>2 року</a:t>
                      </a:r>
                      <a:endParaRPr lang="uk-UA" sz="1100" dirty="0">
                        <a:effectLst/>
                        <a:latin typeface="Times New Roman" pitchFamily="18" charset="0"/>
                        <a:ea typeface="Calibri"/>
                        <a:cs typeface="Times New Roman" pitchFamily="18" charset="0"/>
                      </a:endParaRPr>
                    </a:p>
                  </a:txBody>
                  <a:tcPr marL="68580" marR="68580" marT="0" marB="0" anchor="ctr"/>
                </a:tc>
                <a:tc hMerge="1">
                  <a:txBody>
                    <a:bodyPr/>
                    <a:lstStyle/>
                    <a:p>
                      <a:endParaRPr lang="uk-UA"/>
                    </a:p>
                  </a:txBody>
                  <a:tcPr/>
                </a:tc>
                <a:tc gridSpan="2">
                  <a:txBody>
                    <a:bodyPr/>
                    <a:lstStyle/>
                    <a:p>
                      <a:pPr algn="ctr">
                        <a:lnSpc>
                          <a:spcPct val="150000"/>
                        </a:lnSpc>
                        <a:spcAft>
                          <a:spcPts val="1000"/>
                        </a:spcAft>
                      </a:pPr>
                      <a:r>
                        <a:rPr lang="uk-UA" sz="1100">
                          <a:effectLst/>
                          <a:latin typeface="Times New Roman" pitchFamily="18" charset="0"/>
                          <a:cs typeface="Times New Roman" pitchFamily="18" charset="0"/>
                        </a:rPr>
                        <a:t>20</a:t>
                      </a:r>
                      <a:r>
                        <a:rPr lang="en-US" sz="1100">
                          <a:effectLst/>
                          <a:latin typeface="Times New Roman" pitchFamily="18" charset="0"/>
                          <a:cs typeface="Times New Roman" pitchFamily="18" charset="0"/>
                        </a:rPr>
                        <a:t>1</a:t>
                      </a:r>
                      <a:r>
                        <a:rPr lang="uk-UA" sz="1100">
                          <a:effectLst/>
                          <a:latin typeface="Times New Roman" pitchFamily="18" charset="0"/>
                          <a:cs typeface="Times New Roman" pitchFamily="18" charset="0"/>
                        </a:rPr>
                        <a:t>4 від 20</a:t>
                      </a:r>
                      <a:r>
                        <a:rPr lang="en-US" sz="1100">
                          <a:effectLst/>
                          <a:latin typeface="Times New Roman" pitchFamily="18" charset="0"/>
                          <a:cs typeface="Times New Roman" pitchFamily="18" charset="0"/>
                        </a:rPr>
                        <a:t>1</a:t>
                      </a:r>
                      <a:r>
                        <a:rPr lang="uk-UA" sz="1100">
                          <a:effectLst/>
                          <a:latin typeface="Times New Roman" pitchFamily="18" charset="0"/>
                          <a:cs typeface="Times New Roman" pitchFamily="18" charset="0"/>
                        </a:rPr>
                        <a:t>3 року</a:t>
                      </a:r>
                      <a:endParaRPr lang="uk-UA" sz="1100">
                        <a:effectLst/>
                        <a:latin typeface="Times New Roman" pitchFamily="18" charset="0"/>
                        <a:ea typeface="Calibri"/>
                        <a:cs typeface="Times New Roman" pitchFamily="18" charset="0"/>
                      </a:endParaRPr>
                    </a:p>
                  </a:txBody>
                  <a:tcPr marL="68580" marR="68580" marT="0" marB="0" anchor="ctr"/>
                </a:tc>
                <a:tc hMerge="1">
                  <a:txBody>
                    <a:bodyPr/>
                    <a:lstStyle/>
                    <a:p>
                      <a:endParaRPr lang="uk-UA"/>
                    </a:p>
                  </a:txBody>
                  <a:tcPr/>
                </a:tc>
              </a:tr>
              <a:tr h="465394">
                <a:tc vMerge="1">
                  <a:txBody>
                    <a:bodyPr/>
                    <a:lstStyle/>
                    <a:p>
                      <a:endParaRPr lang="uk-UA"/>
                    </a:p>
                  </a:txBody>
                  <a:tcPr/>
                </a:tc>
                <a:tc vMerge="1">
                  <a:txBody>
                    <a:bodyPr/>
                    <a:lstStyle/>
                    <a:p>
                      <a:endParaRPr lang="uk-UA"/>
                    </a:p>
                  </a:txBody>
                  <a:tcPr/>
                </a:tc>
                <a:tc vMerge="1">
                  <a:txBody>
                    <a:bodyPr/>
                    <a:lstStyle/>
                    <a:p>
                      <a:endParaRPr lang="uk-UA"/>
                    </a:p>
                  </a:txBody>
                  <a:tcPr/>
                </a:tc>
                <a:tc vMerge="1">
                  <a:txBody>
                    <a:bodyPr/>
                    <a:lstStyle/>
                    <a:p>
                      <a:endParaRPr lang="uk-UA"/>
                    </a:p>
                  </a:txBody>
                  <a:tcPr/>
                </a:tc>
                <a:tc>
                  <a:txBody>
                    <a:bodyPr/>
                    <a:lstStyle/>
                    <a:p>
                      <a:pPr algn="ctr">
                        <a:lnSpc>
                          <a:spcPct val="150000"/>
                        </a:lnSpc>
                        <a:spcAft>
                          <a:spcPts val="1000"/>
                        </a:spcAft>
                      </a:pPr>
                      <a:r>
                        <a:rPr lang="uk-UA" sz="1100">
                          <a:effectLst/>
                          <a:latin typeface="Times New Roman" pitchFamily="18" charset="0"/>
                          <a:cs typeface="Times New Roman" pitchFamily="18" charset="0"/>
                        </a:rPr>
                        <a:t>абсол. знач.</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в %</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абсол. знач.</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в %</a:t>
                      </a:r>
                      <a:endParaRPr lang="uk-UA" sz="1100" dirty="0">
                        <a:effectLst/>
                        <a:latin typeface="Times New Roman" pitchFamily="18" charset="0"/>
                        <a:ea typeface="Calibri"/>
                        <a:cs typeface="Times New Roman" pitchFamily="18" charset="0"/>
                      </a:endParaRPr>
                    </a:p>
                  </a:txBody>
                  <a:tcPr marL="68580" marR="68580" marT="0" marB="0" anchor="ctr"/>
                </a:tc>
              </a:tr>
              <a:tr h="465394">
                <a:tc>
                  <a:txBody>
                    <a:bodyPr/>
                    <a:lstStyle/>
                    <a:p>
                      <a:pPr>
                        <a:lnSpc>
                          <a:spcPct val="150000"/>
                        </a:lnSpc>
                        <a:spcAft>
                          <a:spcPts val="1000"/>
                        </a:spcAft>
                      </a:pPr>
                      <a:r>
                        <a:rPr lang="uk-UA" sz="1100">
                          <a:effectLst/>
                          <a:latin typeface="Times New Roman" pitchFamily="18" charset="0"/>
                          <a:cs typeface="Times New Roman" pitchFamily="18" charset="0"/>
                        </a:rPr>
                        <a:t>Рентабельність операційної діяльності</a:t>
                      </a:r>
                      <a:endParaRPr lang="uk-UA" sz="11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dirty="0">
                          <a:effectLst/>
                          <a:latin typeface="Times New Roman" pitchFamily="18" charset="0"/>
                          <a:cs typeface="Times New Roman" pitchFamily="18" charset="0"/>
                        </a:rPr>
                        <a:t>14,37</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17,55</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-1,34</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en-US" sz="1100" dirty="0">
                          <a:effectLst/>
                          <a:latin typeface="Times New Roman" pitchFamily="18" charset="0"/>
                          <a:cs typeface="Times New Roman" pitchFamily="18" charset="0"/>
                        </a:rPr>
                        <a:t>3,18</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1</a:t>
                      </a:r>
                      <a:r>
                        <a:rPr lang="en-US" sz="1100" dirty="0">
                          <a:effectLst/>
                          <a:latin typeface="Times New Roman" pitchFamily="18" charset="0"/>
                          <a:cs typeface="Times New Roman" pitchFamily="18" charset="0"/>
                        </a:rPr>
                        <a:t>6,49</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-18,9</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-76,4</a:t>
                      </a:r>
                      <a:endParaRPr lang="uk-UA" sz="1100" dirty="0">
                        <a:effectLst/>
                        <a:latin typeface="Times New Roman" pitchFamily="18" charset="0"/>
                        <a:ea typeface="Calibri"/>
                        <a:cs typeface="Times New Roman" pitchFamily="18" charset="0"/>
                      </a:endParaRPr>
                    </a:p>
                  </a:txBody>
                  <a:tcPr marL="68580" marR="68580" marT="0" marB="0" anchor="ctr"/>
                </a:tc>
              </a:tr>
            </a:tbl>
          </a:graphicData>
        </a:graphic>
      </p:graphicFrame>
      <p:sp>
        <p:nvSpPr>
          <p:cNvPr id="3" name="Заголовок 2"/>
          <p:cNvSpPr>
            <a:spLocks noGrp="1"/>
          </p:cNvSpPr>
          <p:nvPr>
            <p:ph type="title"/>
          </p:nvPr>
        </p:nvSpPr>
        <p:spPr>
          <a:xfrm>
            <a:off x="467544" y="692696"/>
            <a:ext cx="8229600" cy="786416"/>
          </a:xfrm>
          <a:effectLst>
            <a:outerShdw blurRad="50800" dist="38100" dir="8100000" algn="tr" rotWithShape="0">
              <a:prstClr val="black">
                <a:alpha val="40000"/>
              </a:prstClr>
            </a:outerShdw>
          </a:effectLst>
        </p:spPr>
        <p:txBody>
          <a:bodyPr>
            <a:noAutofit/>
          </a:bodyPr>
          <a:lstStyle/>
          <a:p>
            <a:r>
              <a:rPr lang="uk-UA" sz="2800" dirty="0">
                <a:cs typeface="Aharoni" pitchFamily="2" charset="-79"/>
              </a:rPr>
              <a:t>Аналіз показників рентабельності ПАТ «Маяк» за 2012-2014 </a:t>
            </a:r>
            <a:r>
              <a:rPr lang="uk-UA" sz="2800" dirty="0" err="1">
                <a:cs typeface="Aharoni" pitchFamily="2" charset="-79"/>
              </a:rPr>
              <a:t>рр</a:t>
            </a:r>
            <a:endParaRPr lang="uk-UA" sz="2800" dirty="0">
              <a:cs typeface="Aharoni" pitchFamily="2" charset="-79"/>
            </a:endParaRPr>
          </a:p>
        </p:txBody>
      </p:sp>
      <p:graphicFrame>
        <p:nvGraphicFramePr>
          <p:cNvPr id="5" name="Таблица 4"/>
          <p:cNvGraphicFramePr>
            <a:graphicFrameLocks noGrp="1"/>
          </p:cNvGraphicFramePr>
          <p:nvPr>
            <p:extLst>
              <p:ext uri="{D42A27DB-BD31-4B8C-83A1-F6EECF244321}">
                <p14:modId xmlns:p14="http://schemas.microsoft.com/office/powerpoint/2010/main" val="564363662"/>
              </p:ext>
            </p:extLst>
          </p:nvPr>
        </p:nvGraphicFramePr>
        <p:xfrm>
          <a:off x="251519" y="3789040"/>
          <a:ext cx="8640961" cy="2768596"/>
        </p:xfrm>
        <a:graphic>
          <a:graphicData uri="http://schemas.openxmlformats.org/drawingml/2006/table">
            <a:tbl>
              <a:tblPr>
                <a:tableStyleId>{5C22544A-7EE6-4342-B048-85BDC9FD1C3A}</a:tableStyleId>
              </a:tblPr>
              <a:tblGrid>
                <a:gridCol w="2520281"/>
                <a:gridCol w="864096"/>
                <a:gridCol w="864096"/>
                <a:gridCol w="792088"/>
                <a:gridCol w="1080120"/>
                <a:gridCol w="792088"/>
                <a:gridCol w="1008112"/>
                <a:gridCol w="720080"/>
              </a:tblGrid>
              <a:tr h="520231">
                <a:tc>
                  <a:txBody>
                    <a:bodyPr/>
                    <a:lstStyle/>
                    <a:p>
                      <a:pPr>
                        <a:lnSpc>
                          <a:spcPct val="150000"/>
                        </a:lnSpc>
                        <a:spcAft>
                          <a:spcPts val="1000"/>
                        </a:spcAft>
                      </a:pPr>
                      <a:r>
                        <a:rPr lang="uk-UA" sz="1100" dirty="0">
                          <a:effectLst/>
                          <a:latin typeface="Times New Roman" pitchFamily="18" charset="0"/>
                          <a:cs typeface="Times New Roman" pitchFamily="18" charset="0"/>
                        </a:rPr>
                        <a:t>Коефіцієнт загальної рентабельності</a:t>
                      </a:r>
                      <a:endParaRPr lang="uk-UA" sz="1100" dirty="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14,64</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9,57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11,11</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-5,07</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-34,63</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1,54</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16,09</a:t>
                      </a:r>
                      <a:endParaRPr lang="uk-UA" sz="1100">
                        <a:effectLst/>
                        <a:latin typeface="Times New Roman" pitchFamily="18" charset="0"/>
                        <a:ea typeface="Calibri"/>
                        <a:cs typeface="Times New Roman" pitchFamily="18" charset="0"/>
                      </a:endParaRPr>
                    </a:p>
                  </a:txBody>
                  <a:tcPr marL="68580" marR="68580" marT="0" marB="0" anchor="ctr"/>
                </a:tc>
              </a:tr>
              <a:tr h="343865">
                <a:tc>
                  <a:txBody>
                    <a:bodyPr/>
                    <a:lstStyle/>
                    <a:p>
                      <a:pPr>
                        <a:lnSpc>
                          <a:spcPct val="150000"/>
                        </a:lnSpc>
                        <a:spcAft>
                          <a:spcPts val="1000"/>
                        </a:spcAft>
                      </a:pPr>
                      <a:r>
                        <a:rPr lang="uk-UA" sz="1100">
                          <a:effectLst/>
                          <a:latin typeface="Times New Roman" pitchFamily="18" charset="0"/>
                          <a:cs typeface="Times New Roman" pitchFamily="18" charset="0"/>
                        </a:rPr>
                        <a:t>Коефіцієнт рентабельності активів</a:t>
                      </a:r>
                      <a:endParaRPr lang="uk-UA" sz="11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6,55</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1,48</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-8,16</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-5,07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-77,4</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-9,64</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-551,4</a:t>
                      </a:r>
                      <a:endParaRPr lang="uk-UA" sz="1100">
                        <a:effectLst/>
                        <a:latin typeface="Times New Roman" pitchFamily="18" charset="0"/>
                        <a:ea typeface="Calibri"/>
                        <a:cs typeface="Times New Roman" pitchFamily="18" charset="0"/>
                      </a:endParaRPr>
                    </a:p>
                  </a:txBody>
                  <a:tcPr marL="68580" marR="68580" marT="0" marB="0" anchor="ctr"/>
                </a:tc>
              </a:tr>
              <a:tr h="389415">
                <a:tc>
                  <a:txBody>
                    <a:bodyPr/>
                    <a:lstStyle/>
                    <a:p>
                      <a:pPr>
                        <a:lnSpc>
                          <a:spcPct val="150000"/>
                        </a:lnSpc>
                        <a:spcAft>
                          <a:spcPts val="1000"/>
                        </a:spcAft>
                      </a:pPr>
                      <a:r>
                        <a:rPr lang="uk-UA" sz="1100">
                          <a:effectLst/>
                          <a:latin typeface="Times New Roman" pitchFamily="18" charset="0"/>
                          <a:cs typeface="Times New Roman" pitchFamily="18" charset="0"/>
                        </a:rPr>
                        <a:t>Коефіцієнт власного капіталу</a:t>
                      </a:r>
                      <a:endParaRPr lang="uk-UA" sz="11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10,07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2,23</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-12,61</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-7,84</a:t>
                      </a:r>
                      <a:endParaRPr lang="uk-UA" sz="1100" dirty="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-77,85</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-14,84</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-565,5</a:t>
                      </a:r>
                      <a:endParaRPr lang="uk-UA" sz="1100" dirty="0">
                        <a:effectLst/>
                        <a:latin typeface="Times New Roman" pitchFamily="18" charset="0"/>
                        <a:ea typeface="Calibri"/>
                        <a:cs typeface="Times New Roman" pitchFamily="18" charset="0"/>
                      </a:endParaRPr>
                    </a:p>
                  </a:txBody>
                  <a:tcPr marL="68580" marR="68580" marT="0" marB="0" anchor="ctr"/>
                </a:tc>
              </a:tr>
              <a:tr h="452985">
                <a:tc>
                  <a:txBody>
                    <a:bodyPr/>
                    <a:lstStyle/>
                    <a:p>
                      <a:pPr>
                        <a:lnSpc>
                          <a:spcPct val="150000"/>
                        </a:lnSpc>
                        <a:spcAft>
                          <a:spcPts val="1000"/>
                        </a:spcAft>
                      </a:pPr>
                      <a:r>
                        <a:rPr lang="uk-UA" sz="1100" dirty="0">
                          <a:effectLst/>
                          <a:latin typeface="Times New Roman" pitchFamily="18" charset="0"/>
                          <a:cs typeface="Times New Roman" pitchFamily="18" charset="0"/>
                        </a:rPr>
                        <a:t>Рентабельність залученого капіталу</a:t>
                      </a:r>
                      <a:endParaRPr lang="uk-UA" sz="1100" dirty="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18,72</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4,38</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-23,09</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-14,34</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-76,6</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-27,47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-527,2</a:t>
                      </a:r>
                      <a:endParaRPr lang="uk-UA" sz="1100">
                        <a:effectLst/>
                        <a:latin typeface="Times New Roman" pitchFamily="18" charset="0"/>
                        <a:ea typeface="Calibri"/>
                        <a:cs typeface="Times New Roman" pitchFamily="18" charset="0"/>
                      </a:endParaRPr>
                    </a:p>
                  </a:txBody>
                  <a:tcPr marL="68580" marR="68580" marT="0" marB="0" anchor="ctr"/>
                </a:tc>
              </a:tr>
              <a:tr h="409261">
                <a:tc>
                  <a:txBody>
                    <a:bodyPr/>
                    <a:lstStyle/>
                    <a:p>
                      <a:pPr>
                        <a:lnSpc>
                          <a:spcPct val="150000"/>
                        </a:lnSpc>
                        <a:spcAft>
                          <a:spcPts val="1000"/>
                        </a:spcAft>
                      </a:pPr>
                      <a:r>
                        <a:rPr lang="uk-UA" sz="1100">
                          <a:effectLst/>
                          <a:latin typeface="Times New Roman" pitchFamily="18" charset="0"/>
                          <a:cs typeface="Times New Roman" pitchFamily="18" charset="0"/>
                        </a:rPr>
                        <a:t>Рентабельність витрат</a:t>
                      </a:r>
                      <a:endParaRPr lang="uk-UA" sz="11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17,15</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10,58</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12,5</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-6,57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-38,31</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1,92</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18,15</a:t>
                      </a:r>
                      <a:endParaRPr lang="uk-UA" sz="1100">
                        <a:effectLst/>
                        <a:latin typeface="Times New Roman" pitchFamily="18" charset="0"/>
                        <a:ea typeface="Calibri"/>
                        <a:cs typeface="Times New Roman" pitchFamily="18" charset="0"/>
                      </a:endParaRPr>
                    </a:p>
                  </a:txBody>
                  <a:tcPr marL="68580" marR="68580" marT="0" marB="0" anchor="ctr"/>
                </a:tc>
              </a:tr>
              <a:tr h="652839">
                <a:tc>
                  <a:txBody>
                    <a:bodyPr/>
                    <a:lstStyle/>
                    <a:p>
                      <a:pPr>
                        <a:lnSpc>
                          <a:spcPct val="150000"/>
                        </a:lnSpc>
                        <a:spcAft>
                          <a:spcPts val="1000"/>
                        </a:spcAft>
                      </a:pPr>
                      <a:r>
                        <a:rPr lang="uk-UA" sz="1100">
                          <a:effectLst/>
                          <a:latin typeface="Times New Roman" pitchFamily="18" charset="0"/>
                          <a:cs typeface="Times New Roman" pitchFamily="18" charset="0"/>
                        </a:rPr>
                        <a:t>Рентабельність продаж</a:t>
                      </a:r>
                      <a:endParaRPr lang="uk-UA" sz="1100">
                        <a:effectLst/>
                        <a:latin typeface="Times New Roman" pitchFamily="18" charset="0"/>
                        <a:ea typeface="Calibri"/>
                        <a:cs typeface="Times New Roman" pitchFamily="18" charset="0"/>
                      </a:endParaRPr>
                    </a:p>
                  </a:txBody>
                  <a:tcPr marL="68580" marR="68580" marT="0" marB="0"/>
                </a:tc>
                <a:tc>
                  <a:txBody>
                    <a:bodyPr/>
                    <a:lstStyle/>
                    <a:p>
                      <a:pPr algn="ctr">
                        <a:lnSpc>
                          <a:spcPct val="150000"/>
                        </a:lnSpc>
                        <a:spcAft>
                          <a:spcPts val="1000"/>
                        </a:spcAft>
                      </a:pPr>
                      <a:r>
                        <a:rPr lang="uk-UA" sz="1100">
                          <a:effectLst/>
                          <a:latin typeface="Times New Roman" pitchFamily="18" charset="0"/>
                          <a:cs typeface="Times New Roman" pitchFamily="18" charset="0"/>
                        </a:rPr>
                        <a:t>3,48</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0,99</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-5,38</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-2,49</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-71,55</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a:effectLst/>
                          <a:latin typeface="Times New Roman" pitchFamily="18" charset="0"/>
                          <a:cs typeface="Times New Roman" pitchFamily="18" charset="0"/>
                        </a:rPr>
                        <a:t>-6,37</a:t>
                      </a:r>
                      <a:endParaRPr lang="uk-UA" sz="1100">
                        <a:effectLst/>
                        <a:latin typeface="Times New Roman" pitchFamily="18" charset="0"/>
                        <a:ea typeface="Calibri"/>
                        <a:cs typeface="Times New Roman" pitchFamily="18" charset="0"/>
                      </a:endParaRPr>
                    </a:p>
                  </a:txBody>
                  <a:tcPr marL="68580" marR="68580" marT="0" marB="0" anchor="ctr"/>
                </a:tc>
                <a:tc>
                  <a:txBody>
                    <a:bodyPr/>
                    <a:lstStyle/>
                    <a:p>
                      <a:pPr algn="ctr">
                        <a:lnSpc>
                          <a:spcPct val="150000"/>
                        </a:lnSpc>
                        <a:spcAft>
                          <a:spcPts val="1000"/>
                        </a:spcAft>
                      </a:pPr>
                      <a:r>
                        <a:rPr lang="uk-UA" sz="1100" dirty="0">
                          <a:effectLst/>
                          <a:latin typeface="Times New Roman" pitchFamily="18" charset="0"/>
                          <a:cs typeface="Times New Roman" pitchFamily="18" charset="0"/>
                        </a:rPr>
                        <a:t>-543,4</a:t>
                      </a:r>
                      <a:endParaRPr lang="uk-UA" sz="1100" dirty="0">
                        <a:effectLst/>
                        <a:latin typeface="Times New Roman" pitchFamily="18" charset="0"/>
                        <a:ea typeface="Calibri"/>
                        <a:cs typeface="Times New Roman" pitchFamily="18" charset="0"/>
                      </a:endParaRPr>
                    </a:p>
                  </a:txBody>
                  <a:tcPr marL="68580" marR="68580" marT="0" marB="0" anchor="ctr"/>
                </a:tc>
              </a:tr>
            </a:tbl>
          </a:graphicData>
        </a:graphic>
      </p:graphicFrame>
    </p:spTree>
    <p:extLst>
      <p:ext uri="{BB962C8B-B14F-4D97-AF65-F5344CB8AC3E}">
        <p14:creationId xmlns:p14="http://schemas.microsoft.com/office/powerpoint/2010/main" val="19756294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186</TotalTime>
  <Words>701</Words>
  <Application>Microsoft Office PowerPoint</Application>
  <PresentationFormat>Экран (4:3)</PresentationFormat>
  <Paragraphs>228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Управління використанням капіталу в операційному процесі підприємства (на прикладі ПАТ «Маяк»)</vt:lpstr>
      <vt:lpstr>Презентация PowerPoint</vt:lpstr>
      <vt:lpstr>Презентация PowerPoint</vt:lpstr>
      <vt:lpstr>Презентация PowerPoint</vt:lpstr>
      <vt:lpstr>Процес оновлення операційного капіталу</vt:lpstr>
      <vt:lpstr>Публічне акціонерне товариство «Маяк» (скорочено ПАТ «Маяк»)</vt:lpstr>
      <vt:lpstr>Структура експорту продукції ПАТ „Маяк”</vt:lpstr>
      <vt:lpstr>Динаміка основних економічних показників діяльності ПАТ «Маяк»</vt:lpstr>
      <vt:lpstr>Аналіз показників рентабельності ПАТ «Маяк» за 2012-2014 рр</vt:lpstr>
      <vt:lpstr>Виділені основні проблеми, які потрібно покращити на підприємстві: </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Управління використанням капіталу в операційному процесі підприємства (на прикладі ПАТ «Маяк»)</dc:title>
  <dc:creator>Ярослав</dc:creator>
  <cp:lastModifiedBy>Ярослав</cp:lastModifiedBy>
  <cp:revision>19</cp:revision>
  <dcterms:created xsi:type="dcterms:W3CDTF">2015-06-16T19:36:59Z</dcterms:created>
  <dcterms:modified xsi:type="dcterms:W3CDTF">2015-06-16T22:43:20Z</dcterms:modified>
</cp:coreProperties>
</file>