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71" r:id="rId6"/>
    <p:sldId id="269" r:id="rId7"/>
    <p:sldId id="268" r:id="rId8"/>
    <p:sldId id="265" r:id="rId9"/>
    <p:sldId id="262" r:id="rId10"/>
    <p:sldId id="263" r:id="rId11"/>
    <p:sldId id="259" r:id="rId12"/>
    <p:sldId id="267" r:id="rId13"/>
    <p:sldId id="260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6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6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457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235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4099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72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84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64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0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3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8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94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39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03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6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2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72357-0D4C-494B-BB2B-8D83D62CB089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FAA0083-5BD3-4191-83A8-5CEEFC751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2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3158" y="753394"/>
            <a:ext cx="10427368" cy="3706311"/>
          </a:xfrm>
        </p:spPr>
        <p:txBody>
          <a:bodyPr>
            <a:noAutofit/>
          </a:bodyPr>
          <a:lstStyle/>
          <a:p>
            <a:pPr algn="ctr"/>
            <a:r>
              <a:rPr lang="uk-UA" sz="4400" dirty="0" smtClean="0"/>
              <a:t>Дипломна </a:t>
            </a:r>
            <a:r>
              <a:rPr lang="uk-UA" sz="4400" dirty="0" smtClean="0"/>
              <a:t>робота «Розробка </a:t>
            </a:r>
            <a:r>
              <a:rPr lang="uk-UA" sz="4400" dirty="0" smtClean="0"/>
              <a:t>програмного забезпечення </a:t>
            </a:r>
            <a:r>
              <a:rPr lang="uk-UA" sz="4400" dirty="0" err="1" smtClean="0"/>
              <a:t>стеганографічного</a:t>
            </a:r>
            <a:r>
              <a:rPr lang="uk-UA" sz="4400" dirty="0" smtClean="0"/>
              <a:t> приховання повідомлення у </a:t>
            </a:r>
            <a:r>
              <a:rPr lang="uk-UA" sz="4400" dirty="0" err="1" smtClean="0"/>
              <a:t>відеофайлах</a:t>
            </a:r>
            <a:r>
              <a:rPr lang="uk-UA" sz="4400" dirty="0" smtClean="0"/>
              <a:t> в системах безпеки»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81011" y="5202238"/>
            <a:ext cx="6464968" cy="1655762"/>
          </a:xfrm>
        </p:spPr>
        <p:txBody>
          <a:bodyPr/>
          <a:lstStyle/>
          <a:p>
            <a:pPr algn="l"/>
            <a:r>
              <a:rPr lang="uk-UA" dirty="0" smtClean="0"/>
              <a:t>Виконав: ст. гр. </a:t>
            </a:r>
            <a:r>
              <a:rPr lang="uk-UA" dirty="0" smtClean="0"/>
              <a:t>УБ-14сп </a:t>
            </a:r>
            <a:r>
              <a:rPr lang="uk-UA" dirty="0" err="1" smtClean="0"/>
              <a:t>Лавренюк</a:t>
            </a:r>
            <a:r>
              <a:rPr lang="uk-UA" dirty="0" smtClean="0"/>
              <a:t> І. І.</a:t>
            </a:r>
          </a:p>
          <a:p>
            <a:pPr algn="l"/>
            <a:r>
              <a:rPr lang="uk-UA" dirty="0" smtClean="0"/>
              <a:t>Керівник: </a:t>
            </a:r>
            <a:r>
              <a:rPr lang="uk-UA" dirty="0"/>
              <a:t>д</a:t>
            </a:r>
            <a:r>
              <a:rPr lang="uk-UA" dirty="0" smtClean="0"/>
              <a:t>. т. н., професор </a:t>
            </a:r>
            <a:r>
              <a:rPr lang="uk-UA" dirty="0" smtClean="0"/>
              <a:t>Яремчук Ю. Є.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4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Структурна модель застосунку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71971" y="1459830"/>
            <a:ext cx="157155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2592925" y="1048349"/>
            <a:ext cx="14549700" cy="557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885001"/>
              </p:ext>
            </p:extLst>
          </p:nvPr>
        </p:nvGraphicFramePr>
        <p:xfrm>
          <a:off x="2592925" y="1505549"/>
          <a:ext cx="6497420" cy="4951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Visio" r:id="rId3" imgW="5334045" imgH="4057560" progId="Visio.Drawing.15">
                  <p:embed/>
                </p:oleObj>
              </mc:Choice>
              <mc:Fallback>
                <p:oleObj name="Visio" r:id="rId3" imgW="5334045" imgH="4057560" progId="Visio.Drawing.1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925" y="1505549"/>
                        <a:ext cx="6497420" cy="49515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6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Структура класів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29852" y="163629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860210" y="1010282"/>
            <a:ext cx="16842216" cy="58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38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467483"/>
            <a:ext cx="7562777" cy="489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95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Візуальне </a:t>
            </a:r>
            <a:r>
              <a:rPr lang="uk-UA" dirty="0" smtClean="0"/>
              <a:t>порівняння </a:t>
            </a:r>
            <a:r>
              <a:rPr lang="uk-UA" dirty="0"/>
              <a:t>кадрів </a:t>
            </a:r>
            <a:r>
              <a:rPr lang="uk-UA" dirty="0" err="1"/>
              <a:t>відеофайлу</a:t>
            </a:r>
            <a:r>
              <a:rPr lang="uk-UA" dirty="0"/>
              <a:t> з та без прихованого повідомлення</a:t>
            </a:r>
            <a:br>
              <a:rPr lang="uk-UA" dirty="0"/>
            </a:b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Кадр без повідомлення</a:t>
            </a:r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Кадр з повідомленням</a:t>
            </a:r>
            <a:endParaRPr lang="uk-UA" dirty="0"/>
          </a:p>
        </p:txBody>
      </p:sp>
      <p:pic>
        <p:nvPicPr>
          <p:cNvPr id="11" name="Объект 10" descr="C:\Users\admin\Desktop\s2457f7a71412208c5e714849fd755769b596d1b85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373" y="3323775"/>
            <a:ext cx="3731406" cy="2176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Объект 10" descr="C:\Users\admin\Desktop\s2457f7a71412208c5e714849fd755769b596d1b85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629" y="3323775"/>
            <a:ext cx="3731406" cy="2176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78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Результатом виконання робота </a:t>
            </a:r>
            <a:r>
              <a:rPr lang="uk-UA" sz="2000" dirty="0" smtClean="0"/>
              <a:t>стала реалізація програмного забезпечення для </a:t>
            </a:r>
            <a:r>
              <a:rPr lang="uk-UA" sz="2000" dirty="0" err="1" smtClean="0"/>
              <a:t>стеганографічного</a:t>
            </a:r>
            <a:r>
              <a:rPr lang="uk-UA" sz="2000" dirty="0" smtClean="0"/>
              <a:t> приховання повідомлень у </a:t>
            </a:r>
            <a:r>
              <a:rPr lang="uk-UA" sz="2000" dirty="0" err="1" smtClean="0"/>
              <a:t>відеофайлах</a:t>
            </a:r>
            <a:r>
              <a:rPr lang="uk-UA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6258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Зап</a:t>
            </a:r>
            <a:r>
              <a:rPr lang="uk-UA" dirty="0" smtClean="0"/>
              <a:t>итання</a:t>
            </a:r>
            <a:r>
              <a:rPr lang="uk-UA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8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Актуальність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000" dirty="0"/>
              <a:t>Збільшення частки конфіденційної інформації потребує використання захищених та ефективних каналів передавання даних, які б забезпечували безпечне передавання великих обсягів даних та їх швидку обробку</a:t>
            </a:r>
            <a:r>
              <a:rPr lang="uk-UA" sz="2000" dirty="0" smtClean="0"/>
              <a:t>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54481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/>
              <a:t>Метою дослідження є розробка програмного </a:t>
            </a:r>
            <a:r>
              <a:rPr lang="uk-UA" sz="2000" dirty="0" smtClean="0"/>
              <a:t>забезпечення для </a:t>
            </a:r>
            <a:r>
              <a:rPr lang="uk-UA" sz="2000" dirty="0" err="1"/>
              <a:t>стеганографічного</a:t>
            </a:r>
            <a:r>
              <a:rPr lang="uk-UA" sz="2000" dirty="0"/>
              <a:t> приховання повідомлень у </a:t>
            </a:r>
            <a:r>
              <a:rPr lang="uk-UA" sz="2000" dirty="0" err="1" smtClean="0"/>
              <a:t>відеофайлах</a:t>
            </a:r>
            <a:r>
              <a:rPr lang="uk-UA" sz="2000" dirty="0"/>
              <a:t> </a:t>
            </a:r>
            <a:r>
              <a:rPr lang="uk-UA" sz="2000" dirty="0" smtClean="0"/>
              <a:t>для їх безпечного передавання відкритими каналами.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098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Кольоровий простір </a:t>
            </a:r>
            <a:r>
              <a:rPr lang="en-US" dirty="0" smtClean="0"/>
              <a:t>RGB</a:t>
            </a:r>
            <a:endParaRPr lang="uk-UA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509364" y="1328032"/>
            <a:ext cx="27344982" cy="92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9217" name="Рисунок 5" descr="RGB_аддитивн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64" y="1785232"/>
            <a:ext cx="4635829" cy="416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90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Кольоровий простір CMYK</a:t>
            </a:r>
            <a:endParaRPr lang="uk-UA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6813" y="1447799"/>
            <a:ext cx="22175890" cy="66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241" name="Рисунок 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13" y="1905000"/>
            <a:ext cx="4244604" cy="459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1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Структура </a:t>
            </a:r>
            <a:r>
              <a:rPr lang="uk-UA" dirty="0" err="1" smtClean="0"/>
              <a:t>відеоформату</a:t>
            </a:r>
            <a:endParaRPr lang="uk-UA" dirty="0"/>
          </a:p>
        </p:txBody>
      </p:sp>
      <p:pic>
        <p:nvPicPr>
          <p:cNvPr id="17" name="Рисунок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464" y="2043093"/>
            <a:ext cx="5428712" cy="4371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8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Модель </a:t>
            </a:r>
            <a:r>
              <a:rPr lang="uk-UA" dirty="0"/>
              <a:t>стиснення MPEG</a:t>
            </a:r>
            <a:br>
              <a:rPr lang="uk-UA" dirty="0"/>
            </a:br>
            <a:endParaRPr lang="uk-UA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801504" y="214269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Группа 4"/>
          <p:cNvGrpSpPr/>
          <p:nvPr/>
        </p:nvGrpSpPr>
        <p:grpSpPr>
          <a:xfrm>
            <a:off x="2415654" y="2371297"/>
            <a:ext cx="8352429" cy="3775880"/>
            <a:chOff x="-109053" y="-1"/>
            <a:chExt cx="5138253" cy="153323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030779" y="-1"/>
              <a:ext cx="1783080" cy="53483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uk-UA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Вибір </a:t>
              </a:r>
              <a:r>
                <a:rPr lang="uk-UA" sz="16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семплювання</a:t>
              </a:r>
              <a:r>
                <a:rPr lang="uk-UA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(колірна </a:t>
              </a:r>
              <a:r>
                <a:rPr lang="uk-UA" sz="16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субдискретизація</a:t>
              </a:r>
              <a:r>
                <a:rPr lang="ru-RU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09053" y="-1"/>
              <a:ext cx="847962" cy="53483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Нестиснене відео</a:t>
              </a:r>
              <a:endPara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40015" y="683490"/>
              <a:ext cx="1489825" cy="526473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uk-UA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Прогнозування та компенсація руху</a:t>
              </a:r>
              <a:endPara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910839" y="637308"/>
              <a:ext cx="716280" cy="353292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ru-RU" dirty="0">
                  <a:ln>
                    <a:noFill/>
                  </a:ln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ДКП</a:t>
              </a:r>
              <a:endPara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720344" y="1163780"/>
              <a:ext cx="906751" cy="369455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Квантування</a:t>
              </a:r>
              <a:endPara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46220" y="1163780"/>
              <a:ext cx="982980" cy="369455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uk-UA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Ентропійне</a:t>
              </a: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кодування</a:t>
              </a:r>
              <a:endPara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750455" y="190500"/>
              <a:ext cx="2895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6" idx="2"/>
            </p:cNvCxnSpPr>
            <p:nvPr/>
          </p:nvCxnSpPr>
          <p:spPr>
            <a:xfrm>
              <a:off x="1922319" y="534836"/>
              <a:ext cx="421" cy="14865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2529840" y="853440"/>
              <a:ext cx="381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10" idx="0"/>
            </p:cNvCxnSpPr>
            <p:nvPr/>
          </p:nvCxnSpPr>
          <p:spPr>
            <a:xfrm flipH="1">
              <a:off x="3173720" y="998220"/>
              <a:ext cx="11441" cy="1655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3627120" y="1394460"/>
              <a:ext cx="4191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97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Методи </a:t>
            </a:r>
            <a:r>
              <a:rPr lang="uk-UA" dirty="0" err="1" smtClean="0"/>
              <a:t>стеганографічного</a:t>
            </a:r>
            <a:r>
              <a:rPr lang="uk-UA" dirty="0" smtClean="0"/>
              <a:t> захисту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Методи що працюють з вихідним зображенням</a:t>
            </a:r>
            <a:endParaRPr lang="uk-UA" sz="2400" dirty="0" smtClean="0"/>
          </a:p>
          <a:p>
            <a:r>
              <a:rPr lang="uk-UA" sz="2400" dirty="0" smtClean="0"/>
              <a:t>Методи що працюють на етапі перетворень</a:t>
            </a:r>
            <a:endParaRPr lang="uk-UA" sz="2400" dirty="0" smtClean="0"/>
          </a:p>
          <a:p>
            <a:r>
              <a:rPr lang="uk-UA" sz="2400" dirty="0" smtClean="0"/>
              <a:t>Методи що працюють на етапі стиснення</a:t>
            </a:r>
            <a:endParaRPr lang="uk-UA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433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Модель захисту каналу передавання даних</a:t>
            </a:r>
            <a:endParaRPr lang="ru-RU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-1419532" y="2310063"/>
            <a:ext cx="19306479" cy="52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2592925" y="1447800"/>
            <a:ext cx="18862780" cy="8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786909"/>
              </p:ext>
            </p:extLst>
          </p:nvPr>
        </p:nvGraphicFramePr>
        <p:xfrm>
          <a:off x="2592925" y="1905000"/>
          <a:ext cx="7436019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Visio" r:id="rId3" imgW="3305077" imgH="2000160" progId="Visio.Drawing.15">
                  <p:embed/>
                </p:oleObj>
              </mc:Choice>
              <mc:Fallback>
                <p:oleObj name="Visio" r:id="rId3" imgW="3305077" imgH="2000160" progId="Visio.Drawing.15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925" y="1905000"/>
                        <a:ext cx="7436019" cy="449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6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181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Документ Microsoft Visio</vt:lpstr>
      <vt:lpstr>Дипломна робота «Розробка програмного забезпечення стеганографічного приховання повідомлення у відеофайлах в системах безпеки»</vt:lpstr>
      <vt:lpstr>Актуальність</vt:lpstr>
      <vt:lpstr>Мета</vt:lpstr>
      <vt:lpstr>Кольоровий простір RGB</vt:lpstr>
      <vt:lpstr>Кольоровий простір CMYK</vt:lpstr>
      <vt:lpstr>Структура відеоформату</vt:lpstr>
      <vt:lpstr>Модель стиснення MPEG </vt:lpstr>
      <vt:lpstr>Методи стеганографічного захисту</vt:lpstr>
      <vt:lpstr>Модель захисту каналу передавання даних</vt:lpstr>
      <vt:lpstr>Структурна модель застосунку</vt:lpstr>
      <vt:lpstr>Структура класів</vt:lpstr>
      <vt:lpstr>Візуальне порівняння кадрів відеофайлу з та без прихованого повідомлення </vt:lpstr>
      <vt:lpstr>Висновки</vt:lpstr>
      <vt:lpstr>Дякую за увагу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«Розробка програмної реалізації шифрованого каналу передавання даних з використанням паралельних обчислень»</dc:title>
  <dc:creator>admin</dc:creator>
  <cp:lastModifiedBy>OrneLex</cp:lastModifiedBy>
  <cp:revision>8</cp:revision>
  <dcterms:created xsi:type="dcterms:W3CDTF">2014-06-23T07:58:03Z</dcterms:created>
  <dcterms:modified xsi:type="dcterms:W3CDTF">2015-06-16T09:13:09Z</dcterms:modified>
</cp:coreProperties>
</file>