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5" r:id="rId5"/>
    <p:sldId id="259" r:id="rId6"/>
    <p:sldId id="261" r:id="rId7"/>
    <p:sldId id="266" r:id="rId8"/>
    <p:sldId id="267" r:id="rId9"/>
    <p:sldId id="268" r:id="rId10"/>
    <p:sldId id="269" r:id="rId11"/>
    <p:sldId id="270" r:id="rId12"/>
    <p:sldId id="272" r:id="rId13"/>
    <p:sldId id="273" r:id="rId14"/>
    <p:sldId id="26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9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C34204-C919-408B-BB73-24840652DB8F}" type="datetimeFigureOut">
              <a:rPr lang="ru-RU" smtClean="0"/>
              <a:pPr>
                <a:defRPr/>
              </a:pPr>
              <a:t>16.06.2015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55433DD-1F80-49C9-83A9-46AC0BDC38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62F056-B767-46E1-9510-B7524247AA4C}" type="datetimeFigureOut">
              <a:rPr lang="ru-RU" smtClean="0"/>
              <a:pPr>
                <a:defRPr/>
              </a:pPr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ACF123-178D-4B5B-BA51-BDFC1E49842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48C9FF-1BB9-496E-A701-FD10DD8082D4}" type="datetimeFigureOut">
              <a:rPr lang="ru-RU" smtClean="0"/>
              <a:pPr>
                <a:defRPr/>
              </a:pPr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2B6325-F0CF-4E61-8A3A-6B6E7737EA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2BFCDF-BCB9-4DD5-8023-634CFB5AF027}" type="datetimeFigureOut">
              <a:rPr lang="ru-RU" smtClean="0"/>
              <a:pPr>
                <a:defRPr/>
              </a:pPr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004B89-7FA2-4F4D-A71F-D8777FC9C2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545A1A-8918-456B-B5A4-251207C6D47E}" type="datetimeFigureOut">
              <a:rPr lang="ru-RU" smtClean="0"/>
              <a:pPr>
                <a:defRPr/>
              </a:pPr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7D1295-4AB7-4093-99B7-C491AA8C89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C74879-0560-40B1-97B5-8EC85F1E877E}" type="datetimeFigureOut">
              <a:rPr lang="ru-RU" smtClean="0"/>
              <a:pPr>
                <a:defRPr/>
              </a:pPr>
              <a:t>16.06.2015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099B28-E82E-48CF-936D-2B7F52CF55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78343A-DE34-4AA1-97FB-3402C310C124}" type="datetimeFigureOut">
              <a:rPr lang="ru-RU" smtClean="0"/>
              <a:pPr>
                <a:defRPr/>
              </a:pPr>
              <a:t>16.06.2015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C1B10F-E852-483A-9598-196729FF57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EC57D1-A3AB-429A-A6EF-5C6B6283E048}" type="datetimeFigureOut">
              <a:rPr lang="ru-RU" smtClean="0"/>
              <a:pPr>
                <a:defRPr/>
              </a:pPr>
              <a:t>16.06.2015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DE34D-21B6-4C55-BF2D-95DBFDA2C8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B61A9A-3A3C-4239-9BD4-8562527B74AF}" type="datetimeFigureOut">
              <a:rPr lang="ru-RU" smtClean="0"/>
              <a:pPr>
                <a:defRPr/>
              </a:pPr>
              <a:t>16.06.2015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10435B-B59E-4683-A23A-B8EB78EC57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9199F4-E2DF-4539-B3EC-F4E9073EE5B9}" type="datetimeFigureOut">
              <a:rPr lang="ru-RU" smtClean="0"/>
              <a:pPr>
                <a:defRPr/>
              </a:pPr>
              <a:t>16.06.2015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7970AE-6FCC-4BE0-9BAA-3E67392982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8659B2-67D2-4683-8CC7-641CFB7AFF83}" type="datetimeFigureOut">
              <a:rPr lang="ru-RU" smtClean="0"/>
              <a:pPr>
                <a:defRPr/>
              </a:pPr>
              <a:t>16.06.2015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2D9687-D8C0-4096-BD10-B03F0EAFDE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B36C38B-CD04-4A73-AAA6-93F1461104C6}" type="datetimeFigureOut">
              <a:rPr lang="ru-RU" smtClean="0"/>
              <a:pPr>
                <a:defRPr/>
              </a:pPr>
              <a:t>16.06.2015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A733E2E-B79E-4D02-ACFC-EECFB34B8A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wmf"/><Relationship Id="rId3" Type="http://schemas.openxmlformats.org/officeDocument/2006/relationships/image" Target="../media/image8.png"/><Relationship Id="rId7" Type="http://schemas.openxmlformats.org/officeDocument/2006/relationships/image" Target="../media/image3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5" Type="http://schemas.openxmlformats.org/officeDocument/2006/relationships/image" Target="../media/image7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Relationship Id="rId14" Type="http://schemas.openxmlformats.org/officeDocument/2006/relationships/oleObject" Target="../embeddings/oleObject6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13.wmf"/><Relationship Id="rId3" Type="http://schemas.openxmlformats.org/officeDocument/2006/relationships/image" Target="../media/image16.png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12.bin"/><Relationship Id="rId1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5" Type="http://schemas.openxmlformats.org/officeDocument/2006/relationships/image" Target="../media/image14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1.wmf"/><Relationship Id="rId14" Type="http://schemas.openxmlformats.org/officeDocument/2006/relationships/oleObject" Target="../embeddings/oleObject13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772400" cy="3097213"/>
          </a:xfrm>
        </p:spPr>
        <p:txBody>
          <a:bodyPr/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Дипломна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робота на тему: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uk-UA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ПОКРАЩЕННЯ ВЕДЕННЯ БУХГАЛТЕРСЬКОГО ОБЛІКУ НА     ВІТЧИЗНЯНИХ ПІДПРИЄМСТВАХ ВИКОРИСТАННЯМ ПРИКЛАДНОГО ПРОГРАМНОГО </a:t>
            </a:r>
            <a:r>
              <a:rPr lang="ru-RU" sz="2800" dirty="0" smtClean="0"/>
              <a:t>ЗАБЕЗПЕЧЕННЯ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/>
              <a:t>(НА ПРИКЛАДІ ПАТ “СОФІЯ”)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1979712" y="4941168"/>
            <a:ext cx="5543550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Виконав: ст. гр.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МОі-14сп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Грицик С.О.</a:t>
            </a:r>
          </a:p>
          <a:p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Керівник: д. т. н., проф. </a:t>
            </a:r>
            <a:r>
              <a:rPr lang="uk-UA" sz="2400" dirty="0" err="1">
                <a:latin typeface="Times New Roman" pitchFamily="18" charset="0"/>
                <a:cs typeface="Times New Roman" pitchFamily="18" charset="0"/>
              </a:rPr>
              <a:t>Роїк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 О.М.</a:t>
            </a:r>
          </a:p>
          <a:p>
            <a:pPr>
              <a:lnSpc>
                <a:spcPct val="150000"/>
              </a:lnSpc>
            </a:pPr>
            <a:r>
              <a:rPr lang="uk-UA" dirty="0">
                <a:latin typeface="Calibri" pitchFamily="34" charset="0"/>
              </a:rPr>
              <a:t> 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08712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SWOT-аналіз ПАТ 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«Софія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105257"/>
              </p:ext>
            </p:extLst>
          </p:nvPr>
        </p:nvGraphicFramePr>
        <p:xfrm>
          <a:off x="395535" y="980728"/>
          <a:ext cx="8280921" cy="557738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814967"/>
                <a:gridCol w="2814967"/>
                <a:gridCol w="2650987"/>
              </a:tblGrid>
              <a:tr h="456051">
                <a:tc row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Складові SWOT-аналізу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dirty="0">
                          <a:effectLst/>
                        </a:rPr>
                        <a:t>Можливості (О)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solidFill>
                            <a:schemeClr val="bg1"/>
                          </a:solidFill>
                          <a:effectLst/>
                        </a:rPr>
                        <a:t>Загрози (Т)</a:t>
                      </a:r>
                      <a:endParaRPr lang="ru-RU" sz="11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21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Приплив інвестиційного капіталу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Галузеві конкуренти, що виробляють аналогічну продукцію</a:t>
                      </a:r>
                      <a:endParaRPr lang="ru-RU" sz="1600" b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121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Вихід на нові ринки збуту в тому числі і закордонні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Фінансово-кредитна політика в державі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560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Розвиток системи постачальників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Сильна залежність від кредиторів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121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Розширення асортименту продукції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Падіння попиту через зниження доходів населення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121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Відкриття власних фірмових магазинів роздрібної торгівлі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Відтік кваліфікованих кадрів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121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Побудова нових цехів та складських приміщень</a:t>
                      </a:r>
                      <a:endParaRPr lang="ru-RU" sz="16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477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984108"/>
              </p:ext>
            </p:extLst>
          </p:nvPr>
        </p:nvGraphicFramePr>
        <p:xfrm>
          <a:off x="323526" y="186690"/>
          <a:ext cx="8424937" cy="671391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546068"/>
                <a:gridCol w="3027617"/>
                <a:gridCol w="2851252"/>
              </a:tblGrid>
              <a:tr h="1831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Сильні сторони (S)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SО-стратегії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SТ-стратегії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/>
                </a:tc>
              </a:tr>
              <a:tr h="539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 багатьох цехах встановлено найновіше обладнання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>
                          <a:solidFill>
                            <a:schemeClr val="tx1"/>
                          </a:solidFill>
                          <a:effectLst/>
                        </a:rPr>
                        <a:t>Розкрученість бренду, якісна реклама допоможуть залучити нових інвесторів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Досвід роботи на ринку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>
                          <a:solidFill>
                            <a:schemeClr val="tx1"/>
                          </a:solidFill>
                          <a:effectLst/>
                        </a:rPr>
                        <a:t>Придбання нового високоякісного обладнання та виробництво продукції за найвищими стандартами якості дозволить вийти на міжнародні ринки і дасть змогу отримати перевагу перед конкурентами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9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Широкий асортимент продукції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9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Зростання обсягів виробництва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>
                          <a:solidFill>
                            <a:schemeClr val="tx1"/>
                          </a:solidFill>
                          <a:effectLst/>
                        </a:rPr>
                        <a:t>Автоматизація системи збуту продукції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>
                          <a:solidFill>
                            <a:schemeClr val="tx1"/>
                          </a:solidFill>
                          <a:effectLst/>
                        </a:rPr>
                        <a:t>Збільшення заробітної плати кваліфікованим фахівцям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Висока якість продукції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>
                          <a:solidFill>
                            <a:schemeClr val="tx1"/>
                          </a:solidFill>
                          <a:effectLst/>
                        </a:rPr>
                        <a:t>Проведення маркетингових досліджень для розширення асортименту продукції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9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Добре розкручений бренд «Софія», якісна реклама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>
                          <a:solidFill>
                            <a:schemeClr val="tx1"/>
                          </a:solidFill>
                          <a:effectLst/>
                        </a:rPr>
                        <a:t>Проведення заходів щодо зменшення кредиторської заборгованості та досягнення фінансової незалежності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9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Висококваліфікований персонал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>
                          <a:solidFill>
                            <a:schemeClr val="tx1"/>
                          </a:solidFill>
                          <a:effectLst/>
                        </a:rPr>
                        <a:t>Вкладання коштів у відкриття власних фірмових магазинів щоб працювати зі споживачами без посередників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8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Наявність автоматизованої системи управління підприємством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>
                          <a:solidFill>
                            <a:schemeClr val="tx1"/>
                          </a:solidFill>
                          <a:effectLst/>
                        </a:rPr>
                        <a:t>Розробка цінової політики для нових видів продукції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31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Слабкі сторони (W)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solidFill>
                            <a:schemeClr val="bg1"/>
                          </a:solidFill>
                          <a:effectLst/>
                        </a:rPr>
                        <a:t>WО-стратегії</a:t>
                      </a:r>
                      <a:endParaRPr lang="ru-RU" sz="1200" b="1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solidFill>
                            <a:schemeClr val="bg1"/>
                          </a:solidFill>
                          <a:effectLst/>
                        </a:rPr>
                        <a:t>WТ-стратегії</a:t>
                      </a:r>
                      <a:endParaRPr lang="ru-RU" sz="12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>
                    <a:solidFill>
                      <a:schemeClr val="accent1"/>
                    </a:solidFill>
                  </a:tcPr>
                </a:tc>
              </a:tr>
              <a:tr h="539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Необхідне повне оновлення основних виробничих фондів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Значна кредиторська заборгованість та низька ліквідність можуть зменшити кількість можливих інвесторів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Недостача оборотних коштів та фінансова залежність підприємства негативно впливають на його діяльність і дають певну перевагу конкурентам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18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Велика кредиторська заборгованість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984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Низька ліквідність та фінансова стійкість підприємства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>
                          <a:solidFill>
                            <a:schemeClr val="tx1"/>
                          </a:solidFill>
                          <a:effectLst/>
                        </a:rPr>
                        <a:t>Певна частина старого обладнання може зашкодити виходу на нові зарубіжні ринки та розширенню асортименту продукції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>
                          <a:solidFill>
                            <a:schemeClr val="tx1"/>
                          </a:solidFill>
                          <a:effectLst/>
                        </a:rPr>
                        <a:t>Нестабільний фінансовий стан знижує авторитет підприємства, сприяє відтоку кадрів та падінню попиту</a:t>
                      </a:r>
                      <a:endParaRPr lang="ru-RU" sz="1200" b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39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Недостача оборотних коштів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0" dirty="0">
                          <a:solidFill>
                            <a:schemeClr val="tx1"/>
                          </a:solidFill>
                          <a:effectLst/>
                        </a:rPr>
                        <a:t>Нестача власних оборотних коштів не дає можливості вчасно розраховуватись з постачальниками, збільшує кредиторську заборгованість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1766" marR="51766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625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00671513"/>
                  </p:ext>
                </p:extLst>
              </p:nvPr>
            </p:nvGraphicFramePr>
            <p:xfrm>
              <a:off x="457200" y="188913"/>
              <a:ext cx="8435280" cy="6536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11760"/>
                    <a:gridCol w="2811760"/>
                    <a:gridCol w="2811760"/>
                  </a:tblGrid>
                  <a:tr h="62290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Стаття витрат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Формула розрахунку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Результат</a:t>
                          </a:r>
                        </a:p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(грн.)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22903">
                    <a:tc>
                      <a:txBody>
                        <a:bodyPr/>
                        <a:lstStyle/>
                        <a:p>
                          <a:r>
                            <a:rPr lang="uk-UA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Основна заробітна плата</a:t>
                          </a:r>
                        </a:p>
                        <a:p>
                          <a:r>
                            <a:rPr lang="uk-UA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(на</a:t>
                          </a:r>
                          <a:r>
                            <a:rPr lang="uk-UA" sz="18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прикладі програміста)</a:t>
                          </a:r>
                          <a:endParaRPr lang="ru-RU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3000     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22903">
                    <a:tc>
                      <a:txBody>
                        <a:bodyPr/>
                        <a:lstStyle/>
                        <a:p>
                          <a:r>
                            <a:rPr lang="uk-UA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Нарахування</a:t>
                          </a:r>
                          <a:r>
                            <a:rPr lang="uk-UA" sz="18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на заробітну</a:t>
                          </a:r>
                        </a:p>
                        <a:p>
                          <a:r>
                            <a:rPr lang="uk-UA" sz="18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плату (програміста)</a:t>
                          </a:r>
                          <a:endParaRPr lang="ru-RU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4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ru-RU" sz="14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зп</m:t>
                                    </m:r>
                                  </m:sub>
                                </m:sSub>
                                <m:r>
                                  <a:rPr lang="en-US" sz="14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ru-RU" sz="14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(З</m:t>
                                    </m:r>
                                  </m:e>
                                  <m:sub>
                                    <m:r>
                                      <a:rPr lang="en-US" sz="14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4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14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З</m:t>
                                    </m:r>
                                  </m:e>
                                  <m:sub>
                                    <m:r>
                                      <a:rPr lang="en-US" sz="14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д</m:t>
                                    </m:r>
                                  </m:sub>
                                </m:sSub>
                                <m:r>
                                  <a:rPr lang="en-US" sz="14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)×0.3676</m:t>
                                </m:r>
                              </m:oMath>
                            </m:oMathPara>
                          </a14:m>
                          <a:endParaRPr lang="ru-RU" sz="14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uk-UA" sz="1400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1213,08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22903">
                    <a:tc>
                      <a:txBody>
                        <a:bodyPr/>
                        <a:lstStyle/>
                        <a:p>
                          <a:r>
                            <a:rPr lang="uk-UA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Витрати на амортизацію ПК</a:t>
                          </a:r>
                          <a:endParaRPr lang="ru-RU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1155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22903">
                    <a:tc>
                      <a:txBody>
                        <a:bodyPr/>
                        <a:lstStyle/>
                        <a:p>
                          <a:r>
                            <a:rPr lang="uk-UA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Витрати на силову електроенергію</a:t>
                          </a:r>
                          <a:endParaRPr lang="ru-RU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169,34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59372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Інші витрати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3000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59372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Загальна сума витрат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9003,42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593720">
                    <a:tc>
                      <a:txBody>
                        <a:bodyPr/>
                        <a:lstStyle/>
                        <a:p>
                          <a:r>
                            <a:rPr lang="uk-UA" sz="16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Витрати на заробітну</a:t>
                          </a:r>
                          <a:r>
                            <a:rPr lang="uk-UA" sz="16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плату (обслуговуючого персоналу)</a:t>
                          </a:r>
                          <a:endParaRPr lang="ru-RU" sz="16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1260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22903">
                    <a:tc>
                      <a:txBody>
                        <a:bodyPr/>
                        <a:lstStyle/>
                        <a:p>
                          <a:r>
                            <a:rPr lang="uk-UA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Нарахування</a:t>
                          </a:r>
                          <a:r>
                            <a:rPr lang="uk-UA" sz="18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на заробітну</a:t>
                          </a:r>
                        </a:p>
                        <a:p>
                          <a:r>
                            <a:rPr lang="uk-UA" sz="18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плату (</a:t>
                          </a:r>
                          <a:r>
                            <a:rPr lang="uk-UA" sz="1800" baseline="0" dirty="0" err="1" smtClean="0">
                              <a:latin typeface="Times New Roman" pitchFamily="18" charset="0"/>
                              <a:cs typeface="Times New Roman" pitchFamily="18" charset="0"/>
                            </a:rPr>
                            <a:t>обс</a:t>
                          </a:r>
                          <a:r>
                            <a:rPr lang="uk-UA" sz="18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. персоналу)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4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ru-RU" sz="14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зп</m:t>
                                    </m:r>
                                  </m:sub>
                                </m:sSub>
                                <m:r>
                                  <a:rPr lang="en-US" sz="14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ru-RU" sz="14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(З</m:t>
                                    </m:r>
                                  </m:e>
                                  <m:sub>
                                    <m:r>
                                      <a:rPr lang="en-US" sz="14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14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14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З</m:t>
                                    </m:r>
                                  </m:e>
                                  <m:sub>
                                    <m:r>
                                      <a:rPr lang="en-US" sz="14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д</m:t>
                                    </m:r>
                                  </m:sub>
                                </m:sSub>
                                <m:r>
                                  <a:rPr lang="en-US" sz="14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)×0.3676</m:t>
                                </m:r>
                              </m:oMath>
                            </m:oMathPara>
                          </a14:m>
                          <a:endParaRPr lang="ru-RU" sz="14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509,49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889861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Витрати на силову енергію (при живленні із  електромережі)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19,76 (за рік)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100671513"/>
                  </p:ext>
                </p:extLst>
              </p:nvPr>
            </p:nvGraphicFramePr>
            <p:xfrm>
              <a:off x="457200" y="188913"/>
              <a:ext cx="8435280" cy="6536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11760"/>
                    <a:gridCol w="2811760"/>
                    <a:gridCol w="2811760"/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Стаття витрат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Формула розрахунку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Результат</a:t>
                          </a:r>
                        </a:p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(грн.)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uk-UA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Основна заробітна плата</a:t>
                          </a:r>
                        </a:p>
                        <a:p>
                          <a:r>
                            <a:rPr lang="uk-UA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(на</a:t>
                          </a:r>
                          <a:r>
                            <a:rPr lang="uk-UA" sz="18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прикладі програміста)</a:t>
                          </a:r>
                          <a:endParaRPr lang="ru-RU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3000     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uk-UA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Нарахування</a:t>
                          </a:r>
                          <a:r>
                            <a:rPr lang="uk-UA" sz="18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на заробітну</a:t>
                          </a:r>
                        </a:p>
                        <a:p>
                          <a:r>
                            <a:rPr lang="uk-UA" sz="18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плату (програміста)</a:t>
                          </a:r>
                          <a:endParaRPr lang="ru-RU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9784" t="-204762" r="-99784" b="-736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1213,08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uk-UA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Витрати на амортизацію ПК</a:t>
                          </a:r>
                          <a:endParaRPr lang="ru-RU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1155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uk-UA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Витрати на силову електроенергію</a:t>
                          </a:r>
                          <a:endParaRPr lang="ru-RU" sz="18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169,34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59372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Інші витрати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3000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59372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Загальна сума витрат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9003,42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593720">
                    <a:tc>
                      <a:txBody>
                        <a:bodyPr/>
                        <a:lstStyle/>
                        <a:p>
                          <a:r>
                            <a:rPr lang="uk-UA" sz="16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Витрати на заробітну</a:t>
                          </a:r>
                          <a:r>
                            <a:rPr lang="uk-UA" sz="16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плату (обслуговуючого персоналу)</a:t>
                          </a:r>
                          <a:endParaRPr lang="ru-RU" sz="16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1260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uk-UA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Нарахування</a:t>
                          </a:r>
                          <a:r>
                            <a:rPr lang="uk-UA" sz="18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на заробітну</a:t>
                          </a:r>
                        </a:p>
                        <a:p>
                          <a:r>
                            <a:rPr lang="uk-UA" sz="18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плату (</a:t>
                          </a:r>
                          <a:r>
                            <a:rPr lang="uk-UA" sz="1800" baseline="0" dirty="0" err="1" smtClean="0">
                              <a:latin typeface="Times New Roman" pitchFamily="18" charset="0"/>
                              <a:cs typeface="Times New Roman" pitchFamily="18" charset="0"/>
                            </a:rPr>
                            <a:t>обс</a:t>
                          </a:r>
                          <a:r>
                            <a:rPr lang="uk-UA" sz="18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. персоналу)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99784" t="-782857" r="-99784" b="-15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509,49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Витрати на силову енергію (при живленні із  електромережі)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19,76 (за рік)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0541179"/>
              </p:ext>
            </p:extLst>
          </p:nvPr>
        </p:nvGraphicFramePr>
        <p:xfrm>
          <a:off x="4283968" y="914198"/>
          <a:ext cx="854083" cy="533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0" name="Формула" r:id="rId4" imgW="711000" imgH="444240" progId="Equation.3">
                  <p:embed/>
                </p:oleObj>
              </mc:Choice>
              <mc:Fallback>
                <p:oleObj name="Формула" r:id="rId4" imgW="711000" imgH="444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83968" y="914198"/>
                        <a:ext cx="854083" cy="5338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1186654"/>
              </p:ext>
            </p:extLst>
          </p:nvPr>
        </p:nvGraphicFramePr>
        <p:xfrm>
          <a:off x="4067944" y="2204864"/>
          <a:ext cx="1118989" cy="454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1" name="Формула" r:id="rId6" imgW="965160" imgH="393480" progId="Equation.3">
                  <p:embed/>
                </p:oleObj>
              </mc:Choice>
              <mc:Fallback>
                <p:oleObj name="Формула" r:id="rId6" imgW="9651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67944" y="2204864"/>
                        <a:ext cx="1118989" cy="4549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2792853"/>
              </p:ext>
            </p:extLst>
          </p:nvPr>
        </p:nvGraphicFramePr>
        <p:xfrm>
          <a:off x="4067944" y="2852936"/>
          <a:ext cx="1368152" cy="351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2" name="Формула" r:id="rId8" imgW="888840" imgH="228600" progId="Equation.3">
                  <p:embed/>
                </p:oleObj>
              </mc:Choice>
              <mc:Fallback>
                <p:oleObj name="Формула" r:id="rId8" imgW="8888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067944" y="2852936"/>
                        <a:ext cx="1368152" cy="351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7423510"/>
              </p:ext>
            </p:extLst>
          </p:nvPr>
        </p:nvGraphicFramePr>
        <p:xfrm>
          <a:off x="4139953" y="3501008"/>
          <a:ext cx="1152128" cy="376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3" name="Формула" r:id="rId10" imgW="698400" imgH="228600" progId="Equation.3">
                  <p:embed/>
                </p:oleObj>
              </mc:Choice>
              <mc:Fallback>
                <p:oleObj name="Формула" r:id="rId10" imgW="6984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139953" y="3501008"/>
                        <a:ext cx="1152128" cy="3764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6924387"/>
              </p:ext>
            </p:extLst>
          </p:nvPr>
        </p:nvGraphicFramePr>
        <p:xfrm>
          <a:off x="3419872" y="4221088"/>
          <a:ext cx="2520280" cy="250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4" name="Формула" r:id="rId12" imgW="2298600" imgH="228600" progId="Equation.3">
                  <p:embed/>
                </p:oleObj>
              </mc:Choice>
              <mc:Fallback>
                <p:oleObj name="Формула" r:id="rId12" imgW="2298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419872" y="4221088"/>
                        <a:ext cx="2520280" cy="2506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8093934"/>
              </p:ext>
            </p:extLst>
          </p:nvPr>
        </p:nvGraphicFramePr>
        <p:xfrm>
          <a:off x="3995936" y="4797152"/>
          <a:ext cx="1600178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5" name="Формула" r:id="rId14" imgW="1015920" imgH="228600" progId="Equation.3">
                  <p:embed/>
                </p:oleObj>
              </mc:Choice>
              <mc:Fallback>
                <p:oleObj name="Формула" r:id="rId14" imgW="101592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995936" y="4797152"/>
                        <a:ext cx="1600178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8879303"/>
              </p:ext>
            </p:extLst>
          </p:nvPr>
        </p:nvGraphicFramePr>
        <p:xfrm>
          <a:off x="3851920" y="6093296"/>
          <a:ext cx="1744194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6" name="Формула" r:id="rId16" imgW="1384200" imgH="228600" progId="Equation.3">
                  <p:embed/>
                </p:oleObj>
              </mc:Choice>
              <mc:Fallback>
                <p:oleObj name="Формула" r:id="rId16" imgW="1384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851920" y="6093296"/>
                        <a:ext cx="1744194" cy="2880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102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80415664"/>
                  </p:ext>
                </p:extLst>
              </p:nvPr>
            </p:nvGraphicFramePr>
            <p:xfrm>
              <a:off x="250825" y="188913"/>
              <a:ext cx="8642349" cy="597556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80783"/>
                    <a:gridCol w="2880783"/>
                    <a:gridCol w="2880783"/>
                  </a:tblGrid>
                  <a:tr h="6477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Стаття витрат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Формула розрахунку</a:t>
                          </a:r>
                          <a:endParaRPr lang="ru-RU" dirty="0" smtClean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Результат</a:t>
                          </a:r>
                        </a:p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(грн./рік)</a:t>
                          </a:r>
                          <a:endParaRPr lang="ru-RU" dirty="0" smtClean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r>
                            <a:rPr lang="uk-UA" sz="17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Амортизаційні</a:t>
                          </a:r>
                          <a:r>
                            <a:rPr lang="uk-UA" sz="17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відрахування</a:t>
                          </a:r>
                          <a:endParaRPr lang="ru-RU" sz="17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115,5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Витрати на ремонт комп'ютерної</a:t>
                          </a:r>
                          <a:r>
                            <a:rPr lang="uk-UA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техніки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52,7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Інші витрати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103,96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Величина експлуатаційних витрат при запровадженні  ПС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100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ru-RU" sz="1100" i="1" kern="1200" dirty="0" smtClean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1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Е</m:t>
                                    </m:r>
                                  </m:e>
                                  <m:sub>
                                    <m:r>
                                      <a:rPr lang="uk-UA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uk-UA" sz="11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ru-RU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З</m:t>
                                    </m:r>
                                  </m:e>
                                  <m:sub>
                                    <m:r>
                                      <a:rPr lang="uk-UA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обл</m:t>
                                    </m:r>
                                  </m:sub>
                                </m:sSub>
                                <m:r>
                                  <a:rPr lang="uk-UA" sz="11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З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ru-RU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uk-UA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Д</m:t>
                                        </m:r>
                                      </m:e>
                                      <m:sub>
                                        <m:r>
                                          <a:rPr lang="uk-UA" sz="11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/>
                                            <a:ea typeface="+mn-ea"/>
                                            <a:cs typeface="+mn-cs"/>
                                          </a:rPr>
                                          <m:t>обл</m:t>
                                        </m:r>
                                      </m:sub>
                                    </m:sSub>
                                  </m:sub>
                                </m:sSub>
                                <m:r>
                                  <a:rPr lang="uk-UA" sz="11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Н</m:t>
                                    </m:r>
                                  </m:e>
                                  <m:sub>
                                    <m:r>
                                      <a:rPr lang="uk-UA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ЗП</m:t>
                                    </m:r>
                                  </m:sub>
                                </m:sSub>
                                <m:r>
                                  <a:rPr lang="uk-UA" sz="11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В</m:t>
                                    </m:r>
                                  </m:e>
                                  <m:sub>
                                    <m:r>
                                      <a:rPr lang="uk-UA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е</m:t>
                                    </m:r>
                                  </m:sub>
                                </m:sSub>
                                <m:r>
                                  <a:rPr lang="uk-UA" sz="11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+А+Р+</m:t>
                                </m:r>
                                <m:sSub>
                                  <m:sSubPr>
                                    <m:ctrlPr>
                                      <a:rPr lang="ru-RU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І</m:t>
                                    </m:r>
                                  </m:e>
                                  <m:sub>
                                    <m:r>
                                      <a:rPr lang="uk-UA" sz="11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в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uk-UA" sz="1100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+mn-lt"/>
                                    <a:ea typeface="+mn-ea"/>
                                    <a:cs typeface="+mn-cs"/>
                                  </a:rPr>
                                  <m:t>	</m:t>
                                </m:r>
                              </m:oMath>
                            </m:oMathPara>
                          </a14:m>
                          <a:endParaRPr lang="ru-RU" sz="11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2183,07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Обсяг робіт при застосуванні</a:t>
                          </a:r>
                          <a:r>
                            <a:rPr lang="uk-UA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існуючого ПС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204(умов.</a:t>
                          </a:r>
                          <a:r>
                            <a:rPr lang="uk-UA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од</a:t>
                          </a:r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Обсяг робіт при застосуванні комплексної</a:t>
                          </a:r>
                          <a:r>
                            <a:rPr lang="uk-UA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цільової програми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728,57(умов. од.)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Річний</a:t>
                          </a:r>
                          <a:r>
                            <a:rPr lang="uk-UA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економічний ефект від впровадження КЦП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30527,08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70383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Термін окупності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0,36(років)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80415664"/>
                  </p:ext>
                </p:extLst>
              </p:nvPr>
            </p:nvGraphicFramePr>
            <p:xfrm>
              <a:off x="250825" y="188913"/>
              <a:ext cx="8642349" cy="597639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80783"/>
                    <a:gridCol w="2880783"/>
                    <a:gridCol w="2880783"/>
                  </a:tblGrid>
                  <a:tr h="6477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18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Стаття витрат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Формула розрахунку</a:t>
                          </a:r>
                          <a:endParaRPr lang="ru-RU" dirty="0" smtClean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Результат</a:t>
                          </a:r>
                        </a:p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(грн./рік)</a:t>
                          </a:r>
                          <a:endParaRPr lang="ru-RU" dirty="0" smtClean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504056">
                    <a:tc>
                      <a:txBody>
                        <a:bodyPr/>
                        <a:lstStyle/>
                        <a:p>
                          <a:r>
                            <a:rPr lang="uk-UA" sz="170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Амортизаційні</a:t>
                          </a:r>
                          <a:r>
                            <a:rPr lang="uk-UA" sz="1700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відрахування</a:t>
                          </a:r>
                          <a:endParaRPr lang="ru-RU" sz="1700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115,5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Витрати на ремонт комп'ютерної</a:t>
                          </a:r>
                          <a:r>
                            <a:rPr lang="uk-UA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техніки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52,7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Інші витрати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103,96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915226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Величина експлуатаційних витрат при запровадженні  ПС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212" t="-240000" r="-100212" b="-317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2183,07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Обсяг робіт при застосуванні</a:t>
                          </a:r>
                          <a:r>
                            <a:rPr lang="uk-UA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існуючого ПС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204(умов.</a:t>
                          </a:r>
                          <a:r>
                            <a:rPr lang="uk-UA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од</a:t>
                          </a:r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)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Обсяг робіт при застосуванні комплексної</a:t>
                          </a:r>
                          <a:r>
                            <a:rPr lang="uk-UA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цільової програми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728,57(умов. од.)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Річний</a:t>
                          </a:r>
                          <a:r>
                            <a:rPr lang="uk-UA" baseline="0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 економічний ефект від впровадження КЦП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30527,08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  <a:tr h="703830">
                    <a:tc>
                      <a:txBody>
                        <a:bodyPr/>
                        <a:lstStyle/>
                        <a:p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Термін окупності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dirty="0" smtClean="0">
                              <a:latin typeface="Times New Roman" pitchFamily="18" charset="0"/>
                              <a:cs typeface="Times New Roman" pitchFamily="18" charset="0"/>
                            </a:rPr>
                            <a:t>0,36(років)</a:t>
                          </a:r>
                          <a:endParaRPr lang="ru-RU" dirty="0"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2799549"/>
              </p:ext>
            </p:extLst>
          </p:nvPr>
        </p:nvGraphicFramePr>
        <p:xfrm>
          <a:off x="4067944" y="908720"/>
          <a:ext cx="10033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7" name="Формула" r:id="rId4" imgW="1002960" imgH="393480" progId="Equation.3">
                  <p:embed/>
                </p:oleObj>
              </mc:Choice>
              <mc:Fallback>
                <p:oleObj name="Формула" r:id="rId4" imgW="10029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67944" y="908720"/>
                        <a:ext cx="10033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1926813"/>
              </p:ext>
            </p:extLst>
          </p:nvPr>
        </p:nvGraphicFramePr>
        <p:xfrm>
          <a:off x="3635896" y="1484784"/>
          <a:ext cx="2016225" cy="339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8" name="Формула" r:id="rId6" imgW="1434960" imgH="241200" progId="Equation.3">
                  <p:embed/>
                </p:oleObj>
              </mc:Choice>
              <mc:Fallback>
                <p:oleObj name="Формула" r:id="rId6" imgW="143496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635896" y="1484784"/>
                        <a:ext cx="2016225" cy="3390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542130"/>
              </p:ext>
            </p:extLst>
          </p:nvPr>
        </p:nvGraphicFramePr>
        <p:xfrm>
          <a:off x="3275856" y="2060848"/>
          <a:ext cx="26162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9" name="Формула" r:id="rId8" imgW="2616120" imgH="241200" progId="Equation.3">
                  <p:embed/>
                </p:oleObj>
              </mc:Choice>
              <mc:Fallback>
                <p:oleObj name="Формула" r:id="rId8" imgW="261612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75856" y="2060848"/>
                        <a:ext cx="26162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1220865"/>
              </p:ext>
            </p:extLst>
          </p:nvPr>
        </p:nvGraphicFramePr>
        <p:xfrm>
          <a:off x="3923928" y="3356992"/>
          <a:ext cx="1253786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0" name="Формула" r:id="rId10" imgW="939600" imgH="431640" progId="Equation.3">
                  <p:embed/>
                </p:oleObj>
              </mc:Choice>
              <mc:Fallback>
                <p:oleObj name="Формула" r:id="rId10" imgW="9396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923928" y="3356992"/>
                        <a:ext cx="1253786" cy="576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6627089"/>
              </p:ext>
            </p:extLst>
          </p:nvPr>
        </p:nvGraphicFramePr>
        <p:xfrm>
          <a:off x="3995936" y="4293096"/>
          <a:ext cx="1270729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1" name="Формула" r:id="rId12" imgW="952200" imgH="431640" progId="Equation.3">
                  <p:embed/>
                </p:oleObj>
              </mc:Choice>
              <mc:Fallback>
                <p:oleObj name="Формула" r:id="rId12" imgW="9522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995936" y="4293096"/>
                        <a:ext cx="1270729" cy="576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215127"/>
              </p:ext>
            </p:extLst>
          </p:nvPr>
        </p:nvGraphicFramePr>
        <p:xfrm>
          <a:off x="3923928" y="4941168"/>
          <a:ext cx="13462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2" name="Формула" r:id="rId14" imgW="1346040" imgH="482400" progId="Equation.3">
                  <p:embed/>
                </p:oleObj>
              </mc:Choice>
              <mc:Fallback>
                <p:oleObj name="Формула" r:id="rId14" imgW="134604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923928" y="4941168"/>
                        <a:ext cx="1346200" cy="482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1217065"/>
              </p:ext>
            </p:extLst>
          </p:nvPr>
        </p:nvGraphicFramePr>
        <p:xfrm>
          <a:off x="4283968" y="5517232"/>
          <a:ext cx="720080" cy="4960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3" name="Формула" r:id="rId16" imgW="571320" imgH="393480" progId="Equation.3">
                  <p:embed/>
                </p:oleObj>
              </mc:Choice>
              <mc:Fallback>
                <p:oleObj name="Формула" r:id="rId16" imgW="5713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283968" y="5517232"/>
                        <a:ext cx="720080" cy="4960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106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374491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uk-UA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ДЯКУЮ ЗА УВАГУ</a:t>
            </a:r>
            <a:endParaRPr lang="ru-RU" sz="9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3375"/>
            <a:ext cx="8362950" cy="5975350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7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Метою  </a:t>
            </a:r>
            <a:r>
              <a:rPr lang="uk-UA" sz="7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дипломної </a:t>
            </a:r>
            <a:r>
              <a:rPr lang="uk-UA" sz="7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роботи є розроблення рекомендацій і пропозицій, щодо покращення системи ведення бухгалтерського обліку на вітчизняних підприємствах засобами автоматизованих інформаційних технологій.</a:t>
            </a:r>
            <a:endParaRPr lang="ru-RU" sz="7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7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Завдання дослідження:</a:t>
            </a:r>
            <a:endParaRPr lang="ru-RU" sz="7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7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Вивчення сутності </a:t>
            </a:r>
            <a:r>
              <a:rPr lang="uk-UA" sz="7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ведення системи бухгалтерського обліку.</a:t>
            </a:r>
            <a:endParaRPr lang="ru-RU" sz="7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7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Аналіз існуючих автоматизованих інформаційних технологій.</a:t>
            </a:r>
            <a:endParaRPr lang="ru-RU" sz="7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7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Оцінка основних фінансово економічних показників діяльності ПАТ «Софія»</a:t>
            </a:r>
            <a:endParaRPr lang="ru-RU" sz="7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7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Механізм ведення бухгалтерського обліку на підприємстві ПАТ «Софія»</a:t>
            </a:r>
            <a:endParaRPr lang="ru-RU" sz="7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7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Вибір програмного забезпечення для ведення бухгалтерського обліку на підприємстві ПАТ «Софія»</a:t>
            </a:r>
            <a:endParaRPr lang="ru-RU" sz="7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7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Обґрунтування економічної доцільності впровадження      «1С: Бухгалтерії» для покращення ведення бухгалтерського обліку на ПАТ «Софія».</a:t>
            </a:r>
            <a:endParaRPr lang="ru-RU" sz="7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sz="7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Визначення рекомендацій і пропозицій, щодо удосконалення системи бухгалтерського обліку.</a:t>
            </a:r>
          </a:p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7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Об’єктом дослідження</a:t>
            </a:r>
            <a:r>
              <a:rPr lang="uk-UA" sz="7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є  система ведення бухгалтерського обліку</a:t>
            </a:r>
            <a:r>
              <a:rPr lang="uk-UA" sz="7600" dirty="0">
                <a:solidFill>
                  <a:schemeClr val="tx1"/>
                </a:solidFill>
              </a:rPr>
              <a:t>.</a:t>
            </a:r>
            <a:endParaRPr lang="ru-RU" sz="7600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sz="7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Предметом дослідження</a:t>
            </a:r>
            <a:r>
              <a:rPr lang="uk-UA" sz="7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є програмне забезпечення, що дозволяє покращити систему обліку.</a:t>
            </a:r>
            <a:endParaRPr lang="uk-UA" sz="7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None/>
              <a:defRPr/>
            </a:pPr>
            <a:endParaRPr lang="uk-UA" sz="8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8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52181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uk-UA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Бухгалтерський облік </a:t>
            </a: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це процес виявлення, вимірювання, реєстрації, накопичення, узагальнення, зберігання та передачі інформації про господарську діяльність підприємства зовнішнім та внутрішнім користувачам для прийняття рішень. Таке визначення дано в Законі України "Про бухгалтерський облік і фінансову звітність в Україні" від 16 липня 1999 р. № 996-ХІУ. Важливі особливості бухгалтерського обліку полягають у тому, що він перш за все вартісний, суцільний і безперервний, документально обґрунтований, використовує властиві йому способи опрацювання інформації.</a:t>
            </a: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endParaRPr lang="uk-UA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Arial" charset="0"/>
              <a:buNone/>
            </a:pP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 три види обліку:</a:t>
            </a:r>
          </a:p>
          <a:p>
            <a:pPr algn="just" eaLnBrk="1" hangingPunct="1">
              <a:lnSpc>
                <a:spcPct val="80000"/>
              </a:lnSpc>
            </a:pP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Оперативний</a:t>
            </a:r>
          </a:p>
          <a:p>
            <a:pPr algn="just" eaLnBrk="1" hangingPunct="1">
              <a:lnSpc>
                <a:spcPct val="80000"/>
              </a:lnSpc>
            </a:pP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Статистичний</a:t>
            </a:r>
          </a:p>
          <a:p>
            <a:pPr algn="just" eaLnBrk="1" hangingPunct="1">
              <a:lnSpc>
                <a:spcPct val="80000"/>
              </a:lnSpc>
            </a:pPr>
            <a:r>
              <a:rPr lang="uk-UA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Бухгалтерський</a:t>
            </a: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904656"/>
          </a:xfrm>
        </p:spPr>
        <p:txBody>
          <a:bodyPr/>
          <a:lstStyle/>
          <a:p>
            <a:pPr marL="0" indent="0" algn="just">
              <a:buNone/>
            </a:pPr>
            <a:endParaRPr lang="uk-UA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Основні критерії при покупці програми автоматизації обліку:</a:t>
            </a:r>
          </a:p>
          <a:p>
            <a:pPr algn="just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Ім'я</a:t>
            </a:r>
          </a:p>
          <a:p>
            <a:pPr algn="just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Ціна</a:t>
            </a:r>
          </a:p>
          <a:p>
            <a:pPr algn="just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Якість</a:t>
            </a:r>
          </a:p>
          <a:p>
            <a:pPr algn="just"/>
            <a:r>
              <a:rPr lang="uk-UA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Пристфосованість</a:t>
            </a:r>
            <a:endParaRPr lang="uk-UA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Сервіс</a:t>
            </a:r>
          </a:p>
          <a:p>
            <a:pPr algn="just"/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Обсяг інформації, що обробляється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36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>
          <a:xfrm>
            <a:off x="611188" y="404813"/>
            <a:ext cx="8229600" cy="5976937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ведення бухгалтерського обліку були розглянуті такі програмні продукти:</a:t>
            </a:r>
          </a:p>
          <a:p>
            <a:pPr eaLnBrk="1" hangingPunct="1">
              <a:buFont typeface="Arial" charset="0"/>
              <a:buNone/>
            </a:pPr>
            <a:endParaRPr lang="uk-UA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“Акцент-бухгалтерія” </a:t>
            </a:r>
          </a:p>
          <a:p>
            <a:pPr eaLnBrk="1" hangingPunct="1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“Парус-Підприємство” </a:t>
            </a:r>
          </a:p>
          <a:p>
            <a:pPr eaLnBrk="1" hangingPunct="1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Бест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звіт плюс” </a:t>
            </a:r>
          </a:p>
          <a:p>
            <a:pPr eaLnBrk="1" hangingPunct="1"/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“1C:Бухгалтерія 8.2 “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None/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eaLnBrk="1" hangingPunct="1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Лідерами сучасного ринку програмного забезпечення є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“1C:Бухгалтерія 8.2 “ та  “</a:t>
            </a:r>
            <a:r>
              <a:rPr lang="uk-UA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Парус-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Підприємство”.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457200" eaLnBrk="1" hangingPunct="1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Програмний продукт “1C:Бухгалтерія 8.2” має ширші можливості здійснення бухгалтерського обліку та контролю ніж “</a:t>
            </a:r>
            <a:r>
              <a:rPr lang="uk-UA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Парус-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Підприємство”.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1"/>
          </p:nvPr>
        </p:nvSpPr>
        <p:spPr>
          <a:xfrm>
            <a:off x="395288" y="333375"/>
            <a:ext cx="8229600" cy="4525963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71550" y="1125538"/>
          <a:ext cx="7344817" cy="5040560"/>
        </p:xfrm>
        <a:graphic>
          <a:graphicData uri="http://schemas.openxmlformats.org/drawingml/2006/table">
            <a:tbl>
              <a:tblPr/>
              <a:tblGrid>
                <a:gridCol w="4704113"/>
                <a:gridCol w="1410945"/>
                <a:gridCol w="1229759"/>
              </a:tblGrid>
              <a:tr h="360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Calibri"/>
                          <a:cs typeface="Times New Roman"/>
                        </a:rPr>
                        <a:t>Порівняльна характеристика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«1С:Бухгалтерія»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«ПАРУС»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2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Синтетичний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облік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2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Аналітичний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облік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2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Аналітичні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ознаки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бухгалтерського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рахунку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2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Мультивалютний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облік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88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Можливість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введення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господарських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операцій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на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основі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первинних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документів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7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Зміна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правил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побудови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звітів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без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використання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програмування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2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Управлінський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облік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господарських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операцій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2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Створення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звітів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за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довільний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період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2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Шаблони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типових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операцій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7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Наявність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довідкової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системи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4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Можливість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ведення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обліку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за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декількома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підприємствами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44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Підтримка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програмного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продукту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зі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сторони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розробника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1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Візуалізація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результатів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діяльності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графіки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схеми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тощо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618" marR="576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72" name="TextBox 4"/>
          <p:cNvSpPr txBox="1">
            <a:spLocks noChangeArrowheads="1"/>
          </p:cNvSpPr>
          <p:nvPr/>
        </p:nvSpPr>
        <p:spPr bwMode="auto">
          <a:xfrm>
            <a:off x="1116013" y="260350"/>
            <a:ext cx="7416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>
                <a:latin typeface="Times New Roman" pitchFamily="18" charset="0"/>
                <a:cs typeface="Times New Roman" pitchFamily="18" charset="0"/>
              </a:rPr>
              <a:t> По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рівняльний аналіз основних характеристик </a:t>
            </a:r>
            <a:r>
              <a:rPr lang="uk-UA">
                <a:latin typeface="Times New Roman" pitchFamily="18" charset="0"/>
                <a:cs typeface="Times New Roman" pitchFamily="18" charset="0"/>
              </a:rPr>
              <a:t>бухгалтерських програм «1С:Бухгалтерія» та «ПАРУС-Підприємства».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-54456" y="-52419"/>
            <a:ext cx="9198456" cy="6910419"/>
          </a:xfrm>
        </p:spPr>
        <p:txBody>
          <a:bodyPr/>
          <a:lstStyle/>
          <a:p>
            <a:pPr marL="0" indent="0" algn="ctr">
              <a:buNone/>
            </a:pP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Аналіз абсолютних показників, які характеризують фінансовий стан підприємства</a:t>
            </a:r>
          </a:p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364034"/>
              </p:ext>
            </p:extLst>
          </p:nvPr>
        </p:nvGraphicFramePr>
        <p:xfrm>
          <a:off x="179512" y="404663"/>
          <a:ext cx="8712967" cy="642640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485258"/>
                <a:gridCol w="1043690"/>
                <a:gridCol w="1091296"/>
                <a:gridCol w="1000357"/>
                <a:gridCol w="924015"/>
                <a:gridCol w="985757"/>
                <a:gridCol w="1206629"/>
                <a:gridCol w="975965"/>
              </a:tblGrid>
              <a:tr h="388519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Показники</a:t>
                      </a:r>
                      <a:endParaRPr lang="ru-RU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тис. грн.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Фактичне значення за три попередні роки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Відхилення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2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Абсолютне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Відносне,%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93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2012-2013)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2013-2014)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2012-2013)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2013-2014)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4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808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Необоротні активи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13565,5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12663,5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11506,5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-902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-1157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-6,65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-9,14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1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Оборотні активи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6832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8297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9139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842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21,44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10,15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31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Запаси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3561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4923,5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5558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1362,5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634,5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38,26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12,89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8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Дебіторська заборгованість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4899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6392,5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6579,5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1493,5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30,49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2,93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367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Поточні фінансові інвестиції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8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Грошові кошти та їх еквіваленти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728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692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224,5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-36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-467,5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-4,95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-67,56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14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Власний капітал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10965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12231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13330,5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1266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1099,5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11,55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8,99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97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Залучений капітал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9446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8744</a:t>
                      </a:r>
                      <a:endParaRPr lang="ru-RU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7329,5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-9446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-1414,5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-100,00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-16,17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8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Поточні зобов'язання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2854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2697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3911,5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-157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1214,5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-5,50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45,03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85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Кредиторська заборгованість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2618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2511,5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1924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-106,5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-587,5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-4,07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-23,39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89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Валюта балансу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20411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20975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20660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564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-315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2,76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1,5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827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Чистий дохід (виручка) від реалізації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13211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13577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13695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366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118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2,77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0,87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817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856984" cy="6264696"/>
          </a:xfrm>
        </p:spPr>
        <p:txBody>
          <a:bodyPr/>
          <a:lstStyle/>
          <a:p>
            <a:pPr marL="0" indent="0">
              <a:buNone/>
            </a:pP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Продовження таблиці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861153"/>
              </p:ext>
            </p:extLst>
          </p:nvPr>
        </p:nvGraphicFramePr>
        <p:xfrm>
          <a:off x="179512" y="1484784"/>
          <a:ext cx="8712968" cy="527547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214059"/>
                <a:gridCol w="1001555"/>
                <a:gridCol w="1039455"/>
                <a:gridCol w="2001515"/>
                <a:gridCol w="792088"/>
                <a:gridCol w="792088"/>
                <a:gridCol w="936104"/>
                <a:gridCol w="936104"/>
              </a:tblGrid>
              <a:tr h="2363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89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Собівар-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тість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реалізов.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продукції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9247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9787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10312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540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525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5,84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5,36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87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Валовий прибуток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3964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3790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3383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-174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-407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-4,39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-10,74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918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Фінансо-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вий 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результат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від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операційн.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діяльності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2746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2398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2145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-348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-253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-12,67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0,71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918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Фінансові результати від звичайної діяльності до оподат-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кування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1714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1715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1609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-106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0,06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-6,18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874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Чистий прибуток (збиток)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1435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1067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1124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-368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57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-25,64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5,34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085" marR="60085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550694"/>
              </p:ext>
            </p:extLst>
          </p:nvPr>
        </p:nvGraphicFramePr>
        <p:xfrm>
          <a:off x="179512" y="620688"/>
          <a:ext cx="8712967" cy="90176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224136"/>
                <a:gridCol w="1008112"/>
                <a:gridCol w="1008112"/>
                <a:gridCol w="2002840"/>
                <a:gridCol w="805472"/>
                <a:gridCol w="813754"/>
                <a:gridCol w="914438"/>
                <a:gridCol w="936103"/>
              </a:tblGrid>
              <a:tr h="31022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Показники</a:t>
                      </a:r>
                      <a:endParaRPr lang="ru-RU" sz="11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тис. грн.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Фактичне значення за три попередні роки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Відхилення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1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Абсолютне</a:t>
                      </a:r>
                      <a:endParaRPr lang="ru-RU" sz="11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Відносне,%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87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2012-2013)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2013-2014)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2012-2013)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2013-2014)</a:t>
                      </a: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8647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6624736"/>
          </a:xfrm>
        </p:spPr>
        <p:txBody>
          <a:bodyPr/>
          <a:lstStyle/>
          <a:p>
            <a:pPr marL="0" indent="0">
              <a:buNone/>
            </a:pP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Аналіз </a:t>
            </a:r>
            <a:r>
              <a:rPr lang="uk-UA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відносних показників, які характеризують інформаційну діяльність </a:t>
            </a:r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підприємства</a:t>
            </a: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456394"/>
              </p:ext>
            </p:extLst>
          </p:nvPr>
        </p:nvGraphicFramePr>
        <p:xfrm>
          <a:off x="179514" y="548681"/>
          <a:ext cx="8784974" cy="619909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643601"/>
                <a:gridCol w="917357"/>
                <a:gridCol w="1068128"/>
                <a:gridCol w="1068128"/>
                <a:gridCol w="1070249"/>
                <a:gridCol w="876152"/>
                <a:gridCol w="1159902"/>
                <a:gridCol w="981457"/>
              </a:tblGrid>
              <a:tr h="26455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Показники</a:t>
                      </a:r>
                      <a:endParaRPr lang="ru-RU" sz="9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тис. грн..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Фактичне значення за два попередні роки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Відхилення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2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абсолютне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відносне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5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9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2012-2013)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9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2013-2014)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9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2012-2013)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uk-UA" sz="9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2013-2014)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2281" marR="22281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72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45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покриття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2,394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3,076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2,34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0,683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-0,74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28,513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-23,93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0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швидкої ліквідності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1,15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1,48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5,78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0,34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4,3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29,52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290,54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0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абсолютної ліквідності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0,26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0,26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0,35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0,09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34,62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0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Чистий оборотний капітал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3978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5600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5227,5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1622,00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-372,5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40,77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-6,65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автономії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0,54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0,58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0,65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0,07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8,55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12,07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0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фінансової залежності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0,46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0,42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0,35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-0,05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-0,07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-9,92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-16,67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0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фінансового ризику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0,86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0,71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0,55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-0,15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-0,16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-17,01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-22,54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73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забезпечення власними оборотними засобами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-0,38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-0,05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0,33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-86,31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-500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370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Коефіцієнт маневреності власного капіталу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0,36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0,46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0,39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0,10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-0,07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26,20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-15,22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Рентабельність активів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0,07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0,05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-0,02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-27,64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Рентабельність продажу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0,30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0,28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-0,02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-0,03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-6,97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-10,71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910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Рентабельність витрат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0,43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0,39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0,33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-0,04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-0,06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-9,66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-15,38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0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Рентабельність власного капіталу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0,13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0,09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0,08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-0,04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-0,01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-33,34</a:t>
                      </a:r>
                      <a:endParaRPr lang="ru-RU" sz="9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-11,11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1706" marR="31706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209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652</TotalTime>
  <Words>1436</Words>
  <Application>Microsoft Office PowerPoint</Application>
  <PresentationFormat>Экран (4:3)</PresentationFormat>
  <Paragraphs>509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Исполнительная</vt:lpstr>
      <vt:lpstr>Формула</vt:lpstr>
      <vt:lpstr>Дипломна робота на тему:    ПОКРАЩЕННЯ ВЕДЕННЯ БУХГАЛТЕРСЬКОГО ОБЛІКУ НА     ВІТЧИЗНЯНИХ ПІДПРИЄМСТВАХ ВИКОРИСТАННЯМ ПРИКЛАДНОГО ПРОГРАМНОГО ЗАБЕЗПЕЧЕННЯ  (НА ПРИКЛАДІ ПАТ “СОФІЯ”)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Дипломна робота на тему:   «Покращення системи ведення бухгалтерського обліку на вітчизняних підприємствах з використанням програмного забезпечення «1С: бухгалтерія» </dc:title>
  <dc:creator>Юлия</dc:creator>
  <cp:lastModifiedBy>Serhio</cp:lastModifiedBy>
  <cp:revision>64</cp:revision>
  <dcterms:created xsi:type="dcterms:W3CDTF">2012-05-19T16:05:18Z</dcterms:created>
  <dcterms:modified xsi:type="dcterms:W3CDTF">2015-06-16T19:55:57Z</dcterms:modified>
</cp:coreProperties>
</file>