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103" d="100"/>
          <a:sy n="103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G:\&#1044;&#1080;&#1087;&#1083;&#1086;&#1084;\&#1056;&#1086;&#1079;&#1088;&#1072;&#1093;&#1091;&#1085;&#1082;&#1080;%202%20&#1088;&#1086;&#1079;&#1076;&#1110;&#108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1"/>
  <c:chart>
    <c:autoTitleDeleted val="1"/>
    <c:plotArea>
      <c:layout>
        <c:manualLayout>
          <c:layoutTarget val="inner"/>
          <c:xMode val="edge"/>
          <c:yMode val="edge"/>
          <c:x val="2.3694130317716756E-2"/>
          <c:y val="5.2277086859469933E-2"/>
          <c:w val="0.68369292821448946"/>
          <c:h val="0.81310447175411493"/>
        </c:manualLayout>
      </c:layout>
      <c:barChart>
        <c:barDir val="col"/>
        <c:grouping val="clustered"/>
        <c:varyColors val="1"/>
        <c:ser>
          <c:idx val="0"/>
          <c:order val="0"/>
          <c:tx>
            <c:strRef>
              <c:f>Гістограма!$A$1</c:f>
              <c:strCache>
                <c:ptCount val="1"/>
                <c:pt idx="0">
                  <c:v>Чистий дохід від реалізації</c:v>
                </c:pt>
              </c:strCache>
            </c:strRef>
          </c:tx>
          <c:invertIfNegative val="1"/>
          <c:dLbls>
            <c:delete val="1"/>
          </c:dLbls>
          <c:cat>
            <c:numRef>
              <c:f>Гістограма!$B$5:$D$5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Гістограма!$B$1:$D$1</c:f>
              <c:numCache>
                <c:formatCode>General</c:formatCode>
                <c:ptCount val="3"/>
                <c:pt idx="0">
                  <c:v>124283</c:v>
                </c:pt>
                <c:pt idx="1">
                  <c:v>120678</c:v>
                </c:pt>
                <c:pt idx="2">
                  <c:v>197119</c:v>
                </c:pt>
              </c:numCache>
            </c:numRef>
          </c:val>
        </c:ser>
        <c:ser>
          <c:idx val="1"/>
          <c:order val="1"/>
          <c:tx>
            <c:strRef>
              <c:f>Гістограма!$A$2</c:f>
              <c:strCache>
                <c:ptCount val="1"/>
                <c:pt idx="0">
                  <c:v>Собівартість реалізованої продукції</c:v>
                </c:pt>
              </c:strCache>
            </c:strRef>
          </c:tx>
          <c:invertIfNegative val="1"/>
          <c:dLbls>
            <c:delete val="1"/>
          </c:dLbls>
          <c:cat>
            <c:numRef>
              <c:f>Гістограма!$B$5:$D$5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Гістограма!$B$2:$D$2</c:f>
              <c:numCache>
                <c:formatCode>General</c:formatCode>
                <c:ptCount val="3"/>
                <c:pt idx="0">
                  <c:v>115381</c:v>
                </c:pt>
                <c:pt idx="1">
                  <c:v>182444</c:v>
                </c:pt>
                <c:pt idx="2">
                  <c:v>145991</c:v>
                </c:pt>
              </c:numCache>
            </c:numRef>
          </c:val>
        </c:ser>
        <c:ser>
          <c:idx val="2"/>
          <c:order val="2"/>
          <c:tx>
            <c:strRef>
              <c:f>Гістограма!$A$3</c:f>
              <c:strCache>
                <c:ptCount val="1"/>
                <c:pt idx="0">
                  <c:v>Валовий прибуток </c:v>
                </c:pt>
              </c:strCache>
            </c:strRef>
          </c:tx>
          <c:invertIfNegative val="1"/>
          <c:dLbls>
            <c:delete val="1"/>
          </c:dLbls>
          <c:cat>
            <c:numRef>
              <c:f>Гістограма!$B$5:$D$5</c:f>
              <c:numCache>
                <c:formatCode>General</c:formatCode>
                <c:ptCount val="3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Гістограма!$B$3:$D$3</c:f>
              <c:numCache>
                <c:formatCode>General</c:formatCode>
                <c:ptCount val="3"/>
                <c:pt idx="0">
                  <c:v>5297</c:v>
                </c:pt>
                <c:pt idx="1">
                  <c:v>14675</c:v>
                </c:pt>
                <c:pt idx="2">
                  <c:v>18827</c:v>
                </c:pt>
              </c:numCache>
            </c:numRef>
          </c:val>
        </c:ser>
        <c:dLbls>
          <c:showLegendKey val="1"/>
          <c:showVal val="1"/>
          <c:showCatName val="1"/>
          <c:showSerName val="1"/>
          <c:showPercent val="1"/>
          <c:showBubbleSize val="1"/>
        </c:dLbls>
        <c:gapWidth val="75"/>
        <c:overlap val="-25"/>
        <c:axId val="60011264"/>
        <c:axId val="60012800"/>
      </c:barChart>
      <c:catAx>
        <c:axId val="60011264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one"/>
        <c:crossAx val="60012800"/>
        <c:crosses val="autoZero"/>
        <c:auto val="1"/>
        <c:lblAlgn val="ctr"/>
        <c:lblOffset val="100"/>
        <c:noMultiLvlLbl val="1"/>
      </c:catAx>
      <c:valAx>
        <c:axId val="60012800"/>
        <c:scaling>
          <c:orientation val="minMax"/>
          <c:max val="200000"/>
        </c:scaling>
        <c:delete val="1"/>
        <c:axPos val="l"/>
        <c:majorGridlines/>
        <c:numFmt formatCode="General" sourceLinked="1"/>
        <c:majorTickMark val="none"/>
        <c:minorTickMark val="cross"/>
        <c:tickLblPos val="none"/>
        <c:crossAx val="600112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670561660019937"/>
          <c:y val="0.30801370592399385"/>
          <c:w val="0.2782284700288194"/>
          <c:h val="0.38397233758668314"/>
        </c:manualLayout>
      </c:layout>
      <c:overlay val="1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zero"/>
    <c:showDLblsOverMax val="1"/>
  </c:chart>
  <c:spPr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0.05085</cdr:x>
      <cdr:y>0.88551</cdr:y>
    </cdr:from>
    <cdr:to>
      <cdr:x>0.16196</cdr:x>
      <cdr:y>0.93925</cdr:y>
    </cdr:to>
    <cdr:sp macro="" textlink="">
      <cdr:nvSpPr>
        <cdr:cNvPr id="2" name="Поле 1"/>
        <cdr:cNvSpPr txBox="1"/>
      </cdr:nvSpPr>
      <cdr:spPr>
        <a:xfrm xmlns:a="http://schemas.openxmlformats.org/drawingml/2006/main">
          <a:off x="257175" y="3609975"/>
          <a:ext cx="561975" cy="2190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0.26365</cdr:x>
      <cdr:y>0.89019</cdr:y>
    </cdr:from>
    <cdr:to>
      <cdr:x>0.40678</cdr:x>
      <cdr:y>0.93458</cdr:y>
    </cdr:to>
    <cdr:sp macro="" textlink="">
      <cdr:nvSpPr>
        <cdr:cNvPr id="3" name="Поле 2"/>
        <cdr:cNvSpPr txBox="1"/>
      </cdr:nvSpPr>
      <cdr:spPr>
        <a:xfrm xmlns:a="http://schemas.openxmlformats.org/drawingml/2006/main">
          <a:off x="1333500" y="3629025"/>
          <a:ext cx="723900" cy="1809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0.49529</cdr:x>
      <cdr:y>0.88551</cdr:y>
    </cdr:from>
    <cdr:to>
      <cdr:x>0.64407</cdr:x>
      <cdr:y>0.93224</cdr:y>
    </cdr:to>
    <cdr:sp macro="" textlink="">
      <cdr:nvSpPr>
        <cdr:cNvPr id="4" name="Поле 3"/>
        <cdr:cNvSpPr txBox="1"/>
      </cdr:nvSpPr>
      <cdr:spPr>
        <a:xfrm xmlns:a="http://schemas.openxmlformats.org/drawingml/2006/main">
          <a:off x="2505075" y="3609975"/>
          <a:ext cx="752475" cy="190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2014 </a:t>
          </a:r>
          <a:r>
            <a:rPr lang="ru-RU" sz="1100" dirty="0" err="1">
              <a:latin typeface="Times New Roman" pitchFamily="18" charset="0"/>
              <a:cs typeface="Times New Roman" pitchFamily="18" charset="0"/>
            </a:rPr>
            <a:t>рік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0.26177</cdr:x>
      <cdr:y>0.88785</cdr:y>
    </cdr:from>
    <cdr:to>
      <cdr:x>0.4049</cdr:x>
      <cdr:y>0.93458</cdr:y>
    </cdr:to>
    <cdr:sp macro="" textlink="">
      <cdr:nvSpPr>
        <cdr:cNvPr id="5" name="Поле 4"/>
        <cdr:cNvSpPr txBox="1"/>
      </cdr:nvSpPr>
      <cdr:spPr>
        <a:xfrm xmlns:a="http://schemas.openxmlformats.org/drawingml/2006/main">
          <a:off x="1323975" y="3619500"/>
          <a:ext cx="723900" cy="190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2013 </a:t>
          </a:r>
          <a:r>
            <a:rPr lang="ru-RU" sz="1100" dirty="0" err="1">
              <a:latin typeface="Times New Roman" pitchFamily="18" charset="0"/>
              <a:cs typeface="Times New Roman" pitchFamily="18" charset="0"/>
            </a:rPr>
            <a:t>рік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0.03955</cdr:x>
      <cdr:y>0.88785</cdr:y>
    </cdr:from>
    <cdr:to>
      <cdr:x>0.18267</cdr:x>
      <cdr:y>0.94159</cdr:y>
    </cdr:to>
    <cdr:sp macro="" textlink="">
      <cdr:nvSpPr>
        <cdr:cNvPr id="6" name="Поле 5"/>
        <cdr:cNvSpPr txBox="1"/>
      </cdr:nvSpPr>
      <cdr:spPr>
        <a:xfrm xmlns:a="http://schemas.openxmlformats.org/drawingml/2006/main">
          <a:off x="200025" y="3619500"/>
          <a:ext cx="723900" cy="2190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>
              <a:latin typeface="Times New Roman" pitchFamily="18" charset="0"/>
              <a:cs typeface="Times New Roman" pitchFamily="18" charset="0"/>
            </a:rPr>
            <a:t>2012 </a:t>
          </a:r>
          <a:r>
            <a:rPr lang="ru-RU" sz="1100" dirty="0" err="1">
              <a:latin typeface="Times New Roman" pitchFamily="18" charset="0"/>
              <a:cs typeface="Times New Roman" pitchFamily="18" charset="0"/>
            </a:rPr>
            <a:t>рік</a:t>
          </a:r>
          <a:endParaRPr lang="ru-RU" sz="11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540803E-4F6D-4C6F-A680-F45BD1D56502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D1C4102-75FA-47E5-89B9-1B18D2BFF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988840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/>
              <a:t>Покращення рівня захисту інформації підприємства на основі сучасних програмних засобів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509120"/>
            <a:ext cx="7406640" cy="1752600"/>
          </a:xfrm>
        </p:spPr>
        <p:txBody>
          <a:bodyPr/>
          <a:lstStyle/>
          <a:p>
            <a:pPr algn="r"/>
            <a:r>
              <a:rPr lang="uk-UA" dirty="0" smtClean="0"/>
              <a:t>Виконав: </a:t>
            </a:r>
            <a:r>
              <a:rPr lang="uk-UA" dirty="0" err="1" smtClean="0"/>
              <a:t>ст.гр</a:t>
            </a:r>
            <a:r>
              <a:rPr lang="uk-UA" dirty="0" smtClean="0"/>
              <a:t>. Моі-14сп</a:t>
            </a:r>
          </a:p>
          <a:p>
            <a:pPr algn="r"/>
            <a:r>
              <a:rPr lang="uk-UA" smtClean="0"/>
              <a:t>Діброва І.М.</a:t>
            </a:r>
            <a:endParaRPr lang="uk-UA" dirty="0" smtClean="0"/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 smtClean="0"/>
              <a:t>Аналіз  інформаційної безпеки ПАТ </a:t>
            </a:r>
            <a:r>
              <a:rPr lang="uk-UA" sz="2800" dirty="0" err="1" smtClean="0"/>
              <a:t>“Вінницький</a:t>
            </a:r>
            <a:r>
              <a:rPr lang="uk-UA" sz="2800" dirty="0" smtClean="0"/>
              <a:t> </a:t>
            </a:r>
            <a:r>
              <a:rPr lang="uk-UA" sz="2800" dirty="0" err="1" smtClean="0"/>
              <a:t>олійножировий</a:t>
            </a:r>
            <a:r>
              <a:rPr lang="uk-UA" sz="2800" dirty="0" smtClean="0"/>
              <a:t> </a:t>
            </a:r>
            <a:r>
              <a:rPr lang="uk-UA" sz="2800" dirty="0" err="1" smtClean="0"/>
              <a:t>комбінат”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447800"/>
          <a:ext cx="8640960" cy="4430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080120"/>
                <a:gridCol w="1008112"/>
                <a:gridCol w="1008112"/>
                <a:gridCol w="973350"/>
                <a:gridCol w="1042874"/>
                <a:gridCol w="1117366"/>
                <a:gridCol w="1042874"/>
              </a:tblGrid>
              <a:tr h="432103">
                <a:tc rowSpan="3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     Показник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2012 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рік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2013 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рік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2014 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рік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Відхилення 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1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2013 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від   </a:t>
                      </a: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2012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2014 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від </a:t>
                      </a: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2013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1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200" dirty="0" err="1" smtClean="0">
                          <a:latin typeface="Times New Roman"/>
                          <a:ea typeface="Times New Roman"/>
                        </a:rPr>
                        <a:t>Абсол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Від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.,%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200" dirty="0" err="1" smtClean="0">
                          <a:latin typeface="Times New Roman"/>
                          <a:ea typeface="Times New Roman"/>
                        </a:rPr>
                        <a:t>Абсол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Від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.,%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639275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Продуктивність 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інформації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   3,36</a:t>
                      </a:r>
                      <a:endParaRPr lang="ru-RU" sz="140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6,28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   5,01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 2,92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86,9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(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1,27)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(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20,2)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958913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    Коефіцієнт 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інформаційної озброєності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34,63грн/чол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26,71грн/чол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49,41грн/чол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(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7,92)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(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22,9)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22,7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84,9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958913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    Коефіцієнт 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захищеності інформації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16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17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17%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                        </a:t>
                      </a:r>
                      <a:r>
                        <a:rPr lang="uk-UA" sz="12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6,25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       -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latin typeface="Times New Roman"/>
                          <a:ea typeface="Times New Roman"/>
                        </a:rPr>
                        <a:t>            -</a:t>
                      </a:r>
                      <a:endParaRPr lang="ru-RU" sz="14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З допомогою “Солон-2” було побудовано  КЦП, що має </a:t>
            </a:r>
            <a:r>
              <a:rPr lang="uk-UA" sz="2800" dirty="0" err="1" smtClean="0"/>
              <a:t>настіпну</a:t>
            </a:r>
            <a:r>
              <a:rPr lang="uk-UA" sz="2800" dirty="0" smtClean="0"/>
              <a:t> ієрархію</a:t>
            </a:r>
            <a:endParaRPr lang="ru-RU" sz="28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100" y="2132856"/>
            <a:ext cx="7499350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60648"/>
            <a:ext cx="7498080" cy="5987752"/>
          </a:xfrm>
        </p:spPr>
        <p:txBody>
          <a:bodyPr>
            <a:normAutofit/>
          </a:bodyPr>
          <a:lstStyle/>
          <a:p>
            <a:endParaRPr lang="uk-UA" sz="2800" dirty="0" smtClean="0"/>
          </a:p>
          <a:p>
            <a:endParaRPr lang="uk-UA" sz="2800" dirty="0" smtClean="0"/>
          </a:p>
          <a:p>
            <a:pPr>
              <a:buNone/>
            </a:pPr>
            <a:endParaRPr lang="uk-UA" sz="2800" dirty="0" smtClean="0"/>
          </a:p>
          <a:p>
            <a:pPr>
              <a:buNone/>
            </a:pPr>
            <a:r>
              <a:rPr lang="uk-UA" sz="2800" dirty="0" smtClean="0"/>
              <a:t>            Загальні витрати на впровадження КЦП становлять 16252,07. Застосування нової КЦП підвищує продуктивність при виконанні певної роботи у 2,04 рази. Річний економічний ефект для споживача від впровадження КЦП складає 7956,88 грн.  Термін окупності від впровадження комплексної цільової програми дорівнює 2,7 років, тому розробка вважається економічно ефективною.</a:t>
            </a:r>
            <a:endParaRPr lang="ru-RU" sz="2800" dirty="0" smtClean="0"/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4400" dirty="0" smtClean="0"/>
              <a:t>                       </a:t>
            </a:r>
          </a:p>
          <a:p>
            <a:pPr>
              <a:buNone/>
            </a:pPr>
            <a:r>
              <a:rPr lang="uk-UA" sz="4400" dirty="0" smtClean="0"/>
              <a:t>                      </a:t>
            </a:r>
          </a:p>
          <a:p>
            <a:pPr>
              <a:buNone/>
            </a:pPr>
            <a:r>
              <a:rPr lang="uk-UA" sz="4400" dirty="0" smtClean="0"/>
              <a:t>               Дякую за увагу!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600" dirty="0" smtClean="0"/>
              <a:t>Визначення поняття </a:t>
            </a:r>
            <a:r>
              <a:rPr lang="uk-UA" sz="3600" dirty="0" err="1" smtClean="0"/>
              <a:t>“інформація”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Закон України «Про інформацію» визначає інформацію як «документовані або публічно оголошені відомості про події та явища, що відбуваються у суспільстві, державі та навколишньому природному середовищі».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uk-UA" dirty="0" smtClean="0"/>
              <a:t>Інформація − універсальний ресурс, який використовується всіма галузями економіки та є сукупністю відомостей, фактів, знань про її компоненти, об'єкти, суб'єкти, що передаються прямо або опосередковано від джерела до споживача.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76672"/>
            <a:ext cx="7215504" cy="4409653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/>
              <a:t>Економічна</a:t>
            </a:r>
            <a:r>
              <a:rPr lang="ru-RU" sz="3200" dirty="0" smtClean="0"/>
              <a:t> </a:t>
            </a:r>
            <a:r>
              <a:rPr lang="uk-UA" sz="3200" dirty="0" smtClean="0"/>
              <a:t>і</a:t>
            </a:r>
            <a:r>
              <a:rPr lang="ru-RU" sz="3200" dirty="0" err="1" smtClean="0"/>
              <a:t>нформація</a:t>
            </a:r>
            <a:r>
              <a:rPr lang="ru-RU" sz="3200" i="1" dirty="0" smtClean="0"/>
              <a:t> </a:t>
            </a:r>
            <a:r>
              <a:rPr lang="ru-RU" sz="3200" b="0" i="1" dirty="0" smtClean="0"/>
              <a:t>− </a:t>
            </a:r>
            <a:r>
              <a:rPr lang="ru-RU" sz="2800" b="0" dirty="0" err="1" smtClean="0"/>
              <a:t>це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сукупність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відомостей</a:t>
            </a:r>
            <a:r>
              <a:rPr lang="ru-RU" sz="2800" b="0" dirty="0" smtClean="0"/>
              <a:t>, </a:t>
            </a:r>
            <a:r>
              <a:rPr lang="ru-RU" sz="2800" b="0" dirty="0" err="1" smtClean="0"/>
              <a:t>що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характеризує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виробничі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відносини</a:t>
            </a:r>
            <a:r>
              <a:rPr lang="ru-RU" sz="2800" b="0" dirty="0" smtClean="0"/>
              <a:t> в </a:t>
            </a:r>
            <a:r>
              <a:rPr lang="ru-RU" sz="2800" b="0" dirty="0" err="1" smtClean="0"/>
              <a:t>суспільстві</a:t>
            </a:r>
            <a:r>
              <a:rPr lang="ru-RU" sz="2800" b="0" dirty="0" smtClean="0"/>
              <a:t> та </a:t>
            </a:r>
            <a:r>
              <a:rPr lang="ru-RU" sz="2800" b="0" dirty="0" err="1" smtClean="0"/>
              <a:t>соціально-економічні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процеси</a:t>
            </a:r>
            <a:r>
              <a:rPr lang="ru-RU" sz="2800" b="0" dirty="0" smtClean="0"/>
              <a:t>, </a:t>
            </a:r>
            <a:r>
              <a:rPr lang="ru-RU" sz="2800" b="0" dirty="0" err="1" smtClean="0"/>
              <a:t>які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слугують</a:t>
            </a:r>
            <a:r>
              <a:rPr lang="ru-RU" sz="2800" b="0" dirty="0" smtClean="0"/>
              <a:t> для </a:t>
            </a:r>
            <a:r>
              <a:rPr lang="ru-RU" sz="2800" b="0" dirty="0" err="1" smtClean="0"/>
              <a:t>управління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цими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процесами</a:t>
            </a:r>
            <a:r>
              <a:rPr lang="ru-RU" sz="2800" b="0" dirty="0" smtClean="0"/>
              <a:t> та </a:t>
            </a:r>
            <a:r>
              <a:rPr lang="ru-RU" sz="2800" b="0" dirty="0" err="1" smtClean="0"/>
              <a:t>керування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колективами</a:t>
            </a:r>
            <a:r>
              <a:rPr lang="ru-RU" sz="2800" b="0" dirty="0" smtClean="0"/>
              <a:t> людей у </a:t>
            </a:r>
            <a:r>
              <a:rPr lang="ru-RU" sz="2800" b="0" dirty="0" err="1" smtClean="0"/>
              <a:t>виробничій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і</a:t>
            </a:r>
            <a:r>
              <a:rPr lang="ru-RU" sz="2800" b="0" dirty="0" smtClean="0"/>
              <a:t> </a:t>
            </a:r>
            <a:r>
              <a:rPr lang="ru-RU" sz="2800" b="0" dirty="0" err="1" smtClean="0"/>
              <a:t>невиробничій</a:t>
            </a:r>
            <a:r>
              <a:rPr lang="ru-RU" sz="2800" b="0" dirty="0" smtClean="0"/>
              <a:t> сферах.</a:t>
            </a:r>
            <a:r>
              <a:rPr lang="ru-RU" sz="3200" b="0" dirty="0" smtClean="0"/>
              <a:t/>
            </a:r>
            <a:br>
              <a:rPr lang="ru-RU" sz="3200" b="0" dirty="0" smtClean="0"/>
            </a:br>
            <a:endParaRPr lang="ru-RU" sz="3200" b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1066800"/>
            <a:ext cx="7575544" cy="15097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/>
              <a:t>Характеристика сучасних СППР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49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9783"/>
                <a:gridCol w="2499783"/>
                <a:gridCol w="24997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СППР “СИМПЛАН”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СППР “СОЛОН-2”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СППР М</a:t>
                      </a:r>
                      <a:r>
                        <a:rPr lang="en-US" dirty="0" err="1" smtClean="0"/>
                        <a:t>arketing</a:t>
                      </a:r>
                      <a:r>
                        <a:rPr lang="en-US" dirty="0" smtClean="0"/>
                        <a:t> Expert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Містить</a:t>
                      </a:r>
                      <a:r>
                        <a:rPr lang="uk-UA" baseline="0" dirty="0" smtClean="0"/>
                        <a:t> моделі маркетингу, фінансові моделі, </a:t>
                      </a:r>
                      <a:r>
                        <a:rPr lang="uk-UA" baseline="0" dirty="0" err="1" smtClean="0"/>
                        <a:t>моделі</a:t>
                      </a:r>
                      <a:r>
                        <a:rPr lang="uk-UA" baseline="0" dirty="0" smtClean="0"/>
                        <a:t> виробництва, які можна </a:t>
                      </a:r>
                      <a:r>
                        <a:rPr lang="uk-UA" baseline="0" dirty="0" err="1" smtClean="0"/>
                        <a:t>підлаштовувати</a:t>
                      </a:r>
                      <a:r>
                        <a:rPr lang="uk-UA" baseline="0" dirty="0" smtClean="0"/>
                        <a:t> під будь-яке підприємство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Деталізує</a:t>
                      </a:r>
                      <a:r>
                        <a:rPr lang="uk-UA" baseline="0" dirty="0" smtClean="0"/>
                        <a:t> головні цілі проблеми , будує ієрархію цілей та оцінює кожну альтернативу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err="1" smtClean="0"/>
                        <a:t>Підлаштовується</a:t>
                      </a:r>
                      <a:r>
                        <a:rPr lang="uk-UA" dirty="0" smtClean="0"/>
                        <a:t> під реальну позицію підприємства на ринку, оцінює  рентабельність продукції, вираховує ціну продукції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Вартість програмного</a:t>
                      </a:r>
                      <a:r>
                        <a:rPr lang="uk-UA" baseline="0" dirty="0" smtClean="0"/>
                        <a:t> продукту на ринку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dirty="0" smtClean="0"/>
                        <a:t>Вартість  програмного</a:t>
                      </a:r>
                      <a:r>
                        <a:rPr lang="uk-UA" baseline="0" dirty="0" smtClean="0"/>
                        <a:t> продукту на ринку 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mtClean="0"/>
                        <a:t>Вартість </a:t>
                      </a:r>
                      <a:r>
                        <a:rPr lang="uk-UA" baseline="0" smtClean="0"/>
                        <a:t> </a:t>
                      </a:r>
                      <a:r>
                        <a:rPr lang="uk-UA" smtClean="0"/>
                        <a:t>програмного</a:t>
                      </a:r>
                      <a:r>
                        <a:rPr lang="uk-UA" baseline="0" smtClean="0"/>
                        <a:t> </a:t>
                      </a:r>
                      <a:r>
                        <a:rPr lang="uk-UA" baseline="0" dirty="0" smtClean="0"/>
                        <a:t>продукту на ринку 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      </a:t>
            </a:r>
            <a:r>
              <a:rPr lang="ru-RU" dirty="0" err="1" smtClean="0"/>
              <a:t>Комерційна</a:t>
            </a:r>
            <a:r>
              <a:rPr lang="ru-RU" dirty="0" smtClean="0"/>
              <a:t> </a:t>
            </a:r>
            <a:r>
              <a:rPr lang="ru-RU" dirty="0" err="1" smtClean="0"/>
              <a:t>таємниця</a:t>
            </a:r>
            <a:r>
              <a:rPr lang="ru-RU" dirty="0" smtClean="0"/>
              <a:t> − </a:t>
            </a:r>
            <a:r>
              <a:rPr lang="ru-RU" dirty="0" err="1" smtClean="0"/>
              <a:t>інформація</a:t>
            </a:r>
            <a:r>
              <a:rPr lang="ru-RU" dirty="0" smtClean="0"/>
              <a:t> </a:t>
            </a:r>
            <a:r>
              <a:rPr lang="ru-RU" dirty="0" err="1" smtClean="0"/>
              <a:t>пов'язана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секретами </a:t>
            </a:r>
            <a:r>
              <a:rPr lang="ru-RU" dirty="0" err="1" smtClean="0"/>
              <a:t>виробництва</a:t>
            </a:r>
            <a:r>
              <a:rPr lang="ru-RU" dirty="0" smtClean="0"/>
              <a:t>, </a:t>
            </a:r>
            <a:r>
              <a:rPr lang="ru-RU" dirty="0" err="1" smtClean="0"/>
              <a:t>введенням</a:t>
            </a:r>
            <a:r>
              <a:rPr lang="ru-RU" dirty="0" smtClean="0"/>
              <a:t> </a:t>
            </a:r>
            <a:r>
              <a:rPr lang="ru-RU" dirty="0" err="1" smtClean="0"/>
              <a:t>новацій</a:t>
            </a:r>
            <a:r>
              <a:rPr lang="ru-RU" dirty="0" smtClean="0"/>
              <a:t> та ноу-хау, </a:t>
            </a:r>
            <a:r>
              <a:rPr lang="ru-RU" dirty="0" err="1" smtClean="0"/>
              <a:t>розробкою</a:t>
            </a:r>
            <a:r>
              <a:rPr lang="ru-RU" dirty="0" smtClean="0"/>
              <a:t> </a:t>
            </a:r>
            <a:r>
              <a:rPr lang="ru-RU" dirty="0" err="1" smtClean="0"/>
              <a:t>стратегії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, </a:t>
            </a:r>
            <a:r>
              <a:rPr lang="ru-RU" dirty="0" err="1" smtClean="0"/>
              <a:t>веденням</a:t>
            </a:r>
            <a:r>
              <a:rPr lang="ru-RU" dirty="0" smtClean="0"/>
              <a:t> </a:t>
            </a:r>
            <a:r>
              <a:rPr lang="ru-RU" dirty="0" err="1" smtClean="0"/>
              <a:t>переговорів</a:t>
            </a:r>
            <a:r>
              <a:rPr lang="ru-RU" dirty="0" smtClean="0"/>
              <a:t>, </a:t>
            </a:r>
            <a:r>
              <a:rPr lang="ru-RU" dirty="0" err="1" smtClean="0"/>
              <a:t>розробкою</a:t>
            </a:r>
            <a:r>
              <a:rPr lang="ru-RU" dirty="0" smtClean="0"/>
              <a:t> та </a:t>
            </a:r>
            <a:r>
              <a:rPr lang="ru-RU" dirty="0" err="1" smtClean="0"/>
              <a:t>впровадженням</a:t>
            </a:r>
            <a:r>
              <a:rPr lang="ru-RU" dirty="0" smtClean="0"/>
              <a:t>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, </a:t>
            </a:r>
            <a:r>
              <a:rPr lang="ru-RU" dirty="0" err="1" smtClean="0"/>
              <a:t>розголошення</a:t>
            </a:r>
            <a:r>
              <a:rPr lang="ru-RU" dirty="0" smtClean="0"/>
              <a:t> </a:t>
            </a:r>
            <a:r>
              <a:rPr lang="ru-RU" dirty="0" err="1" smtClean="0"/>
              <a:t>якої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завдати</a:t>
            </a:r>
            <a:r>
              <a:rPr lang="ru-RU" dirty="0" smtClean="0"/>
              <a:t> </a:t>
            </a:r>
            <a:r>
              <a:rPr lang="ru-RU" dirty="0" err="1" smtClean="0"/>
              <a:t>шкоди</a:t>
            </a:r>
            <a:r>
              <a:rPr lang="ru-RU" dirty="0" smtClean="0"/>
              <a:t> </a:t>
            </a:r>
            <a:r>
              <a:rPr lang="ru-RU" dirty="0" err="1" smtClean="0"/>
              <a:t>юридичній</a:t>
            </a:r>
            <a:r>
              <a:rPr lang="ru-RU" dirty="0" smtClean="0"/>
              <a:t> </a:t>
            </a:r>
            <a:r>
              <a:rPr lang="ru-RU" dirty="0" err="1" smtClean="0"/>
              <a:t>особі</a:t>
            </a:r>
            <a:r>
              <a:rPr lang="ru-RU" dirty="0" smtClean="0"/>
              <a:t>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     </a:t>
            </a:r>
            <a:r>
              <a:rPr lang="ru-RU" dirty="0" err="1" smtClean="0"/>
              <a:t>Перелік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, яка не </a:t>
            </a:r>
            <a:r>
              <a:rPr lang="ru-RU" dirty="0" err="1" smtClean="0"/>
              <a:t>може</a:t>
            </a:r>
            <a:r>
              <a:rPr lang="ru-RU" dirty="0" smtClean="0"/>
              <a:t> бути </a:t>
            </a:r>
            <a:r>
              <a:rPr lang="ru-RU" dirty="0" err="1" smtClean="0"/>
              <a:t>віднесена</a:t>
            </a:r>
            <a:r>
              <a:rPr lang="ru-RU" dirty="0" smtClean="0"/>
              <a:t> до </a:t>
            </a:r>
            <a:r>
              <a:rPr lang="ru-RU" dirty="0" err="1" smtClean="0"/>
              <a:t>комерційної</a:t>
            </a:r>
            <a:r>
              <a:rPr lang="ru-RU" dirty="0" smtClean="0"/>
              <a:t> </a:t>
            </a:r>
            <a:r>
              <a:rPr lang="ru-RU" dirty="0" err="1" smtClean="0"/>
              <a:t>таємниці</a:t>
            </a:r>
            <a:r>
              <a:rPr lang="ru-RU" dirty="0" smtClean="0"/>
              <a:t>:</a:t>
            </a:r>
          </a:p>
          <a:p>
            <a:pPr lvl="0" algn="just"/>
            <a:r>
              <a:rPr lang="ru-RU" dirty="0" smtClean="0"/>
              <a:t>про </a:t>
            </a:r>
            <a:r>
              <a:rPr lang="ru-RU" dirty="0" err="1" smtClean="0"/>
              <a:t>фінансову</a:t>
            </a:r>
            <a:r>
              <a:rPr lang="ru-RU" dirty="0" smtClean="0"/>
              <a:t> </a:t>
            </a:r>
            <a:r>
              <a:rPr lang="ru-RU" dirty="0" err="1" smtClean="0"/>
              <a:t>діяльність</a:t>
            </a:r>
            <a:r>
              <a:rPr lang="ru-RU" dirty="0" smtClean="0"/>
              <a:t> </a:t>
            </a:r>
            <a:r>
              <a:rPr lang="ru-RU" dirty="0" err="1" smtClean="0"/>
              <a:t>юридичної</a:t>
            </a:r>
            <a:r>
              <a:rPr lang="ru-RU" dirty="0" smtClean="0"/>
              <a:t> особи;</a:t>
            </a:r>
          </a:p>
          <a:p>
            <a:pPr lvl="0" algn="just"/>
            <a:r>
              <a:rPr lang="ru-RU" dirty="0" smtClean="0"/>
              <a:t>про </a:t>
            </a:r>
            <a:r>
              <a:rPr lang="ru-RU" dirty="0" err="1" smtClean="0"/>
              <a:t>господарську</a:t>
            </a:r>
            <a:r>
              <a:rPr lang="ru-RU" dirty="0" smtClean="0"/>
              <a:t> </a:t>
            </a:r>
            <a:r>
              <a:rPr lang="ru-RU" dirty="0" err="1" smtClean="0"/>
              <a:t>діяльність</a:t>
            </a:r>
            <a:r>
              <a:rPr lang="ru-RU" dirty="0" smtClean="0"/>
              <a:t> </a:t>
            </a:r>
            <a:r>
              <a:rPr lang="ru-RU" dirty="0" err="1" smtClean="0"/>
              <a:t>юридичної</a:t>
            </a:r>
            <a:r>
              <a:rPr lang="ru-RU" dirty="0" smtClean="0"/>
              <a:t> особи, яка не </a:t>
            </a:r>
            <a:r>
              <a:rPr lang="ru-RU" dirty="0" err="1" smtClean="0"/>
              <a:t>пов'язана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секретами </a:t>
            </a:r>
            <a:r>
              <a:rPr lang="ru-RU" dirty="0" err="1" smtClean="0"/>
              <a:t>виробництва</a:t>
            </a:r>
            <a:r>
              <a:rPr lang="ru-RU" dirty="0" smtClean="0"/>
              <a:t>, </a:t>
            </a:r>
            <a:r>
              <a:rPr lang="ru-RU" dirty="0" err="1" smtClean="0"/>
              <a:t>введенням</a:t>
            </a:r>
            <a:r>
              <a:rPr lang="ru-RU" dirty="0" smtClean="0"/>
              <a:t> </a:t>
            </a:r>
            <a:r>
              <a:rPr lang="ru-RU" dirty="0" err="1" smtClean="0"/>
              <a:t>новацій</a:t>
            </a:r>
            <a:r>
              <a:rPr lang="ru-RU" dirty="0" smtClean="0"/>
              <a:t> та ноу-хау, </a:t>
            </a:r>
            <a:r>
              <a:rPr lang="ru-RU" dirty="0" err="1" smtClean="0"/>
              <a:t>розробкою</a:t>
            </a:r>
            <a:r>
              <a:rPr lang="ru-RU" dirty="0" smtClean="0"/>
              <a:t> </a:t>
            </a:r>
            <a:r>
              <a:rPr lang="ru-RU" dirty="0" err="1" smtClean="0"/>
              <a:t>стратегії</a:t>
            </a:r>
            <a:r>
              <a:rPr lang="ru-RU" dirty="0" smtClean="0"/>
              <a:t> </a:t>
            </a:r>
            <a:r>
              <a:rPr lang="ru-RU" dirty="0" err="1" smtClean="0"/>
              <a:t>розвитку</a:t>
            </a:r>
            <a:r>
              <a:rPr lang="ru-RU" dirty="0" smtClean="0"/>
              <a:t>, </a:t>
            </a:r>
            <a:r>
              <a:rPr lang="ru-RU" dirty="0" err="1" smtClean="0"/>
              <a:t>веденням</a:t>
            </a:r>
            <a:r>
              <a:rPr lang="ru-RU" dirty="0" smtClean="0"/>
              <a:t> </a:t>
            </a:r>
            <a:r>
              <a:rPr lang="ru-RU" dirty="0" err="1" smtClean="0"/>
              <a:t>переговорів</a:t>
            </a:r>
            <a:r>
              <a:rPr lang="ru-RU" dirty="0" smtClean="0"/>
              <a:t>, </a:t>
            </a:r>
            <a:r>
              <a:rPr lang="ru-RU" dirty="0" err="1" smtClean="0"/>
              <a:t>розробкою</a:t>
            </a:r>
            <a:r>
              <a:rPr lang="ru-RU" dirty="0" smtClean="0"/>
              <a:t> та </a:t>
            </a:r>
            <a:r>
              <a:rPr lang="ru-RU" dirty="0" err="1" smtClean="0"/>
              <a:t>впровадженням</a:t>
            </a:r>
            <a:r>
              <a:rPr lang="ru-RU" dirty="0" smtClean="0"/>
              <a:t> </a:t>
            </a:r>
            <a:r>
              <a:rPr lang="ru-RU" dirty="0" err="1" smtClean="0"/>
              <a:t>нових</a:t>
            </a:r>
            <a:r>
              <a:rPr lang="ru-RU" dirty="0" smtClean="0"/>
              <a:t> </a:t>
            </a:r>
            <a:r>
              <a:rPr lang="ru-RU" dirty="0" err="1" smtClean="0"/>
              <a:t>технологій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836712"/>
            <a:ext cx="7867600" cy="5832648"/>
          </a:xfrm>
        </p:spPr>
        <p:txBody>
          <a:bodyPr>
            <a:noAutofit/>
          </a:bodyPr>
          <a:lstStyle/>
          <a:p>
            <a:pPr algn="ctr"/>
            <a:r>
              <a:rPr lang="uk-UA" sz="2400" dirty="0" smtClean="0"/>
              <a:t>До складу ПАТ "</a:t>
            </a:r>
            <a:r>
              <a:rPr lang="uk-UA" sz="2400" dirty="0" err="1" smtClean="0"/>
              <a:t>Вiнницький</a:t>
            </a:r>
            <a:r>
              <a:rPr lang="uk-UA" sz="2400" dirty="0" smtClean="0"/>
              <a:t> </a:t>
            </a:r>
            <a:r>
              <a:rPr lang="uk-UA" sz="2400" dirty="0" err="1" smtClean="0"/>
              <a:t>олiйножировий</a:t>
            </a:r>
            <a:r>
              <a:rPr lang="uk-UA" sz="2400" dirty="0" smtClean="0"/>
              <a:t> </a:t>
            </a:r>
            <a:r>
              <a:rPr lang="uk-UA" sz="2400" dirty="0" err="1" smtClean="0"/>
              <a:t>комбiнат</a:t>
            </a:r>
            <a:r>
              <a:rPr lang="uk-UA" sz="2400" dirty="0" smtClean="0"/>
              <a:t>" входять:</a:t>
            </a:r>
            <a:br>
              <a:rPr lang="uk-UA" sz="2400" dirty="0" smtClean="0"/>
            </a:br>
            <a:r>
              <a:rPr lang="uk-UA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1) </a:t>
            </a:r>
            <a:r>
              <a:rPr lang="uk-UA" sz="2400" dirty="0" err="1" smtClean="0"/>
              <a:t>олiйноекстракцiйний</a:t>
            </a:r>
            <a:r>
              <a:rPr lang="uk-UA" sz="2400" dirty="0" smtClean="0"/>
              <a:t>, </a:t>
            </a:r>
            <a:r>
              <a:rPr lang="uk-UA" sz="2400" dirty="0" err="1" smtClean="0"/>
              <a:t>гiдрогенiзацiйний</a:t>
            </a:r>
            <a:r>
              <a:rPr lang="uk-UA" sz="2400" dirty="0" smtClean="0"/>
              <a:t> та миловарний заводи;</a:t>
            </a:r>
            <a:br>
              <a:rPr lang="uk-UA" sz="2400" dirty="0" smtClean="0"/>
            </a:br>
            <a:r>
              <a:rPr lang="uk-UA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2) </a:t>
            </a:r>
            <a:r>
              <a:rPr lang="uk-UA" sz="2400" dirty="0" err="1" smtClean="0"/>
              <a:t>пiдроздiл</a:t>
            </a:r>
            <a:r>
              <a:rPr lang="uk-UA" sz="2400" dirty="0" smtClean="0"/>
              <a:t> виробництва фасованої </a:t>
            </a:r>
            <a:r>
              <a:rPr lang="uk-UA" sz="2400" dirty="0" err="1" smtClean="0"/>
              <a:t>продукцiї</a:t>
            </a:r>
            <a:r>
              <a:rPr lang="uk-UA" sz="2400" dirty="0" smtClean="0"/>
              <a:t>;</a:t>
            </a:r>
            <a:br>
              <a:rPr lang="uk-UA" sz="2400" dirty="0" smtClean="0"/>
            </a:br>
            <a:r>
              <a:rPr lang="uk-UA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3) </a:t>
            </a:r>
            <a:r>
              <a:rPr lang="uk-UA" sz="2400" dirty="0" smtClean="0"/>
              <a:t>цех м'яких </a:t>
            </a:r>
            <a:r>
              <a:rPr lang="uk-UA" sz="2400" dirty="0" err="1" smtClean="0"/>
              <a:t>маргаринiв</a:t>
            </a:r>
            <a:r>
              <a:rPr lang="uk-UA" sz="2400" dirty="0" smtClean="0"/>
              <a:t>, майонезу та вершково-рослинних масел;</a:t>
            </a:r>
            <a:br>
              <a:rPr lang="uk-UA" sz="2400" dirty="0" smtClean="0"/>
            </a:br>
            <a:r>
              <a:rPr lang="uk-UA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4) </a:t>
            </a:r>
            <a:r>
              <a:rPr lang="uk-UA" sz="2400" dirty="0" err="1" smtClean="0"/>
              <a:t>дiльниця</a:t>
            </a:r>
            <a:r>
              <a:rPr lang="uk-UA" sz="2400" dirty="0" smtClean="0"/>
              <a:t> виробництва водню;</a:t>
            </a:r>
            <a:br>
              <a:rPr lang="uk-UA" sz="2400" dirty="0" smtClean="0"/>
            </a:br>
            <a:r>
              <a:rPr lang="uk-UA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5) </a:t>
            </a:r>
            <a:r>
              <a:rPr lang="uk-UA" sz="2400" dirty="0" err="1" smtClean="0"/>
              <a:t>дiльниця</a:t>
            </a:r>
            <a:r>
              <a:rPr lang="uk-UA" sz="2400" dirty="0" smtClean="0"/>
              <a:t> </a:t>
            </a:r>
            <a:r>
              <a:rPr lang="uk-UA" sz="2400" dirty="0" err="1" smtClean="0"/>
              <a:t>грануляцiї</a:t>
            </a:r>
            <a:r>
              <a:rPr lang="uk-UA" sz="2400" dirty="0" smtClean="0"/>
              <a:t> лушпиння;</a:t>
            </a:r>
            <a:br>
              <a:rPr lang="uk-UA" sz="2400" dirty="0" smtClean="0"/>
            </a:br>
            <a:r>
              <a:rPr lang="uk-UA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uk-UA" sz="2400" dirty="0" smtClean="0"/>
              <a:t>   6) </a:t>
            </a:r>
            <a:r>
              <a:rPr lang="uk-UA" sz="2400" dirty="0" err="1" smtClean="0"/>
              <a:t>допомiжнi</a:t>
            </a:r>
            <a:r>
              <a:rPr lang="uk-UA" sz="2400" dirty="0" smtClean="0"/>
              <a:t> цехи та </a:t>
            </a:r>
            <a:r>
              <a:rPr lang="uk-UA" sz="2400" dirty="0" err="1" smtClean="0"/>
              <a:t>дiльницi</a:t>
            </a:r>
            <a:r>
              <a:rPr lang="uk-UA" sz="2400" dirty="0" smtClean="0"/>
              <a:t>, </a:t>
            </a:r>
            <a:r>
              <a:rPr lang="uk-UA" sz="2400" dirty="0" err="1" smtClean="0"/>
              <a:t>якi</a:t>
            </a:r>
            <a:r>
              <a:rPr lang="uk-UA" sz="2400" dirty="0" smtClean="0"/>
              <a:t> забезпечують роботу основного виробництва.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dirty="0" smtClean="0"/>
              <a:t>Динаміка основних показників діяльності ПАТ </a:t>
            </a:r>
            <a:r>
              <a:rPr lang="uk-UA" sz="3600" dirty="0" err="1" smtClean="0"/>
              <a:t>“Вінницький</a:t>
            </a:r>
            <a:r>
              <a:rPr lang="uk-UA" sz="3600" dirty="0" smtClean="0"/>
              <a:t> </a:t>
            </a:r>
            <a:r>
              <a:rPr lang="uk-UA" sz="3600" dirty="0" err="1" smtClean="0"/>
              <a:t>олійножировий</a:t>
            </a:r>
            <a:r>
              <a:rPr lang="uk-UA" sz="3600" dirty="0" smtClean="0"/>
              <a:t> </a:t>
            </a:r>
            <a:r>
              <a:rPr lang="uk-UA" sz="3600" dirty="0" err="1" smtClean="0"/>
              <a:t>комбінат”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Ліквідність підприємства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2348880"/>
          <a:ext cx="7499352" cy="395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864096"/>
                <a:gridCol w="792088"/>
                <a:gridCol w="941364"/>
                <a:gridCol w="937419"/>
                <a:gridCol w="937419"/>
                <a:gridCol w="937419"/>
                <a:gridCol w="937419"/>
              </a:tblGrid>
              <a:tr h="370840"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Показники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Відхилення: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2013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від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2012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року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2014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від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2013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року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абсол. знач.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абсол. знач.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416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Коефіцієнт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поточної ліквідності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0,46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0,62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0,103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28,75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0,159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34,59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416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uk-UA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Коефіцієнт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швидкої ліквідності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0,49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0,077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36,07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0,196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66,92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4168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Коефіцієнт абсолютної ліквідності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0,0007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0,0011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0,0023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0,0004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57,84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0,0012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106,24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Показники ділової активності ПАТ </a:t>
            </a:r>
            <a:r>
              <a:rPr lang="uk-UA" sz="2800" dirty="0" err="1" smtClean="0"/>
              <a:t>“Вінницькийолійножировий</a:t>
            </a:r>
            <a:r>
              <a:rPr lang="uk-UA" sz="2800" dirty="0" smtClean="0"/>
              <a:t> </a:t>
            </a:r>
            <a:r>
              <a:rPr lang="uk-UA" sz="2800" dirty="0" err="1" smtClean="0"/>
              <a:t>комбінат”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196752"/>
          <a:ext cx="8712976" cy="5481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4"/>
                <a:gridCol w="1008112"/>
                <a:gridCol w="936104"/>
                <a:gridCol w="1008112"/>
                <a:gridCol w="864096"/>
                <a:gridCol w="1008112"/>
                <a:gridCol w="864096"/>
                <a:gridCol w="864100"/>
              </a:tblGrid>
              <a:tr h="393327">
                <a:tc row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Показники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Відхилення: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3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2014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2013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від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2012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року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2014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від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2013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року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94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абсол. знач.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абсол. знач.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8092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Коефіцієнт оборотності активів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0,40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0,45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12,61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-0,19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-42,38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Коефіцієнт оборотності основних засобів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0,47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0,53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13,91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-0,18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-34,39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Коефіцієнт оборотності власного капіталу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0,68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0,69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0,42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2,65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-0,28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-39,82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61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Коефіцієнт оборотності кредиторської заборгованості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1,91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3,22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2,64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1,31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68,23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-0,58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-17,94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7286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Прибуток на поточні активи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-0,003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0,013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0,007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564,32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-0,006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-43,22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</TotalTime>
  <Words>638</Words>
  <Application>Microsoft Office PowerPoint</Application>
  <PresentationFormat>Экран (4:3)</PresentationFormat>
  <Paragraphs>169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Покращення рівня захисту інформації підприємства на основі сучасних програмних засобів</vt:lpstr>
      <vt:lpstr>Визначення поняття “інформація”</vt:lpstr>
      <vt:lpstr>Економічна інформація − це сукупність відомостей, що характеризує виробничі відносини в суспільстві та соціально-економічні процеси, які слугують для управління цими процесами та керування колективами людей у виробничій і невиробничій сферах. </vt:lpstr>
      <vt:lpstr>Характеристика сучасних СППР</vt:lpstr>
      <vt:lpstr>Слайд 5</vt:lpstr>
      <vt:lpstr>До складу ПАТ "Вiнницький олiйножировий комбiнат" входять:   1) олiйноекстракцiйний, гiдрогенiзацiйний та миловарний заводи;   2) пiдроздiл виробництва фасованої продукцiї;   3) цех м'яких маргаринiв, майонезу та вершково-рослинних масел;   4) дiльниця виробництва водню;   5) дiльниця грануляцiї лушпиння;      6) допомiжнi цехи та дiльницi, якi забезпечують роботу основного виробництва.  </vt:lpstr>
      <vt:lpstr>Динаміка основних показників діяльності ПАТ “Вінницький олійножировий комбінат”</vt:lpstr>
      <vt:lpstr>Ліквідність підприємства</vt:lpstr>
      <vt:lpstr>Показники ділової активності ПАТ “Вінницькийолійножировий комбінат”</vt:lpstr>
      <vt:lpstr>Аналіз  інформаційної безпеки ПАТ “Вінницький олійножировий комбінат”</vt:lpstr>
      <vt:lpstr>З допомогою “Солон-2” було побудовано  КЦП, що має настіпну ієрархію</vt:lpstr>
      <vt:lpstr>Слайд 12</vt:lpstr>
      <vt:lpstr>Слайд 13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Удосконалення рівня захисту інформації вітчизняних підприємств на базі новітніх програмних засобів</dc:title>
  <dc:creator>Андрей</dc:creator>
  <cp:lastModifiedBy>Vova</cp:lastModifiedBy>
  <cp:revision>14</cp:revision>
  <dcterms:created xsi:type="dcterms:W3CDTF">2014-06-24T17:40:58Z</dcterms:created>
  <dcterms:modified xsi:type="dcterms:W3CDTF">2015-02-18T18:10:26Z</dcterms:modified>
</cp:coreProperties>
</file>