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</p:sldMasterIdLst>
  <p:notesMasterIdLst>
    <p:notesMasterId r:id="rId26"/>
  </p:notesMasterIdLst>
  <p:sldIdLst>
    <p:sldId id="256" r:id="rId12"/>
    <p:sldId id="285" r:id="rId13"/>
    <p:sldId id="263" r:id="rId14"/>
    <p:sldId id="286" r:id="rId15"/>
    <p:sldId id="261" r:id="rId16"/>
    <p:sldId id="267" r:id="rId17"/>
    <p:sldId id="268" r:id="rId18"/>
    <p:sldId id="270" r:id="rId19"/>
    <p:sldId id="271" r:id="rId20"/>
    <p:sldId id="284" r:id="rId21"/>
    <p:sldId id="274" r:id="rId22"/>
    <p:sldId id="277" r:id="rId23"/>
    <p:sldId id="278" r:id="rId24"/>
    <p:sldId id="287" r:id="rId25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FFFF"/>
    <a:srgbClr val="003300"/>
    <a:srgbClr val="663300"/>
    <a:srgbClr val="000000"/>
    <a:srgbClr val="FFFFCC"/>
    <a:srgbClr val="FF00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28" autoAdjust="0"/>
    <p:restoredTop sz="94671" autoAdjust="0"/>
  </p:normalViewPr>
  <p:slideViewPr>
    <p:cSldViewPr>
      <p:cViewPr>
        <p:scale>
          <a:sx n="60" d="100"/>
          <a:sy n="60" d="100"/>
        </p:scale>
        <p:origin x="-1446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061533974919802"/>
          <c:y val="4.9382716049382713E-2"/>
          <c:w val="0.8623476232137649"/>
          <c:h val="0.8928650238164673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67725</c:v>
                </c:pt>
                <c:pt idx="1">
                  <c:v>109983</c:v>
                </c:pt>
                <c:pt idx="2">
                  <c:v>47486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904704"/>
        <c:axId val="35437184"/>
        <c:axId val="0"/>
      </c:bar3DChart>
      <c:catAx>
        <c:axId val="34904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437184"/>
        <c:crosses val="autoZero"/>
        <c:auto val="1"/>
        <c:lblAlgn val="ctr"/>
        <c:lblOffset val="100"/>
        <c:noMultiLvlLbl val="0"/>
      </c:catAx>
      <c:valAx>
        <c:axId val="35437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904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037988-3400-482C-8262-BDF49233EACD}" type="doc">
      <dgm:prSet loTypeId="urn:microsoft.com/office/officeart/2005/8/layout/chevron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7B8B606E-39FD-4FE8-B47B-5C551D1DDD10}">
      <dgm:prSet phldrT="[Текст]" custT="1"/>
      <dgm:spPr/>
      <dgm:t>
        <a:bodyPr/>
        <a:lstStyle/>
        <a:p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визначення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макроекономічних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умов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здійснення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інвестиційної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err="1" smtClean="0">
              <a:latin typeface="Times New Roman" pitchFamily="18" charset="0"/>
              <a:cs typeface="Times New Roman" pitchFamily="18" charset="0"/>
            </a:rPr>
            <a:t>діяльності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12DA5068-D263-44B3-8102-FD1CEBF39DF3}" type="parTrans" cxnId="{F90592A6-0C9D-48B1-B325-D5E47142F91F}">
      <dgm:prSet/>
      <dgm:spPr/>
      <dgm:t>
        <a:bodyPr/>
        <a:lstStyle/>
        <a:p>
          <a:endParaRPr lang="ru-RU"/>
        </a:p>
      </dgm:t>
    </dgm:pt>
    <dgm:pt modelId="{E86D13DA-F7BF-45B2-8972-9F4D2E2D84C3}" type="sibTrans" cxnId="{F90592A6-0C9D-48B1-B325-D5E47142F91F}">
      <dgm:prSet/>
      <dgm:spPr/>
      <dgm:t>
        <a:bodyPr/>
        <a:lstStyle/>
        <a:p>
          <a:endParaRPr lang="ru-RU"/>
        </a:p>
      </dgm:t>
    </dgm:pt>
    <dgm:pt modelId="{CFBDB20B-356A-40DE-977E-AEB663843F30}">
      <dgm:prSet phldrT="[Текст]"/>
      <dgm:spPr/>
      <dgm:t>
        <a:bodyPr/>
        <a:lstStyle/>
        <a:p>
          <a:r>
            <a:rPr lang="uk-UA" dirty="0" smtClean="0"/>
            <a:t>2</a:t>
          </a:r>
          <a:endParaRPr lang="ru-RU" dirty="0"/>
        </a:p>
      </dgm:t>
    </dgm:pt>
    <dgm:pt modelId="{AF7CF887-0EED-4FED-9006-3DBC7969AAC4}" type="parTrans" cxnId="{BB44766B-EB2B-456D-B483-69CA801F9AE7}">
      <dgm:prSet/>
      <dgm:spPr/>
      <dgm:t>
        <a:bodyPr/>
        <a:lstStyle/>
        <a:p>
          <a:endParaRPr lang="ru-RU"/>
        </a:p>
      </dgm:t>
    </dgm:pt>
    <dgm:pt modelId="{F0893804-81EF-41B8-93E6-905CB847BC12}" type="sibTrans" cxnId="{BB44766B-EB2B-456D-B483-69CA801F9AE7}">
      <dgm:prSet/>
      <dgm:spPr/>
      <dgm:t>
        <a:bodyPr/>
        <a:lstStyle/>
        <a:p>
          <a:endParaRPr lang="ru-RU"/>
        </a:p>
      </dgm:t>
    </dgm:pt>
    <dgm:pt modelId="{7A8A2B05-C1DE-47C5-BD51-0C75A53FED75}">
      <dgm:prSet phldrT="[Текст]" custT="1"/>
      <dgm:spPr/>
      <dgm:t>
        <a:bodyPr/>
        <a:lstStyle/>
        <a:p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попередню діагностику внутрішнього середовища підприємства; розробку інвестиційної стратегії; розробку інвестиційної програми; механізм реалізації інвестиційної програми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E66FE6CB-B5B3-4021-8D46-7C211E97F6E2}" type="parTrans" cxnId="{D7EED024-B00F-44C3-A250-CE3F31C1DE02}">
      <dgm:prSet/>
      <dgm:spPr/>
      <dgm:t>
        <a:bodyPr/>
        <a:lstStyle/>
        <a:p>
          <a:endParaRPr lang="ru-RU"/>
        </a:p>
      </dgm:t>
    </dgm:pt>
    <dgm:pt modelId="{A4F2AB5E-F45B-40B7-8AFC-0DE4D2206C03}" type="sibTrans" cxnId="{D7EED024-B00F-44C3-A250-CE3F31C1DE02}">
      <dgm:prSet/>
      <dgm:spPr/>
      <dgm:t>
        <a:bodyPr/>
        <a:lstStyle/>
        <a:p>
          <a:endParaRPr lang="ru-RU"/>
        </a:p>
      </dgm:t>
    </dgm:pt>
    <dgm:pt modelId="{CAC49E12-338F-4FAD-88E5-44B120CE7159}">
      <dgm:prSet phldrT="[Текст]"/>
      <dgm:spPr/>
      <dgm:t>
        <a:bodyPr/>
        <a:lstStyle/>
        <a:p>
          <a:r>
            <a:rPr lang="uk-UA" dirty="0" smtClean="0"/>
            <a:t>3</a:t>
          </a:r>
          <a:endParaRPr lang="ru-RU" dirty="0"/>
        </a:p>
      </dgm:t>
    </dgm:pt>
    <dgm:pt modelId="{ACD89D7A-AB6A-4FCD-AA8F-229FFFF129A3}" type="parTrans" cxnId="{34A9ABD7-9BFE-44C5-8449-86BD4E418FD3}">
      <dgm:prSet/>
      <dgm:spPr/>
      <dgm:t>
        <a:bodyPr/>
        <a:lstStyle/>
        <a:p>
          <a:endParaRPr lang="ru-RU"/>
        </a:p>
      </dgm:t>
    </dgm:pt>
    <dgm:pt modelId="{BF0A6995-E528-4128-9260-6630B826B823}" type="sibTrans" cxnId="{34A9ABD7-9BFE-44C5-8449-86BD4E418FD3}">
      <dgm:prSet/>
      <dgm:spPr/>
      <dgm:t>
        <a:bodyPr/>
        <a:lstStyle/>
        <a:p>
          <a:endParaRPr lang="ru-RU"/>
        </a:p>
      </dgm:t>
    </dgm:pt>
    <dgm:pt modelId="{D11C3DEE-E200-4CD3-A2CC-3715D50C6F97}">
      <dgm:prSet phldrT="[Текст]" custT="1"/>
      <dgm:spPr/>
      <dgm:t>
        <a:bodyPr/>
        <a:lstStyle/>
        <a:p>
          <a:r>
            <a:rPr lang="ru-RU" sz="2400" dirty="0" err="1" smtClean="0"/>
            <a:t>механізм</a:t>
          </a:r>
          <a:r>
            <a:rPr lang="ru-RU" sz="2400" dirty="0" smtClean="0"/>
            <a:t> </a:t>
          </a:r>
          <a:r>
            <a:rPr lang="ru-RU" sz="2400" dirty="0" err="1" smtClean="0"/>
            <a:t>коригування</a:t>
          </a:r>
          <a:r>
            <a:rPr lang="ru-RU" sz="2400" dirty="0" smtClean="0"/>
            <a:t> </a:t>
          </a:r>
          <a:r>
            <a:rPr lang="ru-RU" sz="2400" dirty="0" err="1" smtClean="0"/>
            <a:t>інвестиційної</a:t>
          </a:r>
          <a:r>
            <a:rPr lang="ru-RU" sz="2400" dirty="0" smtClean="0"/>
            <a:t> </a:t>
          </a:r>
          <a:r>
            <a:rPr lang="ru-RU" sz="2400" dirty="0" err="1" smtClean="0"/>
            <a:t>програми</a:t>
          </a:r>
          <a:endParaRPr lang="ru-RU" sz="2400" dirty="0"/>
        </a:p>
      </dgm:t>
    </dgm:pt>
    <dgm:pt modelId="{FC626830-241F-4F37-88D4-940119289A92}" type="parTrans" cxnId="{6F02DA83-99D9-4542-80B5-DD39EFFA6B5F}">
      <dgm:prSet/>
      <dgm:spPr/>
      <dgm:t>
        <a:bodyPr/>
        <a:lstStyle/>
        <a:p>
          <a:endParaRPr lang="ru-RU"/>
        </a:p>
      </dgm:t>
    </dgm:pt>
    <dgm:pt modelId="{DCAC0488-F625-4A43-AE9D-6DDA424B4B87}" type="sibTrans" cxnId="{6F02DA83-99D9-4542-80B5-DD39EFFA6B5F}">
      <dgm:prSet/>
      <dgm:spPr/>
      <dgm:t>
        <a:bodyPr/>
        <a:lstStyle/>
        <a:p>
          <a:endParaRPr lang="ru-RU"/>
        </a:p>
      </dgm:t>
    </dgm:pt>
    <dgm:pt modelId="{9F497B09-C6A2-417C-89E3-F0FD24E8B9E8}">
      <dgm:prSet phldrT="[Текст]"/>
      <dgm:spPr/>
      <dgm:t>
        <a:bodyPr/>
        <a:lstStyle/>
        <a:p>
          <a:r>
            <a:rPr lang="uk-UA" dirty="0" smtClean="0"/>
            <a:t>1</a:t>
          </a:r>
          <a:endParaRPr lang="ru-RU" dirty="0"/>
        </a:p>
      </dgm:t>
    </dgm:pt>
    <dgm:pt modelId="{048A5815-8D00-4F97-929A-0E6EE928316B}" type="sibTrans" cxnId="{EF351D9F-4BC9-4E17-B8DB-5C1444FD792C}">
      <dgm:prSet/>
      <dgm:spPr/>
      <dgm:t>
        <a:bodyPr/>
        <a:lstStyle/>
        <a:p>
          <a:endParaRPr lang="ru-RU"/>
        </a:p>
      </dgm:t>
    </dgm:pt>
    <dgm:pt modelId="{D654E362-F317-4D88-A237-C87AB9177283}" type="parTrans" cxnId="{EF351D9F-4BC9-4E17-B8DB-5C1444FD792C}">
      <dgm:prSet/>
      <dgm:spPr/>
      <dgm:t>
        <a:bodyPr/>
        <a:lstStyle/>
        <a:p>
          <a:endParaRPr lang="ru-RU"/>
        </a:p>
      </dgm:t>
    </dgm:pt>
    <dgm:pt modelId="{37794475-8377-4660-AB9D-886271570562}" type="pres">
      <dgm:prSet presAssocID="{CB037988-3400-482C-8262-BDF49233EAC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8CCA69-8E75-492B-B537-747681C5136C}" type="pres">
      <dgm:prSet presAssocID="{9F497B09-C6A2-417C-89E3-F0FD24E8B9E8}" presName="composite" presStyleCnt="0"/>
      <dgm:spPr/>
    </dgm:pt>
    <dgm:pt modelId="{638D0FCF-73FC-4FDB-AA51-DED022D0EE65}" type="pres">
      <dgm:prSet presAssocID="{9F497B09-C6A2-417C-89E3-F0FD24E8B9E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C7647-CAB4-4F4F-9B67-09340517F401}" type="pres">
      <dgm:prSet presAssocID="{9F497B09-C6A2-417C-89E3-F0FD24E8B9E8}" presName="descendantText" presStyleLbl="alignAcc1" presStyleIdx="0" presStyleCnt="3" custLinFactNeighborX="2575" custLinFactNeighborY="10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8F511-2508-4D55-9E69-01A9783A285E}" type="pres">
      <dgm:prSet presAssocID="{048A5815-8D00-4F97-929A-0E6EE928316B}" presName="sp" presStyleCnt="0"/>
      <dgm:spPr/>
    </dgm:pt>
    <dgm:pt modelId="{3A544BE6-5499-4FCA-A227-F9592286AEA9}" type="pres">
      <dgm:prSet presAssocID="{CFBDB20B-356A-40DE-977E-AEB663843F30}" presName="composite" presStyleCnt="0"/>
      <dgm:spPr/>
    </dgm:pt>
    <dgm:pt modelId="{98BF0517-8145-42DA-8110-353F8A115D4C}" type="pres">
      <dgm:prSet presAssocID="{CFBDB20B-356A-40DE-977E-AEB663843F3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930060-7869-48AC-B24E-90C18D2C532C}" type="pres">
      <dgm:prSet presAssocID="{CFBDB20B-356A-40DE-977E-AEB663843F30}" presName="descendantText" presStyleLbl="alignAcc1" presStyleIdx="1" presStyleCnt="3" custScaleY="124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FD1B61-1E16-4298-BF27-02F387294FB7}" type="pres">
      <dgm:prSet presAssocID="{F0893804-81EF-41B8-93E6-905CB847BC12}" presName="sp" presStyleCnt="0"/>
      <dgm:spPr/>
    </dgm:pt>
    <dgm:pt modelId="{B8F21B17-23AF-4BF9-BC17-818529A5DE36}" type="pres">
      <dgm:prSet presAssocID="{CAC49E12-338F-4FAD-88E5-44B120CE7159}" presName="composite" presStyleCnt="0"/>
      <dgm:spPr/>
    </dgm:pt>
    <dgm:pt modelId="{D968A76D-E1D2-4324-8446-AD4D330DB31A}" type="pres">
      <dgm:prSet presAssocID="{CAC49E12-338F-4FAD-88E5-44B120CE715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D41547-5287-4F93-B227-174EF372B000}" type="pres">
      <dgm:prSet presAssocID="{CAC49E12-338F-4FAD-88E5-44B120CE715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551E1F-B04C-4A11-8869-77295AC0C629}" type="presOf" srcId="{9F497B09-C6A2-417C-89E3-F0FD24E8B9E8}" destId="{638D0FCF-73FC-4FDB-AA51-DED022D0EE65}" srcOrd="0" destOrd="0" presId="urn:microsoft.com/office/officeart/2005/8/layout/chevron2"/>
    <dgm:cxn modelId="{34A9ABD7-9BFE-44C5-8449-86BD4E418FD3}" srcId="{CB037988-3400-482C-8262-BDF49233EACD}" destId="{CAC49E12-338F-4FAD-88E5-44B120CE7159}" srcOrd="2" destOrd="0" parTransId="{ACD89D7A-AB6A-4FCD-AA8F-229FFFF129A3}" sibTransId="{BF0A6995-E528-4128-9260-6630B826B823}"/>
    <dgm:cxn modelId="{848BB5B2-D0A1-431C-8ED9-414CE762F77B}" type="presOf" srcId="{CAC49E12-338F-4FAD-88E5-44B120CE7159}" destId="{D968A76D-E1D2-4324-8446-AD4D330DB31A}" srcOrd="0" destOrd="0" presId="urn:microsoft.com/office/officeart/2005/8/layout/chevron2"/>
    <dgm:cxn modelId="{F90592A6-0C9D-48B1-B325-D5E47142F91F}" srcId="{9F497B09-C6A2-417C-89E3-F0FD24E8B9E8}" destId="{7B8B606E-39FD-4FE8-B47B-5C551D1DDD10}" srcOrd="0" destOrd="0" parTransId="{12DA5068-D263-44B3-8102-FD1CEBF39DF3}" sibTransId="{E86D13DA-F7BF-45B2-8972-9F4D2E2D84C3}"/>
    <dgm:cxn modelId="{C453E2ED-4CF5-46C9-B0A1-E6CFFC11649B}" type="presOf" srcId="{7B8B606E-39FD-4FE8-B47B-5C551D1DDD10}" destId="{382C7647-CAB4-4F4F-9B67-09340517F401}" srcOrd="0" destOrd="0" presId="urn:microsoft.com/office/officeart/2005/8/layout/chevron2"/>
    <dgm:cxn modelId="{D7EED024-B00F-44C3-A250-CE3F31C1DE02}" srcId="{CFBDB20B-356A-40DE-977E-AEB663843F30}" destId="{7A8A2B05-C1DE-47C5-BD51-0C75A53FED75}" srcOrd="0" destOrd="0" parTransId="{E66FE6CB-B5B3-4021-8D46-7C211E97F6E2}" sibTransId="{A4F2AB5E-F45B-40B7-8AFC-0DE4D2206C03}"/>
    <dgm:cxn modelId="{84B28FD7-C95B-4E14-9D96-37B007C29721}" type="presOf" srcId="{CFBDB20B-356A-40DE-977E-AEB663843F30}" destId="{98BF0517-8145-42DA-8110-353F8A115D4C}" srcOrd="0" destOrd="0" presId="urn:microsoft.com/office/officeart/2005/8/layout/chevron2"/>
    <dgm:cxn modelId="{6F02DA83-99D9-4542-80B5-DD39EFFA6B5F}" srcId="{CAC49E12-338F-4FAD-88E5-44B120CE7159}" destId="{D11C3DEE-E200-4CD3-A2CC-3715D50C6F97}" srcOrd="0" destOrd="0" parTransId="{FC626830-241F-4F37-88D4-940119289A92}" sibTransId="{DCAC0488-F625-4A43-AE9D-6DDA424B4B87}"/>
    <dgm:cxn modelId="{BB44766B-EB2B-456D-B483-69CA801F9AE7}" srcId="{CB037988-3400-482C-8262-BDF49233EACD}" destId="{CFBDB20B-356A-40DE-977E-AEB663843F30}" srcOrd="1" destOrd="0" parTransId="{AF7CF887-0EED-4FED-9006-3DBC7969AAC4}" sibTransId="{F0893804-81EF-41B8-93E6-905CB847BC12}"/>
    <dgm:cxn modelId="{F2548025-6B22-42DF-A194-1C982B51E0F9}" type="presOf" srcId="{D11C3DEE-E200-4CD3-A2CC-3715D50C6F97}" destId="{32D41547-5287-4F93-B227-174EF372B000}" srcOrd="0" destOrd="0" presId="urn:microsoft.com/office/officeart/2005/8/layout/chevron2"/>
    <dgm:cxn modelId="{581B80C6-8ECC-46F1-BFD3-C8443D8F9DA4}" type="presOf" srcId="{CB037988-3400-482C-8262-BDF49233EACD}" destId="{37794475-8377-4660-AB9D-886271570562}" srcOrd="0" destOrd="0" presId="urn:microsoft.com/office/officeart/2005/8/layout/chevron2"/>
    <dgm:cxn modelId="{EF351D9F-4BC9-4E17-B8DB-5C1444FD792C}" srcId="{CB037988-3400-482C-8262-BDF49233EACD}" destId="{9F497B09-C6A2-417C-89E3-F0FD24E8B9E8}" srcOrd="0" destOrd="0" parTransId="{D654E362-F317-4D88-A237-C87AB9177283}" sibTransId="{048A5815-8D00-4F97-929A-0E6EE928316B}"/>
    <dgm:cxn modelId="{EA547200-95B5-40EA-A264-62167FF4359B}" type="presOf" srcId="{7A8A2B05-C1DE-47C5-BD51-0C75A53FED75}" destId="{D8930060-7869-48AC-B24E-90C18D2C532C}" srcOrd="0" destOrd="0" presId="urn:microsoft.com/office/officeart/2005/8/layout/chevron2"/>
    <dgm:cxn modelId="{35FAA8D1-5C83-4E9A-BE62-E5EDFD31574E}" type="presParOf" srcId="{37794475-8377-4660-AB9D-886271570562}" destId="{368CCA69-8E75-492B-B537-747681C5136C}" srcOrd="0" destOrd="0" presId="urn:microsoft.com/office/officeart/2005/8/layout/chevron2"/>
    <dgm:cxn modelId="{D4D97E54-4FF1-41CE-A93F-B58DA57494A5}" type="presParOf" srcId="{368CCA69-8E75-492B-B537-747681C5136C}" destId="{638D0FCF-73FC-4FDB-AA51-DED022D0EE65}" srcOrd="0" destOrd="0" presId="urn:microsoft.com/office/officeart/2005/8/layout/chevron2"/>
    <dgm:cxn modelId="{E4C92BE2-FBCD-4406-8312-53328E0C9671}" type="presParOf" srcId="{368CCA69-8E75-492B-B537-747681C5136C}" destId="{382C7647-CAB4-4F4F-9B67-09340517F401}" srcOrd="1" destOrd="0" presId="urn:microsoft.com/office/officeart/2005/8/layout/chevron2"/>
    <dgm:cxn modelId="{EC34291F-BDD8-42BC-BF8A-3DFECAD8BDA2}" type="presParOf" srcId="{37794475-8377-4660-AB9D-886271570562}" destId="{D648F511-2508-4D55-9E69-01A9783A285E}" srcOrd="1" destOrd="0" presId="urn:microsoft.com/office/officeart/2005/8/layout/chevron2"/>
    <dgm:cxn modelId="{58005674-C63A-498A-AD57-CACF3FFDB342}" type="presParOf" srcId="{37794475-8377-4660-AB9D-886271570562}" destId="{3A544BE6-5499-4FCA-A227-F9592286AEA9}" srcOrd="2" destOrd="0" presId="urn:microsoft.com/office/officeart/2005/8/layout/chevron2"/>
    <dgm:cxn modelId="{01579105-17B0-4ABE-B617-D15F1ADE9C6B}" type="presParOf" srcId="{3A544BE6-5499-4FCA-A227-F9592286AEA9}" destId="{98BF0517-8145-42DA-8110-353F8A115D4C}" srcOrd="0" destOrd="0" presId="urn:microsoft.com/office/officeart/2005/8/layout/chevron2"/>
    <dgm:cxn modelId="{AFA07A92-CE9F-4819-9FC2-F00848C05FC4}" type="presParOf" srcId="{3A544BE6-5499-4FCA-A227-F9592286AEA9}" destId="{D8930060-7869-48AC-B24E-90C18D2C532C}" srcOrd="1" destOrd="0" presId="urn:microsoft.com/office/officeart/2005/8/layout/chevron2"/>
    <dgm:cxn modelId="{2AE1D34F-6E99-4E29-B64E-E84B60B41E76}" type="presParOf" srcId="{37794475-8377-4660-AB9D-886271570562}" destId="{44FD1B61-1E16-4298-BF27-02F387294FB7}" srcOrd="3" destOrd="0" presId="urn:microsoft.com/office/officeart/2005/8/layout/chevron2"/>
    <dgm:cxn modelId="{4110E7F5-1CE7-4863-9F2E-E0AD45C52265}" type="presParOf" srcId="{37794475-8377-4660-AB9D-886271570562}" destId="{B8F21B17-23AF-4BF9-BC17-818529A5DE36}" srcOrd="4" destOrd="0" presId="urn:microsoft.com/office/officeart/2005/8/layout/chevron2"/>
    <dgm:cxn modelId="{4D22FA38-6EA1-44B9-8197-095E01D6AB82}" type="presParOf" srcId="{B8F21B17-23AF-4BF9-BC17-818529A5DE36}" destId="{D968A76D-E1D2-4324-8446-AD4D330DB31A}" srcOrd="0" destOrd="0" presId="urn:microsoft.com/office/officeart/2005/8/layout/chevron2"/>
    <dgm:cxn modelId="{208370A8-013B-4F8F-A442-BF4A32ED378D}" type="presParOf" srcId="{B8F21B17-23AF-4BF9-BC17-818529A5DE36}" destId="{32D41547-5287-4F93-B227-174EF372B00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D0FCF-73FC-4FDB-AA51-DED022D0EE65}">
      <dsp:nvSpPr>
        <dsp:cNvPr id="0" name=""/>
        <dsp:cNvSpPr/>
      </dsp:nvSpPr>
      <dsp:spPr>
        <a:xfrm rot="5400000">
          <a:off x="-238440" y="241365"/>
          <a:ext cx="1589605" cy="1112723"/>
        </a:xfrm>
        <a:prstGeom prst="chevron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1</a:t>
          </a:r>
          <a:endParaRPr lang="ru-RU" sz="3100" kern="1200" dirty="0"/>
        </a:p>
      </dsp:txBody>
      <dsp:txXfrm rot="-5400000">
        <a:off x="2" y="559286"/>
        <a:ext cx="1112723" cy="476882"/>
      </dsp:txXfrm>
    </dsp:sp>
    <dsp:sp modelId="{382C7647-CAB4-4F4F-9B67-09340517F401}">
      <dsp:nvSpPr>
        <dsp:cNvPr id="0" name=""/>
        <dsp:cNvSpPr/>
      </dsp:nvSpPr>
      <dsp:spPr>
        <a:xfrm rot="5400000">
          <a:off x="4154540" y="-2928386"/>
          <a:ext cx="1033243" cy="71168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визначення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макроекономічних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умов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здійснення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інвестиційної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err="1" smtClean="0">
              <a:latin typeface="Times New Roman" pitchFamily="18" charset="0"/>
              <a:cs typeface="Times New Roman" pitchFamily="18" charset="0"/>
            </a:rPr>
            <a:t>діяльності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112724" y="163869"/>
        <a:ext cx="7066437" cy="932365"/>
      </dsp:txXfrm>
    </dsp:sp>
    <dsp:sp modelId="{98BF0517-8145-42DA-8110-353F8A115D4C}">
      <dsp:nvSpPr>
        <dsp:cNvPr id="0" name=""/>
        <dsp:cNvSpPr/>
      </dsp:nvSpPr>
      <dsp:spPr>
        <a:xfrm rot="5400000">
          <a:off x="-238440" y="1770409"/>
          <a:ext cx="1589605" cy="1112723"/>
        </a:xfrm>
        <a:prstGeom prst="chevron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2</a:t>
          </a:r>
          <a:endParaRPr lang="ru-RU" sz="3100" kern="1200" dirty="0"/>
        </a:p>
      </dsp:txBody>
      <dsp:txXfrm rot="-5400000">
        <a:off x="2" y="2088330"/>
        <a:ext cx="1112723" cy="476882"/>
      </dsp:txXfrm>
    </dsp:sp>
    <dsp:sp modelId="{D8930060-7869-48AC-B24E-90C18D2C532C}">
      <dsp:nvSpPr>
        <dsp:cNvPr id="0" name=""/>
        <dsp:cNvSpPr/>
      </dsp:nvSpPr>
      <dsp:spPr>
        <a:xfrm rot="5400000">
          <a:off x="4026960" y="-1509847"/>
          <a:ext cx="1288402" cy="71168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попередню діагностику внутрішнього середовища підприємства; розробку інвестиційної стратегії; розробку інвестиційної програми; механізм реалізації інвестиційної програми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112724" y="1467284"/>
        <a:ext cx="7053981" cy="1162612"/>
      </dsp:txXfrm>
    </dsp:sp>
    <dsp:sp modelId="{D968A76D-E1D2-4324-8446-AD4D330DB31A}">
      <dsp:nvSpPr>
        <dsp:cNvPr id="0" name=""/>
        <dsp:cNvSpPr/>
      </dsp:nvSpPr>
      <dsp:spPr>
        <a:xfrm rot="5400000">
          <a:off x="-238440" y="3171873"/>
          <a:ext cx="1589605" cy="1112723"/>
        </a:xfrm>
        <a:prstGeom prst="chevron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/>
            <a:t>3</a:t>
          </a:r>
          <a:endParaRPr lang="ru-RU" sz="3100" kern="1200" dirty="0"/>
        </a:p>
      </dsp:txBody>
      <dsp:txXfrm rot="-5400000">
        <a:off x="2" y="3489794"/>
        <a:ext cx="1112723" cy="476882"/>
      </dsp:txXfrm>
    </dsp:sp>
    <dsp:sp modelId="{32D41547-5287-4F93-B227-174EF372B000}">
      <dsp:nvSpPr>
        <dsp:cNvPr id="0" name=""/>
        <dsp:cNvSpPr/>
      </dsp:nvSpPr>
      <dsp:spPr>
        <a:xfrm rot="5400000">
          <a:off x="4154540" y="-108383"/>
          <a:ext cx="1033243" cy="71168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err="1" smtClean="0"/>
            <a:t>механізм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коригування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інвестиційної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програми</a:t>
          </a:r>
          <a:endParaRPr lang="ru-RU" sz="2400" kern="1200" dirty="0"/>
        </a:p>
      </dsp:txBody>
      <dsp:txXfrm rot="-5400000">
        <a:off x="1112724" y="2983872"/>
        <a:ext cx="7066437" cy="932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D17C6-BB48-4E07-9144-08526E99D5C8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149EB-8CFD-4B3B-8CB5-1062A362F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323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FC6C72-BCFD-4560-BF6A-E1F80D00A00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7D797-CE88-4131-B0B8-1CE7F1843D9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6C72-BCFD-4560-BF6A-E1F80D00A00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FDFB-BD7B-4712-82D6-89916B65D61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9B506-1DD7-438A-8770-875B6C2A0F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76EF-5AC3-4C54-8818-42D87A3A81B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CEA8-796B-418A-97DC-580EBD99AF7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5A2E-4B46-4DE8-8EBB-43CAF576B57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1A20-4E02-4A35-9F3C-A4FA84163EF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F1FF9-384B-407B-AF88-79D0C716FF8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27F0-C664-4716-8BC8-EC9FEC0A97C6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797-CE88-4131-B0B8-1CE7F1843D9E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5136F3-2EAC-40C4-B89A-5CF5E564D23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36F3-2EAC-40C4-B89A-5CF5E564D23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6C72-BCFD-4560-BF6A-E1F80D00A00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FDFB-BD7B-4712-82D6-89916B65D61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9B506-1DD7-438A-8770-875B6C2A0F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76EF-5AC3-4C54-8818-42D87A3A81B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CEA8-796B-418A-97DC-580EBD99AF7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5A2E-4B46-4DE8-8EBB-43CAF576B57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1A20-4E02-4A35-9F3C-A4FA84163EF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F1FF9-384B-407B-AF88-79D0C716FF8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1327F0-C664-4716-8BC8-EC9FEC0A97C6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6C72-BCFD-4560-BF6A-E1F80D00A00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797-CE88-4131-B0B8-1CE7F1843D9E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36F3-2EAC-40C4-B89A-5CF5E564D23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FDFB-BD7B-4712-82D6-89916B65D61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9B506-1DD7-438A-8770-875B6C2A0F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76EF-5AC3-4C54-8818-42D87A3A81B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CEA8-796B-418A-97DC-580EBD99AF7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5A2E-4B46-4DE8-8EBB-43CAF576B57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1A20-4E02-4A35-9F3C-A4FA84163EF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F1FF9-384B-407B-AF88-79D0C716FF8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04FDFB-BD7B-4712-82D6-89916B65D61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27F0-C664-4716-8BC8-EC9FEC0A97C6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797-CE88-4131-B0B8-1CE7F1843D9E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36F3-2EAC-40C4-B89A-5CF5E564D23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FC6C72-BCFD-4560-BF6A-E1F80D00A00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704FDFB-BD7B-4712-82D6-89916B65D61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9B506-1DD7-438A-8770-875B6C2A0F95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76EF-5AC3-4C54-8818-42D87A3A81B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CEA8-796B-418A-97DC-580EBD99AF7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5A2E-4B46-4DE8-8EBB-43CAF576B573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1A20-4E02-4A35-9F3C-A4FA84163EF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39B506-1DD7-438A-8770-875B6C2A0F9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A4F1FF9-384B-407B-AF88-79D0C716FF8D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1327F0-C664-4716-8BC8-EC9FEC0A97C6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797-CE88-4131-B0B8-1CE7F1843D9E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36F3-2EAC-40C4-B89A-5CF5E564D23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6C72-BCFD-4560-BF6A-E1F80D00A00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FDFB-BD7B-4712-82D6-89916B65D61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D39B506-1DD7-438A-8770-875B6C2A0F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76EF-5AC3-4C54-8818-42D87A3A81B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CEA8-796B-418A-97DC-580EBD99AF7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5A2E-4B46-4DE8-8EBB-43CAF576B57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D376EF-5AC3-4C54-8818-42D87A3A81B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1A20-4E02-4A35-9F3C-A4FA84163EF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F1FF9-384B-407B-AF88-79D0C716FF8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27F0-C664-4716-8BC8-EC9FEC0A97C6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797-CE88-4131-B0B8-1CE7F1843D9E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36F3-2EAC-40C4-B89A-5CF5E564D23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7FC6C72-BCFD-4560-BF6A-E1F80D00A00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FDFB-BD7B-4712-82D6-89916B65D61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9B506-1DD7-438A-8770-875B6C2A0F95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76EF-5AC3-4C54-8818-42D87A3A81B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CEA8-796B-418A-97DC-580EBD99AF7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27CEA8-796B-418A-97DC-580EBD99AF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5A2E-4B46-4DE8-8EBB-43CAF576B57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1A20-4E02-4A35-9F3C-A4FA84163EF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F1FF9-384B-407B-AF88-79D0C716FF8D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27F0-C664-4716-8BC8-EC9FEC0A97C6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797-CE88-4131-B0B8-1CE7F1843D9E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36F3-2EAC-40C4-B89A-5CF5E564D23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6C72-BCFD-4560-BF6A-E1F80D00A00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FDFB-BD7B-4712-82D6-89916B65D61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9B506-1DD7-438A-8770-875B6C2A0F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76EF-5AC3-4C54-8818-42D87A3A81B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0A5A2E-4B46-4DE8-8EBB-43CAF576B57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CEA8-796B-418A-97DC-580EBD99AF7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5A2E-4B46-4DE8-8EBB-43CAF576B57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1A20-4E02-4A35-9F3C-A4FA84163EF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F1FF9-384B-407B-AF88-79D0C716FF8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27F0-C664-4716-8BC8-EC9FEC0A97C6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797-CE88-4131-B0B8-1CE7F1843D9E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36F3-2EAC-40C4-B89A-5CF5E564D23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6C72-BCFD-4560-BF6A-E1F80D00A00B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575227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FDFB-BD7B-4712-82D6-89916B65D61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119362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9B506-1DD7-438A-8770-875B6C2A0F9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6654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FD1A20-4E02-4A35-9F3C-A4FA84163EF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76EF-5AC3-4C54-8818-42D87A3A81B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907520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CEA8-796B-418A-97DC-580EBD99AF7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971337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5A2E-4B46-4DE8-8EBB-43CAF576B5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843929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1A20-4E02-4A35-9F3C-A4FA84163EF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459258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F1FF9-384B-407B-AF88-79D0C716FF8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88490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27F0-C664-4716-8BC8-EC9FEC0A97C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41633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797-CE88-4131-B0B8-1CE7F1843D9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207185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36F3-2EAC-40C4-B89A-5CF5E564D23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501539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6C72-BCFD-4560-BF6A-E1F80D00A00B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57522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FDFB-BD7B-4712-82D6-89916B65D61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119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4F1FF9-384B-407B-AF88-79D0C716FF8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9B506-1DD7-438A-8770-875B6C2A0F9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665424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76EF-5AC3-4C54-8818-42D87A3A81B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907520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CEA8-796B-418A-97DC-580EBD99AF7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971337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5A2E-4B46-4DE8-8EBB-43CAF576B5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843929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1A20-4E02-4A35-9F3C-A4FA84163EF2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459258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F1FF9-384B-407B-AF88-79D0C716FF8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884900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27F0-C664-4716-8BC8-EC9FEC0A97C6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41633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797-CE88-4131-B0B8-1CE7F1843D9E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207185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36F3-2EAC-40C4-B89A-5CF5E564D23C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501539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6C72-BCFD-4560-BF6A-E1F80D00A00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1327F0-C664-4716-8BC8-EC9FEC0A97C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4FDFB-BD7B-4712-82D6-89916B65D61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9B506-1DD7-438A-8770-875B6C2A0F9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76EF-5AC3-4C54-8818-42D87A3A81B8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CEA8-796B-418A-97DC-580EBD99AF78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5A2E-4B46-4DE8-8EBB-43CAF576B573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1A20-4E02-4A35-9F3C-A4FA84163EF2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F1FF9-384B-407B-AF88-79D0C716FF8D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327F0-C664-4716-8BC8-EC9FEC0A97C6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797-CE88-4131-B0B8-1CE7F1843D9E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36F3-2EAC-40C4-B89A-5CF5E564D23C}" type="slidenum">
              <a:rPr lang="es-ES" smtClean="0"/>
              <a:pPr/>
              <a:t>‹#›</a:t>
            </a:fld>
            <a:endParaRPr lang="es-E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EE943F96-2673-44F2-8BB3-02E8672CE28A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E943F96-2673-44F2-8BB3-02E8672CE28A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943F96-2673-44F2-8BB3-02E8672CE28A}" type="slidenum">
              <a:rPr lang="es-ES" smtClean="0"/>
              <a:pPr/>
              <a:t>‹#›</a:t>
            </a:fld>
            <a:endParaRPr lang="es-E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E943F96-2673-44F2-8BB3-02E8672CE28A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E943F96-2673-44F2-8BB3-02E8672CE2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943F96-2673-44F2-8BB3-02E8672CE28A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E943F96-2673-44F2-8BB3-02E8672CE2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E943F96-2673-44F2-8BB3-02E8672CE28A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43F96-2673-44F2-8BB3-02E8672CE2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822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43F96-2673-44F2-8BB3-02E8672CE2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822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E943F96-2673-44F2-8BB3-02E8672CE2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19000">
              <a:srgbClr val="FFFF00"/>
            </a:gs>
            <a:gs pos="46000">
              <a:schemeClr val="accent1">
                <a:shade val="67500"/>
                <a:satMod val="115000"/>
                <a:lumMod val="69000"/>
              </a:schemeClr>
            </a:gs>
            <a:gs pos="97000">
              <a:schemeClr val="accent1">
                <a:shade val="100000"/>
                <a:satMod val="11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539552" y="2276872"/>
            <a:ext cx="8072438" cy="2571750"/>
          </a:xfrm>
        </p:spPr>
        <p:txBody>
          <a:bodyPr/>
          <a:lstStyle/>
          <a:p>
            <a:pPr eaLnBrk="1" hangingPunct="1"/>
            <a:r>
              <a:rPr lang="uk-UA" sz="3200" i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УПРАВЛІННЯ ІНВЕСТИЦІЙНОЮ ПРИВАБЛИВІСТЮ ПІДПРИЄМСТВА (НА ПРИКЛАДІ ПАТ «ВІННИЦЬКА КОНДИТЕРСЬКА ФАБРИКА»)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s-ES" sz="36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15" name="Rectangle 167"/>
          <p:cNvSpPr>
            <a:spLocks noChangeArrowheads="1"/>
          </p:cNvSpPr>
          <p:nvPr/>
        </p:nvSpPr>
        <p:spPr bwMode="auto">
          <a:xfrm>
            <a:off x="4857753" y="0"/>
            <a:ext cx="4286248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eaLnBrk="1" hangingPunct="1">
              <a:defRPr/>
            </a:pPr>
            <a:r>
              <a:rPr lang="uk-UA" sz="2000" b="1" i="1" dirty="0">
                <a:ln>
                  <a:solidFill>
                    <a:srgbClr val="FFFF00"/>
                  </a:solidFill>
                </a:ln>
                <a:solidFill>
                  <a:srgbClr val="000000"/>
                </a:solidFill>
              </a:rPr>
              <a:t>Ст. гр. </a:t>
            </a:r>
            <a:r>
              <a:rPr lang="uk-UA" sz="2000" b="1" i="1" dirty="0" smtClean="0">
                <a:ln>
                  <a:solidFill>
                    <a:srgbClr val="FFFF00"/>
                  </a:solidFill>
                </a:ln>
                <a:solidFill>
                  <a:srgbClr val="000000"/>
                </a:solidFill>
              </a:rPr>
              <a:t>МОф-14сп</a:t>
            </a:r>
            <a:endParaRPr lang="uk-UA" sz="2000" b="1" i="1" dirty="0">
              <a:ln>
                <a:solidFill>
                  <a:srgbClr val="FFFF00"/>
                </a:solidFill>
              </a:ln>
              <a:solidFill>
                <a:srgbClr val="000000"/>
              </a:solidFill>
            </a:endParaRPr>
          </a:p>
          <a:p>
            <a:pPr algn="r" eaLnBrk="1" hangingPunct="1">
              <a:defRPr/>
            </a:pPr>
            <a:r>
              <a:rPr lang="uk-UA" sz="2000" b="1" i="1" dirty="0" err="1" smtClean="0">
                <a:ln>
                  <a:solidFill>
                    <a:srgbClr val="FFFF00"/>
                  </a:solidFill>
                </a:ln>
                <a:solidFill>
                  <a:srgbClr val="000000"/>
                </a:solidFill>
              </a:rPr>
              <a:t>Дмитрюк</a:t>
            </a:r>
            <a:r>
              <a:rPr lang="uk-UA" sz="2000" b="1" i="1" dirty="0" smtClean="0">
                <a:ln>
                  <a:solidFill>
                    <a:srgbClr val="FFFF00"/>
                  </a:solidFill>
                </a:ln>
                <a:solidFill>
                  <a:srgbClr val="000000"/>
                </a:solidFill>
              </a:rPr>
              <a:t> А.Ю.</a:t>
            </a:r>
            <a:endParaRPr lang="uk-UA" sz="2000" b="1" i="1" dirty="0">
              <a:ln>
                <a:solidFill>
                  <a:srgbClr val="FFFF00"/>
                </a:solidFill>
              </a:ln>
              <a:solidFill>
                <a:srgbClr val="000000"/>
              </a:solidFill>
            </a:endParaRPr>
          </a:p>
          <a:p>
            <a:pPr algn="r" eaLnBrk="1" hangingPunct="1">
              <a:defRPr/>
            </a:pPr>
            <a:r>
              <a:rPr lang="uk-UA" sz="2000" b="1" i="1" dirty="0">
                <a:ln>
                  <a:solidFill>
                    <a:srgbClr val="FFFF00"/>
                  </a:solidFill>
                </a:ln>
                <a:solidFill>
                  <a:srgbClr val="000000"/>
                </a:solidFill>
              </a:rPr>
              <a:t>Науковий керівник:</a:t>
            </a:r>
          </a:p>
          <a:p>
            <a:pPr algn="r" eaLnBrk="1" hangingPunct="1">
              <a:defRPr/>
            </a:pPr>
            <a:r>
              <a:rPr lang="uk-UA" sz="2000" b="1" i="1" dirty="0" err="1" smtClean="0">
                <a:ln>
                  <a:solidFill>
                    <a:srgbClr val="FFFF00"/>
                  </a:solidFill>
                </a:ln>
                <a:solidFill>
                  <a:srgbClr val="000000"/>
                </a:solidFill>
              </a:rPr>
              <a:t>к.е.н</a:t>
            </a:r>
            <a:r>
              <a:rPr lang="uk-UA" sz="2000" b="1" i="1" dirty="0">
                <a:ln>
                  <a:solidFill>
                    <a:srgbClr val="FFFF00"/>
                  </a:solidFill>
                </a:ln>
                <a:solidFill>
                  <a:srgbClr val="000000"/>
                </a:solidFill>
              </a:rPr>
              <a:t>. </a:t>
            </a:r>
            <a:r>
              <a:rPr lang="uk-UA" sz="2000" b="1" i="1" dirty="0" smtClean="0">
                <a:ln>
                  <a:solidFill>
                    <a:srgbClr val="FFFF00"/>
                  </a:solidFill>
                </a:ln>
                <a:solidFill>
                  <a:srgbClr val="000000"/>
                </a:solidFill>
              </a:rPr>
              <a:t>доцент </a:t>
            </a:r>
            <a:r>
              <a:rPr lang="uk-UA" sz="2000" b="1" i="1" dirty="0" err="1" smtClean="0">
                <a:ln>
                  <a:solidFill>
                    <a:srgbClr val="FFFF00"/>
                  </a:solidFill>
                </a:ln>
                <a:solidFill>
                  <a:srgbClr val="000000"/>
                </a:solidFill>
              </a:rPr>
              <a:t>Стасюк</a:t>
            </a:r>
            <a:r>
              <a:rPr lang="uk-UA" sz="2000" b="1" i="1" dirty="0" smtClean="0">
                <a:ln>
                  <a:solidFill>
                    <a:srgbClr val="FFFF00"/>
                  </a:solidFill>
                </a:ln>
                <a:solidFill>
                  <a:srgbClr val="000000"/>
                </a:solidFill>
              </a:rPr>
              <a:t> Н.Л.</a:t>
            </a:r>
            <a:endParaRPr lang="es-ES" sz="2000" b="1" i="1" dirty="0">
              <a:ln>
                <a:solidFill>
                  <a:srgbClr val="FFFF00"/>
                </a:solidFill>
              </a:ln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57592" cy="120619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31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sz="3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факторного </a:t>
            </a:r>
            <a:r>
              <a:rPr lang="ru-RU" sz="31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3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3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рентабельності</a:t>
            </a:r>
            <a:r>
              <a:rPr lang="uk-UA" sz="3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власного капіталу ПАТ «ВКФ»</a:t>
            </a:r>
            <a:r>
              <a:rPr lang="ru-RU" sz="3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998419"/>
              </p:ext>
            </p:extLst>
          </p:nvPr>
        </p:nvGraphicFramePr>
        <p:xfrm>
          <a:off x="395536" y="2636910"/>
          <a:ext cx="8424936" cy="407295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475747"/>
                <a:gridCol w="3949189"/>
              </a:tblGrid>
              <a:tr h="4590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Вплив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90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Загальна зміна рентабельності власного капіталу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-0,08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90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 за рахунок зміни: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90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рентабельності продаж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-0,026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90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коефіцієнта фінансового левериджу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-0,036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90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коефіцієнта поточної заборгованості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-0,0088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90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коефіцієнта покриття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-0,0066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90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коефіцієнта оборотності активів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-0,017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36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Constantia" pitchFamily="18" charset="0"/>
              </a:rPr>
              <a:t>Механізм управління інвестиційною привабливістю на ПАТ “ВКФ”</a:t>
            </a:r>
            <a:endParaRPr lang="ru-RU" sz="3600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Constanti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06393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n>
                  <a:solidFill>
                    <a:srgbClr val="00B05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Точка </a:t>
            </a:r>
            <a:r>
              <a:rPr lang="ru-RU" sz="3200" dirty="0" err="1" smtClean="0">
                <a:ln>
                  <a:solidFill>
                    <a:srgbClr val="00B05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беззбитковості</a:t>
            </a:r>
            <a:r>
              <a:rPr lang="ru-RU" sz="3200" dirty="0" smtClean="0">
                <a:ln>
                  <a:solidFill>
                    <a:srgbClr val="00B05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dirty="0" err="1" smtClean="0">
                <a:ln>
                  <a:solidFill>
                    <a:srgbClr val="00B05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діяльності</a:t>
            </a:r>
            <a:r>
              <a:rPr lang="ru-RU" sz="3200" dirty="0" smtClean="0">
                <a:ln>
                  <a:solidFill>
                    <a:srgbClr val="00B05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uk-UA" sz="3200" dirty="0" smtClean="0">
                <a:ln>
                  <a:solidFill>
                    <a:srgbClr val="00B05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шоколадного </a:t>
            </a:r>
            <a:r>
              <a:rPr lang="uk-UA" sz="3200" dirty="0" smtClean="0">
                <a:ln>
                  <a:solidFill>
                    <a:srgbClr val="00B05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магазину-кафе «</a:t>
            </a:r>
            <a:r>
              <a:rPr lang="en-US" sz="3200" dirty="0" err="1" smtClean="0">
                <a:ln>
                  <a:solidFill>
                    <a:srgbClr val="00B05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Roshen</a:t>
            </a:r>
            <a:r>
              <a:rPr lang="ru-RU" sz="3200" dirty="0" smtClean="0">
                <a:ln>
                  <a:solidFill>
                    <a:srgbClr val="00B05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sz="3200" dirty="0">
              <a:ln>
                <a:solidFill>
                  <a:srgbClr val="00B050"/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3732" t="40299" r="11820" b="8825"/>
          <a:stretch>
            <a:fillRect/>
          </a:stretch>
        </p:blipFill>
        <p:spPr bwMode="auto">
          <a:xfrm>
            <a:off x="0" y="1988840"/>
            <a:ext cx="6228184" cy="3656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E:\I\Рабочий стол\шаблони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152" y="2204864"/>
            <a:ext cx="2934311" cy="344081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/>
          <a:lstStyle/>
          <a:p>
            <a:pPr indent="270510">
              <a:lnSpc>
                <a:spcPct val="150000"/>
              </a:lnSpc>
              <a:spcAft>
                <a:spcPts val="1000"/>
              </a:spcAft>
            </a:pPr>
            <a:r>
              <a:rPr lang="uk-UA" sz="2000" b="1" u="sng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План заходів для підвищення інвестиційної привабливості ПАТ «ВКФ» та покращення результатів його діяльності</a:t>
            </a:r>
            <a:endParaRPr lang="ru-RU" sz="2000" b="1" u="sng" dirty="0">
              <a:solidFill>
                <a:schemeClr val="bg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625396"/>
              </p:ext>
            </p:extLst>
          </p:nvPr>
        </p:nvGraphicFramePr>
        <p:xfrm>
          <a:off x="251521" y="1772816"/>
          <a:ext cx="8640958" cy="4680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76386"/>
                <a:gridCol w="2088315"/>
                <a:gridCol w="1306117"/>
                <a:gridCol w="1302440"/>
                <a:gridCol w="1367700"/>
              </a:tblGrid>
              <a:tr h="17829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spc="-5" dirty="0">
                          <a:effectLst/>
                        </a:rPr>
                        <a:t>Найменування та</a:t>
                      </a:r>
                      <a:endParaRPr lang="ru-RU" sz="16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dirty="0">
                          <a:effectLst/>
                        </a:rPr>
                        <a:t>зміст заходу, що</a:t>
                      </a:r>
                      <a:endParaRPr lang="ru-RU" sz="16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dirty="0">
                          <a:effectLst/>
                        </a:rPr>
                        <a:t>пропонується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spc="-10" dirty="0">
                          <a:effectLst/>
                        </a:rPr>
                        <a:t>Відповідальні за </a:t>
                      </a:r>
                      <a:endParaRPr lang="ru-RU" sz="16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spc="-10" dirty="0">
                          <a:effectLst/>
                        </a:rPr>
                        <a:t>реалізацію заходу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dirty="0">
                          <a:effectLst/>
                        </a:rPr>
                        <a:t>Терміни </a:t>
                      </a:r>
                      <a:endParaRPr lang="ru-RU" sz="16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spc="-10" dirty="0">
                          <a:effectLst/>
                        </a:rPr>
                        <a:t>виконання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spc="-5" dirty="0">
                          <a:effectLst/>
                        </a:rPr>
                        <a:t>Витрати, </a:t>
                      </a:r>
                      <a:r>
                        <a:rPr lang="uk-UA" sz="1600" b="0" dirty="0" err="1">
                          <a:effectLst/>
                        </a:rPr>
                        <a:t>грн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dirty="0">
                          <a:effectLst/>
                        </a:rPr>
                        <a:t>Економі­</a:t>
                      </a:r>
                      <a:r>
                        <a:rPr lang="uk-UA" sz="1600" b="0" spc="-5" dirty="0">
                          <a:effectLst/>
                        </a:rPr>
                        <a:t>чний та </a:t>
                      </a:r>
                      <a:endParaRPr lang="ru-RU" sz="1600" b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spc="-5" dirty="0">
                          <a:effectLst/>
                        </a:rPr>
                        <a:t>ніші види ефектів, </a:t>
                      </a:r>
                      <a:r>
                        <a:rPr lang="uk-UA" sz="1600" b="0" dirty="0" err="1">
                          <a:effectLst/>
                        </a:rPr>
                        <a:t>грн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194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>
                          <a:effectLst/>
                        </a:rPr>
                        <a:t>1. Розробка та впровадження інвестиційного проекту нової лінії продукції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dirty="0">
                          <a:effectLst/>
                        </a:rPr>
                        <a:t>Департамент маркетингу та виробництва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dirty="0">
                          <a:effectLst/>
                        </a:rPr>
                        <a:t>6 місяців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dirty="0">
                          <a:effectLst/>
                        </a:rPr>
                        <a:t>105664,15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>
                          <a:effectLst/>
                        </a:rPr>
                        <a:t>235359,4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1374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>
                          <a:effectLst/>
                        </a:rPr>
                        <a:t>2.  Створення абсолютно нового каналу збуту («шоу-руму»)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>
                          <a:effectLst/>
                        </a:rPr>
                        <a:t>Департамент маркетингу та фінансовий департамент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>
                          <a:effectLst/>
                        </a:rPr>
                        <a:t>1,5 роки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dirty="0">
                          <a:effectLst/>
                        </a:rPr>
                        <a:t>1916000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dirty="0">
                          <a:effectLst/>
                        </a:rPr>
                        <a:t>111856,14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28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>
                          <a:effectLst/>
                        </a:rPr>
                        <a:t>Разом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>
                          <a:effectLst/>
                        </a:rPr>
                        <a:t>-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>
                          <a:effectLst/>
                        </a:rPr>
                        <a:t>1,5 роки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>
                          <a:effectLst/>
                        </a:rPr>
                        <a:t>2021664,15</a:t>
                      </a:r>
                      <a:endParaRPr lang="ru-RU" sz="16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b="0" dirty="0">
                          <a:effectLst/>
                        </a:rPr>
                        <a:t>347215,54</a:t>
                      </a:r>
                      <a:endParaRPr lang="ru-RU" sz="16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chemeClr val="tx1"/>
            </a:gs>
            <a:gs pos="62000">
              <a:srgbClr val="FF00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99695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39"/>
            <a:ext cx="1728192" cy="22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82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/>
              <a:t>Мета, </a:t>
            </a:r>
            <a:r>
              <a:rPr lang="ru-RU" sz="3600" dirty="0" err="1"/>
              <a:t>об’єкт</a:t>
            </a:r>
            <a:r>
              <a:rPr lang="uk-UA" sz="3600" dirty="0"/>
              <a:t>, предмет та завдання роботи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44929844"/>
              </p:ext>
            </p:extLst>
          </p:nvPr>
        </p:nvGraphicFramePr>
        <p:xfrm>
          <a:off x="251520" y="1310976"/>
          <a:ext cx="8640960" cy="5430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5940"/>
                <a:gridCol w="6635020"/>
              </a:tblGrid>
              <a:tr h="9810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Мета</a:t>
                      </a:r>
                      <a:endParaRPr lang="ru-RU" sz="20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75" marR="47675" marT="0" marB="0">
                    <a:solidFill>
                      <a:schemeClr val="bg2">
                        <a:lumMod val="90000"/>
                        <a:alpha val="1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розроблення пропозицій щодо підвищення інвестиційної привабливості підприємства на основі результатів оцінювання інвестиційної привабливості та стану управління.</a:t>
                      </a:r>
                      <a:endParaRPr lang="ru-RU" sz="15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75" marR="47675" marT="0" marB="0">
                    <a:solidFill>
                      <a:schemeClr val="bg2">
                        <a:lumMod val="90000"/>
                        <a:alpha val="19000"/>
                      </a:schemeClr>
                    </a:solidFill>
                  </a:tcPr>
                </a:tc>
              </a:tr>
              <a:tr h="27890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Завдання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75" marR="47675" marT="0" marB="0">
                    <a:solidFill>
                      <a:schemeClr val="bg2">
                        <a:lumMod val="90000"/>
                        <a:alpha val="1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 err="1" smtClean="0"/>
                        <a:t>-</a:t>
                      </a:r>
                      <a:r>
                        <a:rPr lang="uk-UA" sz="1500" b="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розглянути</a:t>
                      </a:r>
                      <a:r>
                        <a:rPr lang="uk-UA" sz="15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uk-UA" sz="15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інвестиційну привабливість підприємства як економічну категорію;</a:t>
                      </a:r>
                      <a:endParaRPr lang="ru-RU" sz="1500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b="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-дослідити</a:t>
                      </a:r>
                      <a:r>
                        <a:rPr lang="uk-UA" sz="15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uk-UA" sz="15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методики аналізування ефективності управління інвестиційною привабливістю підприємств;</a:t>
                      </a:r>
                      <a:endParaRPr lang="ru-RU" sz="1500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b="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-надати</a:t>
                      </a:r>
                      <a:r>
                        <a:rPr lang="uk-UA" sz="15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uk-UA" sz="15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загальну економічну характеристику підприємству;</a:t>
                      </a:r>
                      <a:endParaRPr lang="ru-RU" sz="1500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b="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-провести</a:t>
                      </a:r>
                      <a:r>
                        <a:rPr lang="uk-UA" sz="15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uk-UA" sz="15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аналіз рівня інвестиційної привабливості підприємства; </a:t>
                      </a:r>
                      <a:endParaRPr lang="ru-RU" sz="1500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b="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-дослідити</a:t>
                      </a:r>
                      <a:r>
                        <a:rPr lang="uk-UA" sz="15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uk-UA" sz="15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місце управління інвестиційною привабливістю підприємства в системі фінансового управління;</a:t>
                      </a:r>
                      <a:endParaRPr lang="ru-RU" sz="1500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b="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-сформувати</a:t>
                      </a:r>
                      <a:r>
                        <a:rPr lang="uk-UA" sz="15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uk-UA" sz="15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пропозиції та рекомендації щодо покращення стану ПАТ «Вінницька кондитерська фабрика»;</a:t>
                      </a:r>
                      <a:endParaRPr lang="ru-RU" sz="1500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 дослідити стан охорони праці на підприємстві. </a:t>
                      </a:r>
                      <a:endParaRPr lang="ru-RU" sz="15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75" marR="47675" marT="0" marB="0">
                    <a:solidFill>
                      <a:schemeClr val="bg2">
                        <a:lumMod val="90000"/>
                        <a:alpha val="19000"/>
                      </a:schemeClr>
                    </a:solidFill>
                  </a:tcPr>
                </a:tc>
              </a:tr>
              <a:tr h="4243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Об’єкт</a:t>
                      </a:r>
                      <a:r>
                        <a:rPr lang="ru-RU" sz="18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дослідження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75" marR="47675" marT="0" marB="0">
                    <a:solidFill>
                      <a:schemeClr val="bg2">
                        <a:lumMod val="90000"/>
                        <a:alpha val="1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процес управління інвестиційною привабливістю підприємства.</a:t>
                      </a:r>
                      <a:endParaRPr lang="ru-RU" sz="150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75" marR="47675" marT="0" marB="0">
                    <a:solidFill>
                      <a:schemeClr val="bg2">
                        <a:lumMod val="90000"/>
                        <a:alpha val="19000"/>
                      </a:schemeClr>
                    </a:solidFill>
                  </a:tcPr>
                </a:tc>
              </a:tr>
              <a:tr h="7324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Предмет дослідження</a:t>
                      </a:r>
                      <a:endParaRPr lang="ru-RU" sz="180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75" marR="47675" marT="0" marB="0">
                    <a:solidFill>
                      <a:schemeClr val="bg2">
                        <a:lumMod val="90000"/>
                        <a:alpha val="1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 err="1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теоретико-методичні</a:t>
                      </a:r>
                      <a:r>
                        <a:rPr lang="uk-UA" sz="150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та прикладні аспекти управління інвестиційною діяльністю ПАТ «Вінницька кондитерська фабрика».</a:t>
                      </a:r>
                      <a:endParaRPr lang="ru-RU" sz="1500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75" marR="47675" marT="0" marB="0">
                    <a:solidFill>
                      <a:schemeClr val="bg2">
                        <a:lumMod val="90000"/>
                        <a:alpha val="19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016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u="sng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Підходи до тлумачення поняття </a:t>
            </a:r>
            <a:r>
              <a:rPr lang="uk-UA" sz="2800" b="1" u="sng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«інвестиційна привабливість»</a:t>
            </a:r>
            <a:endParaRPr lang="ru-RU" sz="2800" b="1" u="sng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501907"/>
              </p:ext>
            </p:extLst>
          </p:nvPr>
        </p:nvGraphicFramePr>
        <p:xfrm>
          <a:off x="0" y="1052736"/>
          <a:ext cx="8964488" cy="5463570"/>
        </p:xfrm>
        <a:graphic>
          <a:graphicData uri="http://schemas.openxmlformats.org/drawingml/2006/table">
            <a:tbl>
              <a:tblPr/>
              <a:tblGrid>
                <a:gridCol w="1224136"/>
                <a:gridCol w="7740352"/>
              </a:tblGrid>
              <a:tr h="224910">
                <a:tc>
                  <a:txBody>
                    <a:bodyPr/>
                    <a:lstStyle>
                      <a:lvl1pPr marL="88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8890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Автор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Інвестиційна привабливість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</a:tr>
              <a:tr h="449821"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В.В. </a:t>
                      </a:r>
                      <a:r>
                        <a:rPr kumimoji="0" lang="uk-UA" sz="1200" b="1" kern="12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Бутинко</a:t>
                      </a:r>
                      <a:r>
                        <a:rPr kumimoji="0" lang="uk-UA" sz="1200" b="1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Дивлячись з позиції інвестора інвестиційна привабливість розглядається як узагальнена характеристика переваг і недоліків об'єкта інвестування. Тому інвестиційна привабливість підприємства </a:t>
                      </a:r>
                      <a:r>
                        <a:rPr kumimoji="0" lang="ru-RU" sz="1200" b="1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uk-UA" sz="1200" b="1" kern="12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— це його інтегральна характеристика як об'єкта майбутнього інвестування з позиції перспектив розвитку (динаміки обсягів продажу, конкурентоспроможності продукції), ефективності використання ресурсів і активів, їхньої ліквідності, стану платоспроможності, фінансової стійкості, а також значення низки неформалізованих показників.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</a:tr>
              <a:tr h="899642"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Л.М. </a:t>
                      </a:r>
                      <a:r>
                        <a:rPr kumimoji="0" lang="uk-UA" sz="12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Римарева</a:t>
                      </a:r>
                      <a:r>
                        <a:rPr kumimoji="0" lang="uk-UA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фінансово-майновий стан підприємства, ефективність використання його ресурсів, а також якісні характеристики: професійні здатності керівництва, галузева та регіональна приналежність підприємства, стадія життєвого циклу, добросовісність підприємства як партнера.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</a:tr>
              <a:tr h="449821"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В.А.Машкін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наявність таких умов інвестування, які впливають на переваги інвестора у виборі того або іншого об'єкта інвестування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</a:tr>
              <a:tr h="449821"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В . А. Пахомов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сукупність характеристик, що дозволяє потенційному інвестору оцінити, наскільки той або інший об’єкт інвестицій привабливіше за інші для вкладення коштів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</a:tr>
              <a:tr h="637728"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Н.Ю.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Трясціна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комплекс показників діяльності підприємства, який визначає для інвестора область переважних значень інвестиційної поведінки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М. Е.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Маленко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визначається рівнем доходу, який інвестор може одержати на вкладені кошти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В.М. </a:t>
                      </a:r>
                      <a:r>
                        <a:rPr kumimoji="0" lang="uk-UA" sz="12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Колот</a:t>
                      </a:r>
                      <a:r>
                        <a:rPr kumimoji="0" lang="uk-UA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7938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7938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визначає інвестиційну привабливість як сукупність сприятливих інвестиційних і інноваційних умов і переваг, які принесуть інвестору додатковий прибуток і зменшать ризик вкладень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anose="020B0604020202020204" pitchFamily="34" charset="0"/>
                        <a:cs typeface="Times New Roman" pitchFamily="18" charset="0"/>
                      </a:endParaRPr>
                    </a:p>
                  </a:txBody>
                  <a:tcPr marL="2827" marR="28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  <a:alpha val="3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784976" cy="5544616"/>
          </a:xfrm>
        </p:spPr>
        <p:txBody>
          <a:bodyPr>
            <a:noAutofit/>
          </a:bodyPr>
          <a:lstStyle/>
          <a:p>
            <a:pPr algn="l"/>
            <a:r>
              <a:rPr lang="uk-UA" sz="3200" u="sng" dirty="0">
                <a:solidFill>
                  <a:srgbClr val="FFC000"/>
                </a:solidFill>
                <a:latin typeface="Constantia" pitchFamily="18" charset="0"/>
              </a:rPr>
              <a:t>Інвестиційна привабливість підприємства </a:t>
            </a:r>
            <a:r>
              <a:rPr lang="uk-UA" sz="3200" dirty="0">
                <a:latin typeface="Constantia" pitchFamily="18" charset="0"/>
              </a:rPr>
              <a:t>– </a:t>
            </a:r>
            <a:r>
              <a:rPr lang="uk-UA" sz="3200" dirty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itchFamily="18" charset="0"/>
              </a:rPr>
              <a:t>це багаторівнева інтегральна характеристика сукупності економічних, фінансових,виробничих та організаційних аспектів оцінки підприємства, які повинні відповідати вимогам потенційних інвесторів та забезпечує позитивний ефект </a:t>
            </a:r>
            <a:r>
              <a:rPr lang="uk-UA" sz="3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itchFamily="18" charset="0"/>
              </a:rPr>
              <a:t>від вкладень</a:t>
            </a:r>
            <a:r>
              <a:rPr lang="uk-UA" sz="3200" dirty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itchFamily="18" charset="0"/>
              </a:rPr>
              <a:t>.</a:t>
            </a:r>
            <a:r>
              <a:rPr lang="ru-RU" sz="3200" dirty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itchFamily="18" charset="0"/>
              </a:rPr>
              <a:t/>
            </a:r>
            <a:br>
              <a:rPr lang="ru-RU" sz="3200" dirty="0">
                <a:solidFill>
                  <a:schemeClr val="accent4">
                    <a:lumMod val="20000"/>
                    <a:lumOff val="80000"/>
                  </a:schemeClr>
                </a:solidFill>
                <a:latin typeface="Constantia" pitchFamily="18" charset="0"/>
              </a:rPr>
            </a:br>
            <a:endParaRPr lang="ru-RU" sz="32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71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uk-UA" sz="2800" dirty="0" err="1" smtClean="0">
                <a:solidFill>
                  <a:schemeClr val="bg1"/>
                </a:solidFill>
              </a:rPr>
              <a:t>Перваги</a:t>
            </a:r>
            <a:r>
              <a:rPr lang="uk-UA" sz="2800" dirty="0" smtClean="0">
                <a:solidFill>
                  <a:schemeClr val="bg1"/>
                </a:solidFill>
              </a:rPr>
              <a:t> та недоліки методик інвестиційної привабливості підприємства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2"/>
          <a:srcRect l="14861" t="23633" r="14861" b="7031"/>
          <a:stretch>
            <a:fillRect/>
          </a:stretch>
        </p:blipFill>
        <p:spPr bwMode="auto">
          <a:xfrm>
            <a:off x="0" y="1000125"/>
            <a:ext cx="9144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586065"/>
              </p:ext>
            </p:extLst>
          </p:nvPr>
        </p:nvGraphicFramePr>
        <p:xfrm>
          <a:off x="179512" y="1556793"/>
          <a:ext cx="8712968" cy="5178389"/>
        </p:xfrm>
        <a:graphic>
          <a:graphicData uri="http://schemas.openxmlformats.org/drawingml/2006/table">
            <a:tbl>
              <a:tblPr>
                <a:tableStyleId>{AF606853-7671-496A-8E4F-DF71F8EC918B}</a:tableStyleId>
              </a:tblPr>
              <a:tblGrid>
                <a:gridCol w="2133555"/>
                <a:gridCol w="1952134"/>
                <a:gridCol w="1518326"/>
                <a:gridCol w="1229121"/>
                <a:gridCol w="1879832"/>
              </a:tblGrid>
              <a:tr h="60193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uk-UA" sz="1200" b="1" u="sng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Показник</a:t>
                      </a:r>
                      <a:endParaRPr lang="ru-RU" sz="1200" b="1" u="sng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u="sng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 рік</a:t>
                      </a:r>
                      <a:endParaRPr lang="ru-RU" sz="1200" b="1" u="sng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u="sng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Абсолютна зміна</a:t>
                      </a:r>
                      <a:endParaRPr lang="ru-RU" sz="1200" b="1" u="sng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</a:tr>
              <a:tr h="4888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u="sng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2012р.</a:t>
                      </a:r>
                      <a:endParaRPr lang="ru-RU" sz="1200" b="1" u="sng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u="sng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2013р.</a:t>
                      </a:r>
                      <a:endParaRPr lang="ru-RU" sz="1200" b="1" u="sng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u="sng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2014р.</a:t>
                      </a:r>
                      <a:endParaRPr lang="ru-RU" sz="1200" b="1" u="sng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u="sng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2012-2014рр.</a:t>
                      </a:r>
                      <a:endParaRPr lang="ru-RU" sz="1200" b="1" u="sng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</a:tr>
              <a:tr h="383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Загальна вартість майна, </a:t>
                      </a:r>
                      <a:r>
                        <a:rPr lang="uk-UA" sz="1200" b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тис.грн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2236258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3310811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3545863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1309605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</a:tr>
              <a:tr h="2444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Власний капітал, </a:t>
                      </a:r>
                      <a:r>
                        <a:rPr lang="uk-UA" sz="1200" b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тис.грн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676271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1618254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1933947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1257676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</a:tr>
              <a:tr h="2444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Оборотні активи, </a:t>
                      </a:r>
                      <a:r>
                        <a:rPr lang="uk-UA" sz="1200" b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тис.грн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63171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226725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718011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654840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</a:tr>
              <a:tr h="2444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Валовий прибуток, </a:t>
                      </a:r>
                      <a:r>
                        <a:rPr lang="uk-UA" sz="1200" b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тис.грн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129155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209613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193430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64275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</a:tr>
              <a:tr h="2444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Залучений капітал, </a:t>
                      </a:r>
                      <a:r>
                        <a:rPr lang="uk-UA" sz="1200" b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тис.грн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1559987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1692557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1611916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51929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</a:tr>
              <a:tr h="488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Необоротні активи, </a:t>
                      </a:r>
                      <a:r>
                        <a:rPr lang="uk-UA" sz="1200" b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тис.грн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2172928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3084086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2823765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650837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</a:tr>
              <a:tr h="733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r>
                        <a:rPr lang="uk-UA" sz="1200" b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інансовий</a:t>
                      </a: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результат від операційної діяльності, </a:t>
                      </a:r>
                      <a:r>
                        <a:rPr lang="uk-UA" sz="1200" b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тис.грн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72529</a:t>
                      </a:r>
                      <a:endParaRPr lang="ru-RU" sz="1200" b="1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145241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48560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-23969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</a:tr>
              <a:tr h="575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r>
                        <a:rPr lang="uk-UA" sz="1200" b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інансовий</a:t>
                      </a: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результат від звичайної діяльності до оподаткування, </a:t>
                      </a:r>
                      <a:r>
                        <a:rPr lang="uk-UA" sz="1200" b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тис.грн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75916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137964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66666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-9250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</a:tr>
              <a:tr h="862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Чистий прибуток, </a:t>
                      </a:r>
                      <a:r>
                        <a:rPr lang="uk-UA" sz="1200" b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тис.грн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67725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109983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47486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-20239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64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60672" cy="644364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n>
                  <a:solidFill>
                    <a:srgbClr val="00B0F0"/>
                  </a:solidFill>
                </a:ln>
              </a:rPr>
              <a:t> </a:t>
            </a:r>
            <a:r>
              <a:rPr lang="uk-UA" sz="2400" dirty="0" smtClean="0">
                <a:ln>
                  <a:solidFill>
                    <a:srgbClr val="00B0F0"/>
                  </a:solidFill>
                </a:ln>
                <a:solidFill>
                  <a:schemeClr val="bg1"/>
                </a:solidFill>
                <a:latin typeface="Constantia" pitchFamily="18" charset="0"/>
              </a:rPr>
              <a:t>Показники оцінки майнового стану та фінансових результатів ПАТ «ВКФ»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/>
            </a:r>
            <a:b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</a:b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Рисунок 11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4277418283"/>
              </p:ext>
            </p:extLst>
          </p:nvPr>
        </p:nvGraphicFramePr>
        <p:xfrm>
          <a:off x="539552" y="404664"/>
          <a:ext cx="820891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157192"/>
            <a:ext cx="8352928" cy="926778"/>
          </a:xfrm>
        </p:spPr>
        <p:txBody>
          <a:bodyPr/>
          <a:lstStyle/>
          <a:p>
            <a:pPr marL="0" indent="0">
              <a:buNone/>
            </a:pPr>
            <a:r>
              <a:rPr lang="uk-UA" sz="3200" dirty="0">
                <a:effectLst/>
              </a:rPr>
              <a:t>Зміна чистого  прибутку </a:t>
            </a:r>
            <a:r>
              <a:rPr lang="uk-UA" sz="3200" dirty="0" smtClean="0">
                <a:effectLst/>
              </a:rPr>
              <a:t> </a:t>
            </a:r>
            <a:r>
              <a:rPr lang="uk-UA" sz="3200" dirty="0">
                <a:effectLst/>
              </a:rPr>
              <a:t>2012-2014 рр.</a:t>
            </a:r>
            <a:endParaRPr lang="ru-RU" sz="3200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9262" y="214289"/>
            <a:ext cx="8229600" cy="1030619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ln>
                  <a:solidFill>
                    <a:srgbClr val="92D05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/>
            </a:r>
            <a:br>
              <a:rPr lang="uk-UA" sz="3200" dirty="0" smtClean="0">
                <a:ln>
                  <a:solidFill>
                    <a:srgbClr val="92D05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</a:br>
            <a:r>
              <a:rPr lang="uk-UA" sz="3200" dirty="0" smtClean="0">
                <a:ln>
                  <a:solidFill>
                    <a:srgbClr val="92D05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Динаміка показників ділової активності ПАТ «ВКФ»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822142"/>
              </p:ext>
            </p:extLst>
          </p:nvPr>
        </p:nvGraphicFramePr>
        <p:xfrm>
          <a:off x="107504" y="1268760"/>
          <a:ext cx="9001000" cy="51710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8314"/>
                <a:gridCol w="948070"/>
                <a:gridCol w="1008112"/>
                <a:gridCol w="1008112"/>
                <a:gridCol w="648072"/>
                <a:gridCol w="792088"/>
                <a:gridCol w="1080120"/>
                <a:gridCol w="1008112"/>
              </a:tblGrid>
              <a:tr h="37004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26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</a:rPr>
                        <a:t>Рік</a:t>
                      </a:r>
                      <a:endParaRPr lang="ru-RU" sz="10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2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</a:rPr>
                        <a:t>Абсолютна зміна</a:t>
                      </a:r>
                      <a:endParaRPr lang="ru-RU" sz="10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2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</a:rPr>
                        <a:t>Темп приросту, % </a:t>
                      </a:r>
                      <a:endParaRPr lang="ru-RU" sz="10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2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6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49600" algn="ctr"/>
                          <a:tab pos="3905250" algn="l"/>
                          <a:tab pos="5943600" algn="l"/>
                          <a:tab pos="6299835" algn="r"/>
                        </a:tabLst>
                      </a:pPr>
                      <a:r>
                        <a:rPr lang="uk-UA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2012-2014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2012-2014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6499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оборотності активів, оборотів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2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0,29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0,23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-0,09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-0,03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-31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-13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94165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оборотності дебіторської заборгованості, оборотів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2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8,67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6,04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1,58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-7,09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-4,46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-81,</a:t>
                      </a: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-73,8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94165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оборотності кредиторської заборгованості, оборотів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2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0,38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0,29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0,32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-0,06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-15,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10,3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6499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оборотності матеріальних запасів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2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20,37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11,44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9,61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-10,76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-1,83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-52,8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-15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6499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оборотності основних засобів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2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0,35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0,29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0,28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-0,07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-0,01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-20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-3,4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6499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оборотності власного капіталу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2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0,79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0,56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450215" algn="l"/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0,38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-0,41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-0,28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-51,</a:t>
                      </a: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-32,1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uk-UA" sz="2800" dirty="0" smtClean="0">
                <a:ln>
                  <a:solidFill>
                    <a:srgbClr val="92D05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Аналіз показників рентабельності ПАТ «ВКФ»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b="1" dirty="0">
              <a:ln>
                <a:solidFill>
                  <a:srgbClr val="FFFF00"/>
                </a:solidFill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036145"/>
              </p:ext>
            </p:extLst>
          </p:nvPr>
        </p:nvGraphicFramePr>
        <p:xfrm>
          <a:off x="251521" y="1124744"/>
          <a:ext cx="8568951" cy="532859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01277"/>
                <a:gridCol w="1138228"/>
                <a:gridCol w="1099128"/>
                <a:gridCol w="1206140"/>
                <a:gridCol w="1212089"/>
                <a:gridCol w="1212089"/>
              </a:tblGrid>
              <a:tr h="484745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6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342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Значення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6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-12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Абсолютне відхилення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6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42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2012-2014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6000"/>
                      </a:schemeClr>
                    </a:solidFill>
                  </a:tcPr>
                </a:tc>
              </a:tr>
              <a:tr h="4847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2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986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</a:tr>
              <a:tr h="97180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рентабельн</a:t>
                      </a: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ості активів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3,02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3,32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1,34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-1,68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-1,98</a:t>
                      </a:r>
                      <a:endParaRPr lang="ru-RU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</a:tr>
              <a:tr h="9961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рентабельн</a:t>
                      </a: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ості власного капіталу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10,01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2,46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-7,55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-4,34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</a:tr>
              <a:tr h="97180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рентабельн</a:t>
                      </a: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ості витрат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33,87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48,6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40,21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6,34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-8,39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</a:tr>
              <a:tr h="97180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рентабельн</a:t>
                      </a:r>
                      <a:r>
                        <a:rPr lang="uk-UA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ості продажу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13,27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17,16</a:t>
                      </a:r>
                      <a:endParaRPr lang="ru-RU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7,04</a:t>
                      </a:r>
                      <a:endParaRPr lang="ru-RU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-6,23</a:t>
                      </a:r>
                      <a:endParaRPr lang="ru-RU" sz="1400" b="1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-10,12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3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6047</TotalTime>
  <Words>831</Words>
  <Application>Microsoft Office PowerPoint</Application>
  <PresentationFormat>Экран (4:3)</PresentationFormat>
  <Paragraphs>244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Diseño predeterminado</vt:lpstr>
      <vt:lpstr>Воздушный поток</vt:lpstr>
      <vt:lpstr>Бумажная</vt:lpstr>
      <vt:lpstr>Апекс</vt:lpstr>
      <vt:lpstr>Аптека</vt:lpstr>
      <vt:lpstr>1_Воздушный поток</vt:lpstr>
      <vt:lpstr>Тема Office</vt:lpstr>
      <vt:lpstr>1_Тема Office</vt:lpstr>
      <vt:lpstr>Волна</vt:lpstr>
      <vt:lpstr>2_Воздушный поток</vt:lpstr>
      <vt:lpstr>Поток</vt:lpstr>
      <vt:lpstr>УПРАВЛІННЯ ІНВЕСТИЦІЙНОЮ ПРИВАБЛИВІСТЮ ПІДПРИЄМСТВА (НА ПРИКЛАДІ ПАТ «ВІННИЦЬКА КОНДИТЕРСЬКА ФАБРИКА») </vt:lpstr>
      <vt:lpstr>Мета, об’єкт, предмет та завдання роботи</vt:lpstr>
      <vt:lpstr>Підходи до тлумачення поняття «інвестиційна привабливість»</vt:lpstr>
      <vt:lpstr>Інвестиційна привабливість підприємства – це багаторівнева інтегральна характеристика сукупності економічних, фінансових,виробничих та організаційних аспектів оцінки підприємства, які повинні відповідати вимогам потенційних інвесторів та забезпечує позитивний ефект від вкладень. </vt:lpstr>
      <vt:lpstr>Перваги та недоліки методик інвестиційної привабливості підприємства</vt:lpstr>
      <vt:lpstr> Показники оцінки майнового стану та фінансових результатів ПАТ «ВКФ» </vt:lpstr>
      <vt:lpstr>Зміна чистого  прибутку  2012-2014 рр.</vt:lpstr>
      <vt:lpstr> Динаміка показників ділової активності ПАТ «ВКФ» </vt:lpstr>
      <vt:lpstr>Аналіз показників рентабельності ПАТ «ВКФ» </vt:lpstr>
      <vt:lpstr> Результати факторного аналізу зміни рентабельності власного капіталу ПАТ «ВКФ» </vt:lpstr>
      <vt:lpstr>Механізм управління інвестиційною привабливістю на ПАТ “ВКФ”</vt:lpstr>
      <vt:lpstr>Точка беззбитковості діяльності шоколадного магазину-кафе «Roshen»</vt:lpstr>
      <vt:lpstr>План заходів для підвищення інвестиційної привабливості ПАТ «ВКФ» та покращення результатів його діяльності</vt:lpstr>
      <vt:lpstr>ДЯКУЮ ЗА УВАГУ!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АСУС</cp:lastModifiedBy>
  <cp:revision>807</cp:revision>
  <dcterms:created xsi:type="dcterms:W3CDTF">2010-05-23T14:28:12Z</dcterms:created>
  <dcterms:modified xsi:type="dcterms:W3CDTF">2015-06-16T22:06:38Z</dcterms:modified>
</cp:coreProperties>
</file>