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0" r:id="rId8"/>
    <p:sldId id="263" r:id="rId9"/>
    <p:sldId id="271" r:id="rId10"/>
    <p:sldId id="264" r:id="rId11"/>
    <p:sldId id="265" r:id="rId12"/>
    <p:sldId id="266" r:id="rId13"/>
    <p:sldId id="267" r:id="rId14"/>
    <p:sldId id="272" r:id="rId15"/>
    <p:sldId id="273" r:id="rId16"/>
    <p:sldId id="274" r:id="rId17"/>
    <p:sldId id="262" r:id="rId18"/>
    <p:sldId id="268" r:id="rId19"/>
    <p:sldId id="26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110;&#1085;&#1089;&#1090;&#1080;&#1090;&#1091;&#1090;\&#1044;&#1048;&#1055;&#1051;&#1054;&#1052;\&#1051;&#1080;&#1089;&#1090;%20Microsoft%20Office%20Excel%20(&#1040;&#1074;&#1090;&#1086;&#1089;&#1086;&#1093;&#1088;&#1072;&#1085;&#1077;&#1085;&#1085;&#1099;&#1081;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110;&#1085;&#1089;&#1090;&#1080;&#1090;&#1091;&#1090;\&#1044;&#1048;&#1055;&#1051;&#1054;&#1052;\&#1051;&#1080;&#1089;&#1090;%20Microsoft%20Office%20Excel%20(&#1040;&#1074;&#1090;&#1086;&#1089;&#1086;&#1093;&#1088;&#1072;&#1085;&#1077;&#1085;&#1085;&#1099;&#1081;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110;&#1085;&#1089;&#1090;&#1080;&#1090;&#1091;&#1090;\&#1044;&#1048;&#1055;&#1051;&#1054;&#1052;\&#1051;&#1080;&#1089;&#1090;%20Microsoft%20Office%20Excel%20(&#1040;&#1074;&#1090;&#1086;&#1089;&#1086;&#1093;&#1088;&#1072;&#1085;&#1077;&#1085;&#1085;&#1099;&#1081;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110;&#1085;&#1089;&#1090;&#1080;&#1090;&#1091;&#1090;\&#1044;&#1048;&#1055;&#1051;&#1054;&#1052;\&#1051;&#1080;&#1089;&#1090;%20Microsoft%20Office%20Excel%20(&#1040;&#1074;&#1090;&#1086;&#1089;&#1086;&#1093;&#1088;&#1072;&#1085;&#1077;&#1085;&#1085;&#1099;&#1081;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>
        <c:manualLayout>
          <c:layoutTarget val="inner"/>
          <c:xMode val="edge"/>
          <c:yMode val="edge"/>
          <c:x val="8.271867119417535E-2"/>
          <c:y val="5.7945733486656263E-2"/>
          <c:w val="0.48877891300772791"/>
          <c:h val="0.75368930427428527"/>
        </c:manualLayout>
      </c:layout>
      <c:barChart>
        <c:barDir val="col"/>
        <c:grouping val="stacked"/>
        <c:ser>
          <c:idx val="0"/>
          <c:order val="0"/>
          <c:tx>
            <c:strRef>
              <c:f>Лист1!$L$3</c:f>
              <c:strCache>
                <c:ptCount val="1"/>
                <c:pt idx="0">
                  <c:v>Залучений капітал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0.73500000000000065</c:v>
                </c:pt>
                <c:pt idx="1">
                  <c:v>0.71100000000000063</c:v>
                </c:pt>
                <c:pt idx="2">
                  <c:v>0.66600000000000203</c:v>
                </c:pt>
              </c:numCache>
            </c:numRef>
          </c:val>
        </c:ser>
        <c:ser>
          <c:idx val="1"/>
          <c:order val="1"/>
          <c:tx>
            <c:strRef>
              <c:f>Лист1!$K$3</c:f>
              <c:strCache>
                <c:ptCount val="1"/>
                <c:pt idx="0">
                  <c:v>Власний капітал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0.26500000000000001</c:v>
                </c:pt>
                <c:pt idx="1">
                  <c:v>0.28900000000000031</c:v>
                </c:pt>
                <c:pt idx="2">
                  <c:v>0.33400000000000102</c:v>
                </c:pt>
              </c:numCache>
            </c:numRef>
          </c:val>
        </c:ser>
        <c:overlap val="100"/>
        <c:axId val="64318848"/>
        <c:axId val="64400000"/>
      </c:barChart>
      <c:catAx>
        <c:axId val="64318848"/>
        <c:scaling>
          <c:orientation val="minMax"/>
        </c:scaling>
        <c:axPos val="b"/>
        <c:tickLblPos val="nextTo"/>
        <c:crossAx val="64400000"/>
        <c:crosses val="autoZero"/>
        <c:auto val="1"/>
        <c:lblAlgn val="ctr"/>
        <c:lblOffset val="100"/>
      </c:catAx>
      <c:valAx>
        <c:axId val="64400000"/>
        <c:scaling>
          <c:orientation val="minMax"/>
        </c:scaling>
        <c:axPos val="l"/>
        <c:majorGridlines/>
        <c:numFmt formatCode="General" sourceLinked="1"/>
        <c:tickLblPos val="nextTo"/>
        <c:crossAx val="64318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83337102763051"/>
          <c:y val="0.37701596698932416"/>
          <c:w val="0.39664115219537571"/>
          <c:h val="0.24596756052892774"/>
        </c:manualLayout>
      </c:layout>
    </c:legend>
    <c:plotVisOnly val="1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>
        <c:manualLayout>
          <c:layoutTarget val="inner"/>
          <c:xMode val="edge"/>
          <c:yMode val="edge"/>
          <c:x val="5.2902457374230515E-2"/>
          <c:y val="4.0067340067340064E-2"/>
          <c:w val="0.45660381169769021"/>
          <c:h val="0.91909780216866865"/>
        </c:manualLayout>
      </c:layout>
      <c:lineChart>
        <c:grouping val="standard"/>
        <c:ser>
          <c:idx val="0"/>
          <c:order val="0"/>
          <c:tx>
            <c:strRef>
              <c:f>Лист1!$A$3</c:f>
              <c:strCache>
                <c:ptCount val="1"/>
                <c:pt idx="0">
                  <c:v>Коефіцієнт автономії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0.26500000000000001</c:v>
                </c:pt>
                <c:pt idx="1">
                  <c:v>0.28900000000000031</c:v>
                </c:pt>
                <c:pt idx="2">
                  <c:v>0.33400000000000102</c:v>
                </c:pt>
              </c:numCache>
            </c:numRef>
          </c:val>
        </c:ser>
        <c:ser>
          <c:idx val="1"/>
          <c:order val="1"/>
          <c:tx>
            <c:strRef>
              <c:f>Лист1!$A$4</c:f>
              <c:strCache>
                <c:ptCount val="1"/>
                <c:pt idx="0">
                  <c:v>Коефіцієнт фінансової залежності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3.77</c:v>
                </c:pt>
                <c:pt idx="1">
                  <c:v>3.46</c:v>
                </c:pt>
                <c:pt idx="2">
                  <c:v>2.9909999999999997</c:v>
                </c:pt>
              </c:numCache>
            </c:numRef>
          </c:val>
        </c:ser>
        <c:ser>
          <c:idx val="2"/>
          <c:order val="2"/>
          <c:tx>
            <c:strRef>
              <c:f>Лист1!$A$5</c:f>
              <c:strCache>
                <c:ptCount val="1"/>
                <c:pt idx="0">
                  <c:v>Коефіцієнт концентрації залученого капіталу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0.73500000000000065</c:v>
                </c:pt>
                <c:pt idx="1">
                  <c:v>0.71100000000000063</c:v>
                </c:pt>
                <c:pt idx="2">
                  <c:v>0.66600000000000203</c:v>
                </c:pt>
              </c:numCache>
            </c:numRef>
          </c:val>
        </c:ser>
        <c:ser>
          <c:idx val="3"/>
          <c:order val="3"/>
          <c:tx>
            <c:strRef>
              <c:f>Лист1!$A$6</c:f>
              <c:strCache>
                <c:ptCount val="1"/>
                <c:pt idx="0">
                  <c:v>Коефіцієнт фінансового ризику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Лист1!$B$6:$D$6</c:f>
              <c:numCache>
                <c:formatCode>General</c:formatCode>
                <c:ptCount val="3"/>
                <c:pt idx="0">
                  <c:v>2.77</c:v>
                </c:pt>
                <c:pt idx="1">
                  <c:v>2.46</c:v>
                </c:pt>
                <c:pt idx="2">
                  <c:v>1.9910000000000001</c:v>
                </c:pt>
              </c:numCache>
            </c:numRef>
          </c:val>
        </c:ser>
        <c:ser>
          <c:idx val="4"/>
          <c:order val="4"/>
          <c:tx>
            <c:strRef>
              <c:f>Лист1!$A$7</c:f>
              <c:strCache>
                <c:ptCount val="1"/>
                <c:pt idx="0">
                  <c:v>Коефіцієнт маневреності власного капіталу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Лист1!$B$7:$D$7</c:f>
              <c:numCache>
                <c:formatCode>General</c:formatCode>
                <c:ptCount val="3"/>
                <c:pt idx="0">
                  <c:v>-1.43</c:v>
                </c:pt>
                <c:pt idx="1">
                  <c:v>-1.9000000000000001</c:v>
                </c:pt>
                <c:pt idx="2">
                  <c:v>-0.7740000000000018</c:v>
                </c:pt>
              </c:numCache>
            </c:numRef>
          </c:val>
        </c:ser>
        <c:ser>
          <c:idx val="5"/>
          <c:order val="5"/>
          <c:tx>
            <c:strRef>
              <c:f>Лист1!$A$8</c:f>
              <c:strCache>
                <c:ptCount val="1"/>
                <c:pt idx="0">
                  <c:v>Коефіцієнт забезпеченості власним оборотним капіталом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Лист1!$B$8:$D$8</c:f>
              <c:numCache>
                <c:formatCode>General</c:formatCode>
                <c:ptCount val="3"/>
                <c:pt idx="0">
                  <c:v>-1.06</c:v>
                </c:pt>
                <c:pt idx="1">
                  <c:v>-0.79700000000000004</c:v>
                </c:pt>
                <c:pt idx="2">
                  <c:v>-0.63600000000000179</c:v>
                </c:pt>
              </c:numCache>
            </c:numRef>
          </c:val>
        </c:ser>
        <c:ser>
          <c:idx val="6"/>
          <c:order val="6"/>
          <c:tx>
            <c:strRef>
              <c:f>Лист1!$A$9</c:f>
              <c:strCache>
                <c:ptCount val="1"/>
                <c:pt idx="0">
                  <c:v>Коефіцієнт забезпечення матеріальних запасів власними оборотними коштами</c:v>
                </c:pt>
              </c:strCache>
            </c:strRef>
          </c:tx>
          <c:cat>
            <c:strRef>
              <c:f>Лист1!$B$1:$D$2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Лист1!$B$9:$D$9</c:f>
              <c:numCache>
                <c:formatCode>General</c:formatCode>
                <c:ptCount val="3"/>
                <c:pt idx="0">
                  <c:v>-1.8800000000000001</c:v>
                </c:pt>
                <c:pt idx="1">
                  <c:v>-1.514</c:v>
                </c:pt>
                <c:pt idx="2">
                  <c:v>-1.2489999999999968</c:v>
                </c:pt>
              </c:numCache>
            </c:numRef>
          </c:val>
        </c:ser>
        <c:marker val="1"/>
        <c:axId val="84986880"/>
        <c:axId val="85558400"/>
      </c:lineChart>
      <c:catAx>
        <c:axId val="84986880"/>
        <c:scaling>
          <c:orientation val="minMax"/>
        </c:scaling>
        <c:axPos val="b"/>
        <c:tickLblPos val="nextTo"/>
        <c:crossAx val="85558400"/>
        <c:crosses val="autoZero"/>
        <c:auto val="1"/>
        <c:lblAlgn val="ctr"/>
        <c:lblOffset val="100"/>
      </c:catAx>
      <c:valAx>
        <c:axId val="85558400"/>
        <c:scaling>
          <c:orientation val="minMax"/>
        </c:scaling>
        <c:axPos val="l"/>
        <c:majorGridlines/>
        <c:numFmt formatCode="General" sourceLinked="1"/>
        <c:tickLblPos val="nextTo"/>
        <c:crossAx val="849868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5337172132389334"/>
          <c:y val="8.1916052537372389E-4"/>
          <c:w val="0.44599249073335279"/>
          <c:h val="0.98152655160529156"/>
        </c:manualLayout>
      </c:layout>
    </c:legend>
    <c:plotVisOnly val="1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view3D>
      <c:rAngAx val="1"/>
    </c:view3D>
    <c:plotArea>
      <c:layout>
        <c:manualLayout>
          <c:layoutTarget val="inner"/>
          <c:xMode val="edge"/>
          <c:yMode val="edge"/>
          <c:x val="7.1709633649932422E-2"/>
          <c:y val="8.7179487179487175E-2"/>
          <c:w val="0.53047696624128859"/>
          <c:h val="0.74849874534913963"/>
        </c:manualLayout>
      </c:layout>
      <c:bar3DChart>
        <c:barDir val="col"/>
        <c:grouping val="clustered"/>
        <c:ser>
          <c:idx val="0"/>
          <c:order val="0"/>
          <c:tx>
            <c:strRef>
              <c:f>Лист2!$A$3</c:f>
              <c:strCache>
                <c:ptCount val="1"/>
                <c:pt idx="0">
                  <c:v>Коефіцієнт покриття</c:v>
                </c:pt>
              </c:strCache>
            </c:strRef>
          </c:tx>
          <c:cat>
            <c:strRef>
              <c:f>Лист2!$B$1:$D$2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Лист2!$B$3:$D$3</c:f>
              <c:numCache>
                <c:formatCode>General</c:formatCode>
                <c:ptCount val="3"/>
                <c:pt idx="0">
                  <c:v>0.79700000000000004</c:v>
                </c:pt>
                <c:pt idx="1">
                  <c:v>0.84000000000000064</c:v>
                </c:pt>
                <c:pt idx="2">
                  <c:v>0.99299999999999999</c:v>
                </c:pt>
              </c:numCache>
            </c:numRef>
          </c:val>
        </c:ser>
        <c:ser>
          <c:idx val="1"/>
          <c:order val="1"/>
          <c:tx>
            <c:strRef>
              <c:f>Лист2!$A$4</c:f>
              <c:strCache>
                <c:ptCount val="1"/>
                <c:pt idx="0">
                  <c:v>Коефіцієнт швидкої ліквідності</c:v>
                </c:pt>
              </c:strCache>
            </c:strRef>
          </c:tx>
          <c:cat>
            <c:strRef>
              <c:f>Лист2!$B$1:$D$2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Лист2!$B$4:$D$4</c:f>
              <c:numCache>
                <c:formatCode>General</c:formatCode>
                <c:ptCount val="3"/>
                <c:pt idx="0">
                  <c:v>0.34900000000000031</c:v>
                </c:pt>
                <c:pt idx="1">
                  <c:v>0.39800000000000102</c:v>
                </c:pt>
                <c:pt idx="2">
                  <c:v>0.48800000000000032</c:v>
                </c:pt>
              </c:numCache>
            </c:numRef>
          </c:val>
        </c:ser>
        <c:ser>
          <c:idx val="2"/>
          <c:order val="2"/>
          <c:tx>
            <c:strRef>
              <c:f>Лист2!$A$5</c:f>
              <c:strCache>
                <c:ptCount val="1"/>
                <c:pt idx="0">
                  <c:v>Коефіцієнт абсолютної ліквідності</c:v>
                </c:pt>
              </c:strCache>
            </c:strRef>
          </c:tx>
          <c:cat>
            <c:strRef>
              <c:f>Лист2!$B$1:$D$2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Лист2!$B$5:$D$5</c:f>
              <c:numCache>
                <c:formatCode>General</c:formatCode>
                <c:ptCount val="3"/>
                <c:pt idx="0">
                  <c:v>0.42700000000000032</c:v>
                </c:pt>
                <c:pt idx="1">
                  <c:v>6.5000000000000002E-2</c:v>
                </c:pt>
                <c:pt idx="2">
                  <c:v>0.12200000000000009</c:v>
                </c:pt>
              </c:numCache>
            </c:numRef>
          </c:val>
        </c:ser>
        <c:shape val="cone"/>
        <c:axId val="52595712"/>
        <c:axId val="62505344"/>
        <c:axId val="0"/>
      </c:bar3DChart>
      <c:catAx>
        <c:axId val="52595712"/>
        <c:scaling>
          <c:orientation val="minMax"/>
        </c:scaling>
        <c:axPos val="b"/>
        <c:tickLblPos val="nextTo"/>
        <c:crossAx val="62505344"/>
        <c:crosses val="autoZero"/>
        <c:auto val="1"/>
        <c:lblAlgn val="ctr"/>
        <c:lblOffset val="100"/>
      </c:catAx>
      <c:valAx>
        <c:axId val="62505344"/>
        <c:scaling>
          <c:orientation val="minMax"/>
        </c:scaling>
        <c:axPos val="l"/>
        <c:majorGridlines/>
        <c:numFmt formatCode="General" sourceLinked="1"/>
        <c:tickLblPos val="nextTo"/>
        <c:crossAx val="52595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868338557993726"/>
          <c:y val="0.14489915734217501"/>
          <c:w val="0.41819745102395117"/>
          <c:h val="0.71020160941420785"/>
        </c:manualLayout>
      </c:layout>
    </c:legend>
    <c:plotVisOnly val="1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view3D>
      <c:rAngAx val="1"/>
    </c:view3D>
    <c:plotArea>
      <c:layout>
        <c:manualLayout>
          <c:layoutTarget val="inner"/>
          <c:xMode val="edge"/>
          <c:yMode val="edge"/>
          <c:x val="7.8779357125813812E-2"/>
          <c:y val="3.6731658542682191E-2"/>
          <c:w val="0.52547705842325265"/>
          <c:h val="0.85573147205180233"/>
        </c:manualLayout>
      </c:layout>
      <c:bar3DChart>
        <c:barDir val="col"/>
        <c:grouping val="clustered"/>
        <c:ser>
          <c:idx val="0"/>
          <c:order val="0"/>
          <c:tx>
            <c:strRef>
              <c:f>Лист5!$A$3</c:f>
              <c:strCache>
                <c:ptCount val="1"/>
                <c:pt idx="0">
                  <c:v>Рентабельність операційної діяльності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Лист5!$B$3:$D$3</c:f>
              <c:numCache>
                <c:formatCode>0.00</c:formatCode>
                <c:ptCount val="3"/>
                <c:pt idx="0">
                  <c:v>6.22</c:v>
                </c:pt>
                <c:pt idx="1">
                  <c:v>10.889000000000006</c:v>
                </c:pt>
                <c:pt idx="2">
                  <c:v>9.1989999999999998</c:v>
                </c:pt>
              </c:numCache>
            </c:numRef>
          </c:val>
        </c:ser>
        <c:ser>
          <c:idx val="1"/>
          <c:order val="1"/>
          <c:tx>
            <c:strRef>
              <c:f>Лист5!$A$4</c:f>
              <c:strCache>
                <c:ptCount val="1"/>
                <c:pt idx="0">
                  <c:v>Рентабельність звичайної діяльності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Лист5!$B$4:$D$4</c:f>
              <c:numCache>
                <c:formatCode>0.00</c:formatCode>
                <c:ptCount val="3"/>
                <c:pt idx="0">
                  <c:v>4.1099999999999985</c:v>
                </c:pt>
                <c:pt idx="1">
                  <c:v>7.1019999999999985</c:v>
                </c:pt>
                <c:pt idx="2">
                  <c:v>5.9329999999999998</c:v>
                </c:pt>
              </c:numCache>
            </c:numRef>
          </c:val>
        </c:ser>
        <c:ser>
          <c:idx val="2"/>
          <c:order val="2"/>
          <c:tx>
            <c:strRef>
              <c:f>Лист5!$A$5</c:f>
              <c:strCache>
                <c:ptCount val="1"/>
                <c:pt idx="0">
                  <c:v>Рентабельність господарської діяльності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Лист5!$B$5:$D$5</c:f>
              <c:numCache>
                <c:formatCode>0.00</c:formatCode>
                <c:ptCount val="3"/>
                <c:pt idx="0">
                  <c:v>2.69</c:v>
                </c:pt>
                <c:pt idx="1">
                  <c:v>5.359</c:v>
                </c:pt>
                <c:pt idx="2">
                  <c:v>4.59</c:v>
                </c:pt>
              </c:numCache>
            </c:numRef>
          </c:val>
        </c:ser>
        <c:ser>
          <c:idx val="3"/>
          <c:order val="3"/>
          <c:tx>
            <c:strRef>
              <c:f>Лист5!$A$6</c:f>
              <c:strCache>
                <c:ptCount val="1"/>
                <c:pt idx="0">
                  <c:v>Коефіцієнт загальної рентабельності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Лист5!$B$6:$D$6</c:f>
              <c:numCache>
                <c:formatCode>0.00</c:formatCode>
                <c:ptCount val="3"/>
                <c:pt idx="0">
                  <c:v>34.06</c:v>
                </c:pt>
                <c:pt idx="1">
                  <c:v>38.61</c:v>
                </c:pt>
                <c:pt idx="2">
                  <c:v>38.035000000000011</c:v>
                </c:pt>
              </c:numCache>
            </c:numRef>
          </c:val>
        </c:ser>
        <c:ser>
          <c:idx val="4"/>
          <c:order val="4"/>
          <c:tx>
            <c:strRef>
              <c:f>Лист5!$A$7</c:f>
              <c:strCache>
                <c:ptCount val="1"/>
                <c:pt idx="0">
                  <c:v>Коефіцієнт рентабельності активів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Лист5!$B$7:$D$7</c:f>
              <c:numCache>
                <c:formatCode>0.00</c:formatCode>
                <c:ptCount val="3"/>
                <c:pt idx="0">
                  <c:v>3.62</c:v>
                </c:pt>
                <c:pt idx="1">
                  <c:v>6.4</c:v>
                </c:pt>
                <c:pt idx="2">
                  <c:v>5.3819999999999997</c:v>
                </c:pt>
              </c:numCache>
            </c:numRef>
          </c:val>
        </c:ser>
        <c:ser>
          <c:idx val="5"/>
          <c:order val="5"/>
          <c:tx>
            <c:strRef>
              <c:f>Лист5!$A$8</c:f>
              <c:strCache>
                <c:ptCount val="1"/>
                <c:pt idx="0">
                  <c:v>Рентабельність власного капіталу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Лист5!$B$8:$D$8</c:f>
              <c:numCache>
                <c:formatCode>0.00</c:formatCode>
                <c:ptCount val="3"/>
                <c:pt idx="0">
                  <c:v>13.65</c:v>
                </c:pt>
                <c:pt idx="1">
                  <c:v>22.143999999999988</c:v>
                </c:pt>
                <c:pt idx="2">
                  <c:v>16.097000000000001</c:v>
                </c:pt>
              </c:numCache>
            </c:numRef>
          </c:val>
        </c:ser>
        <c:ser>
          <c:idx val="6"/>
          <c:order val="6"/>
          <c:tx>
            <c:strRef>
              <c:f>Лист5!$A$9</c:f>
              <c:strCache>
                <c:ptCount val="1"/>
                <c:pt idx="0">
                  <c:v>Рентабельність залученого капіталу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Лист5!$B$9:$D$9</c:f>
              <c:numCache>
                <c:formatCode>0.00</c:formatCode>
                <c:ptCount val="3"/>
                <c:pt idx="0">
                  <c:v>4.92</c:v>
                </c:pt>
                <c:pt idx="1">
                  <c:v>11.165000000000004</c:v>
                </c:pt>
                <c:pt idx="2">
                  <c:v>8.0860000000000003</c:v>
                </c:pt>
              </c:numCache>
            </c:numRef>
          </c:val>
        </c:ser>
        <c:ser>
          <c:idx val="7"/>
          <c:order val="7"/>
          <c:tx>
            <c:strRef>
              <c:f>Лист5!$A$10</c:f>
              <c:strCache>
                <c:ptCount val="1"/>
                <c:pt idx="0">
                  <c:v>Рентабельність витрат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Лист5!$B$10:$D$10</c:f>
              <c:numCache>
                <c:formatCode>0.00</c:formatCode>
                <c:ptCount val="3"/>
                <c:pt idx="0">
                  <c:v>51.660000000000011</c:v>
                </c:pt>
                <c:pt idx="1">
                  <c:v>62.893000000000001</c:v>
                </c:pt>
                <c:pt idx="2">
                  <c:v>61.380999999999993</c:v>
                </c:pt>
              </c:numCache>
            </c:numRef>
          </c:val>
        </c:ser>
        <c:ser>
          <c:idx val="8"/>
          <c:order val="8"/>
          <c:tx>
            <c:strRef>
              <c:f>Лист5!$A$11</c:f>
              <c:strCache>
                <c:ptCount val="1"/>
                <c:pt idx="0">
                  <c:v>Рентабельність продажу</c:v>
                </c:pt>
              </c:strCache>
            </c:strRef>
          </c:tx>
          <c:cat>
            <c:strRef>
              <c:f>Лист5!$B$1:$D$2</c:f>
              <c:strCache>
                <c:ptCount val="3"/>
                <c:pt idx="0">
                  <c:v>2011 рік</c:v>
                </c:pt>
                <c:pt idx="1">
                  <c:v>2012 рік</c:v>
                </c:pt>
                <c:pt idx="2">
                  <c:v>2013 рік</c:v>
                </c:pt>
              </c:strCache>
            </c:strRef>
          </c:cat>
          <c:val>
            <c:numRef>
              <c:f>Лист5!$B$11:$D$11</c:f>
              <c:numCache>
                <c:formatCode>0.00</c:formatCode>
                <c:ptCount val="3"/>
                <c:pt idx="0">
                  <c:v>3.3099999999999987</c:v>
                </c:pt>
                <c:pt idx="1">
                  <c:v>5.4939999999999998</c:v>
                </c:pt>
                <c:pt idx="2">
                  <c:v>5.0369999999999999</c:v>
                </c:pt>
              </c:numCache>
            </c:numRef>
          </c:val>
        </c:ser>
        <c:shape val="cylinder"/>
        <c:axId val="80300288"/>
        <c:axId val="80343040"/>
        <c:axId val="0"/>
      </c:bar3DChart>
      <c:catAx>
        <c:axId val="80300288"/>
        <c:scaling>
          <c:orientation val="minMax"/>
        </c:scaling>
        <c:axPos val="b"/>
        <c:numFmt formatCode="0.00" sourceLinked="1"/>
        <c:tickLblPos val="nextTo"/>
        <c:crossAx val="80343040"/>
        <c:crosses val="autoZero"/>
        <c:auto val="1"/>
        <c:lblAlgn val="ctr"/>
        <c:lblOffset val="100"/>
      </c:catAx>
      <c:valAx>
        <c:axId val="80343040"/>
        <c:scaling>
          <c:orientation val="minMax"/>
        </c:scaling>
        <c:axPos val="l"/>
        <c:majorGridlines/>
        <c:numFmt formatCode="0.00" sourceLinked="1"/>
        <c:tickLblPos val="nextTo"/>
        <c:crossAx val="80300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664163507339362"/>
          <c:y val="1.2286785319718363E-3"/>
          <c:w val="0.41335836492660638"/>
          <c:h val="0.9987712892355336"/>
        </c:manualLayout>
      </c:layout>
    </c:legend>
    <c:plotVisOnly val="1"/>
  </c:chart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E2C46C-F9A4-41BC-8DFF-24B022121C88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400F53-B61B-4BD1-BC55-B61EB8C6A553}">
      <dgm:prSet phldrT="[Текст]" custT="1"/>
      <dgm:spPr/>
      <dgm:t>
        <a:bodyPr/>
        <a:lstStyle/>
        <a:p>
          <a:r>
            <a:rPr lang="uk-UA" sz="3600" dirty="0" smtClean="0">
              <a:latin typeface="Times New Roman" pitchFamily="18" charset="0"/>
              <a:cs typeface="Times New Roman" pitchFamily="18" charset="0"/>
            </a:rPr>
            <a:t>Чистий прибуток</a:t>
          </a:r>
          <a:endParaRPr lang="ru-RU" sz="3600" dirty="0">
            <a:latin typeface="Times New Roman" pitchFamily="18" charset="0"/>
            <a:cs typeface="Times New Roman" pitchFamily="18" charset="0"/>
          </a:endParaRPr>
        </a:p>
      </dgm:t>
    </dgm:pt>
    <dgm:pt modelId="{8125F955-FF2E-40B5-9E8F-D9F43F45351D}" type="parTrans" cxnId="{B6E1C8A1-B19C-4A63-8BFD-3B81154BFBA3}">
      <dgm:prSet/>
      <dgm:spPr/>
      <dgm:t>
        <a:bodyPr/>
        <a:lstStyle/>
        <a:p>
          <a:endParaRPr lang="ru-RU"/>
        </a:p>
      </dgm:t>
    </dgm:pt>
    <dgm:pt modelId="{1AC53229-D79D-49DE-8E08-67BC9D0BA6CB}" type="sibTrans" cxnId="{B6E1C8A1-B19C-4A63-8BFD-3B81154BFBA3}">
      <dgm:prSet/>
      <dgm:spPr/>
      <dgm:t>
        <a:bodyPr/>
        <a:lstStyle/>
        <a:p>
          <a:endParaRPr lang="ru-RU"/>
        </a:p>
      </dgm:t>
    </dgm:pt>
    <dgm:pt modelId="{21C4075A-ECA4-440A-B1E2-00DF2324D147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1. розподіл валового прибутку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C34B52C-94D1-4014-9609-FD959936117E}" type="parTrans" cxnId="{E874F195-9D7C-431F-A72D-2DECF85F3789}">
      <dgm:prSet/>
      <dgm:spPr/>
      <dgm:t>
        <a:bodyPr/>
        <a:lstStyle/>
        <a:p>
          <a:endParaRPr lang="ru-RU"/>
        </a:p>
      </dgm:t>
    </dgm:pt>
    <dgm:pt modelId="{DA9178F0-BA45-4BDC-BE4A-120A33598E73}" type="sibTrans" cxnId="{E874F195-9D7C-431F-A72D-2DECF85F3789}">
      <dgm:prSet/>
      <dgm:spPr/>
      <dgm:t>
        <a:bodyPr/>
        <a:lstStyle/>
        <a:p>
          <a:endParaRPr lang="ru-RU"/>
        </a:p>
      </dgm:t>
    </dgm:pt>
    <dgm:pt modelId="{306B07E8-671B-4B5C-84B0-E9699788D3EC}">
      <dgm:prSet/>
      <dgm:spPr/>
      <dgm:t>
        <a:bodyPr/>
        <a:lstStyle/>
        <a:p>
          <a:r>
            <a:rPr lang="uk-UA" dirty="0" smtClean="0">
              <a:latin typeface="Times New Roman" pitchFamily="18" charset="0"/>
              <a:cs typeface="Times New Roman" pitchFamily="18" charset="0"/>
            </a:rPr>
            <a:t>2. розподіл і використання чистого прибутку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C03EBF3-E3F2-4170-8B04-BEB0630A022B}" type="parTrans" cxnId="{D49FDD73-CFD6-4A95-9F6B-79AC3C1B6E75}">
      <dgm:prSet/>
      <dgm:spPr/>
      <dgm:t>
        <a:bodyPr/>
        <a:lstStyle/>
        <a:p>
          <a:endParaRPr lang="ru-RU"/>
        </a:p>
      </dgm:t>
    </dgm:pt>
    <dgm:pt modelId="{A86B4E19-1546-46C6-A984-FE869D9F34EE}" type="sibTrans" cxnId="{D49FDD73-CFD6-4A95-9F6B-79AC3C1B6E75}">
      <dgm:prSet/>
      <dgm:spPr/>
      <dgm:t>
        <a:bodyPr/>
        <a:lstStyle/>
        <a:p>
          <a:endParaRPr lang="ru-RU"/>
        </a:p>
      </dgm:t>
    </dgm:pt>
    <dgm:pt modelId="{64771196-F8DD-4A52-B73F-741A71B10022}" type="pres">
      <dgm:prSet presAssocID="{E2E2C46C-F9A4-41BC-8DFF-24B022121C8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847F40-F8EC-4AEA-A62E-CF1DE453982C}" type="pres">
      <dgm:prSet presAssocID="{E2E2C46C-F9A4-41BC-8DFF-24B022121C88}" presName="dummyMaxCanvas" presStyleCnt="0">
        <dgm:presLayoutVars/>
      </dgm:prSet>
      <dgm:spPr/>
    </dgm:pt>
    <dgm:pt modelId="{0B2BC503-C353-447A-BE8E-033F340ADF56}" type="pres">
      <dgm:prSet presAssocID="{E2E2C46C-F9A4-41BC-8DFF-24B022121C88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28E686-9FFA-46C2-ADB1-602353D33598}" type="pres">
      <dgm:prSet presAssocID="{E2E2C46C-F9A4-41BC-8DFF-24B022121C8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C1EA2-9FBA-48FC-BD1B-96055DBB42E3}" type="pres">
      <dgm:prSet presAssocID="{E2E2C46C-F9A4-41BC-8DFF-24B022121C88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10172E-91DD-434D-8EBA-14D582C733FC}" type="pres">
      <dgm:prSet presAssocID="{E2E2C46C-F9A4-41BC-8DFF-24B022121C8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433CD-21A0-442F-AADD-91234989BF8B}" type="pres">
      <dgm:prSet presAssocID="{E2E2C46C-F9A4-41BC-8DFF-24B022121C8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D4905-DEA6-433B-A471-F6CD11987D74}" type="pres">
      <dgm:prSet presAssocID="{E2E2C46C-F9A4-41BC-8DFF-24B022121C8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0B8B9-41C8-42CC-992F-D14A3985122F}" type="pres">
      <dgm:prSet presAssocID="{E2E2C46C-F9A4-41BC-8DFF-24B022121C8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4745C-98A5-40F0-8B27-2080DDA844AA}" type="pres">
      <dgm:prSet presAssocID="{E2E2C46C-F9A4-41BC-8DFF-24B022121C8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1D8E9A-D92F-4A27-A34C-58B9365A696B}" type="presOf" srcId="{35400F53-B61B-4BD1-BC55-B61EB8C6A553}" destId="{870D4905-DEA6-433B-A471-F6CD11987D74}" srcOrd="1" destOrd="0" presId="urn:microsoft.com/office/officeart/2005/8/layout/vProcess5"/>
    <dgm:cxn modelId="{84F8EADF-CEAA-4993-BD92-BC2CCBD70B43}" type="presOf" srcId="{E2E2C46C-F9A4-41BC-8DFF-24B022121C88}" destId="{64771196-F8DD-4A52-B73F-741A71B10022}" srcOrd="0" destOrd="0" presId="urn:microsoft.com/office/officeart/2005/8/layout/vProcess5"/>
    <dgm:cxn modelId="{BBE73D82-BE8B-4EC1-BB45-A8939753A9DD}" type="presOf" srcId="{306B07E8-671B-4B5C-84B0-E9699788D3EC}" destId="{5574745C-98A5-40F0-8B27-2080DDA844AA}" srcOrd="1" destOrd="0" presId="urn:microsoft.com/office/officeart/2005/8/layout/vProcess5"/>
    <dgm:cxn modelId="{E874F195-9D7C-431F-A72D-2DECF85F3789}" srcId="{E2E2C46C-F9A4-41BC-8DFF-24B022121C88}" destId="{21C4075A-ECA4-440A-B1E2-00DF2324D147}" srcOrd="1" destOrd="0" parTransId="{5C34B52C-94D1-4014-9609-FD959936117E}" sibTransId="{DA9178F0-BA45-4BDC-BE4A-120A33598E73}"/>
    <dgm:cxn modelId="{66C9827A-D87C-4344-9E1E-7265F7E5FD91}" type="presOf" srcId="{21C4075A-ECA4-440A-B1E2-00DF2324D147}" destId="{7A10B8B9-41C8-42CC-992F-D14A3985122F}" srcOrd="1" destOrd="0" presId="urn:microsoft.com/office/officeart/2005/8/layout/vProcess5"/>
    <dgm:cxn modelId="{FB7BA5EF-30CB-4321-97C2-2E2C6EC20A94}" type="presOf" srcId="{35400F53-B61B-4BD1-BC55-B61EB8C6A553}" destId="{0B2BC503-C353-447A-BE8E-033F340ADF56}" srcOrd="0" destOrd="0" presId="urn:microsoft.com/office/officeart/2005/8/layout/vProcess5"/>
    <dgm:cxn modelId="{8C9E72B0-EC37-4427-80E4-ACF2D1B9CCFB}" type="presOf" srcId="{1AC53229-D79D-49DE-8E08-67BC9D0BA6CB}" destId="{D610172E-91DD-434D-8EBA-14D582C733FC}" srcOrd="0" destOrd="0" presId="urn:microsoft.com/office/officeart/2005/8/layout/vProcess5"/>
    <dgm:cxn modelId="{5F164552-BF4C-430D-8903-D4BD105D1547}" type="presOf" srcId="{306B07E8-671B-4B5C-84B0-E9699788D3EC}" destId="{DA1C1EA2-9FBA-48FC-BD1B-96055DBB42E3}" srcOrd="0" destOrd="0" presId="urn:microsoft.com/office/officeart/2005/8/layout/vProcess5"/>
    <dgm:cxn modelId="{118BEF8F-11F2-4C69-B805-7DC159045C60}" type="presOf" srcId="{DA9178F0-BA45-4BDC-BE4A-120A33598E73}" destId="{3D5433CD-21A0-442F-AADD-91234989BF8B}" srcOrd="0" destOrd="0" presId="urn:microsoft.com/office/officeart/2005/8/layout/vProcess5"/>
    <dgm:cxn modelId="{44189C78-9883-483A-A4DD-71F4059F8D5C}" type="presOf" srcId="{21C4075A-ECA4-440A-B1E2-00DF2324D147}" destId="{C528E686-9FFA-46C2-ADB1-602353D33598}" srcOrd="0" destOrd="0" presId="urn:microsoft.com/office/officeart/2005/8/layout/vProcess5"/>
    <dgm:cxn modelId="{B6E1C8A1-B19C-4A63-8BFD-3B81154BFBA3}" srcId="{E2E2C46C-F9A4-41BC-8DFF-24B022121C88}" destId="{35400F53-B61B-4BD1-BC55-B61EB8C6A553}" srcOrd="0" destOrd="0" parTransId="{8125F955-FF2E-40B5-9E8F-D9F43F45351D}" sibTransId="{1AC53229-D79D-49DE-8E08-67BC9D0BA6CB}"/>
    <dgm:cxn modelId="{D49FDD73-CFD6-4A95-9F6B-79AC3C1B6E75}" srcId="{E2E2C46C-F9A4-41BC-8DFF-24B022121C88}" destId="{306B07E8-671B-4B5C-84B0-E9699788D3EC}" srcOrd="2" destOrd="0" parTransId="{4C03EBF3-E3F2-4170-8B04-BEB0630A022B}" sibTransId="{A86B4E19-1546-46C6-A984-FE869D9F34EE}"/>
    <dgm:cxn modelId="{BEA0573D-B3EB-43C8-8A0A-CA9901598552}" type="presParOf" srcId="{64771196-F8DD-4A52-B73F-741A71B10022}" destId="{ED847F40-F8EC-4AEA-A62E-CF1DE453982C}" srcOrd="0" destOrd="0" presId="urn:microsoft.com/office/officeart/2005/8/layout/vProcess5"/>
    <dgm:cxn modelId="{401C2446-A09D-4416-A4FC-22FA014758DE}" type="presParOf" srcId="{64771196-F8DD-4A52-B73F-741A71B10022}" destId="{0B2BC503-C353-447A-BE8E-033F340ADF56}" srcOrd="1" destOrd="0" presId="urn:microsoft.com/office/officeart/2005/8/layout/vProcess5"/>
    <dgm:cxn modelId="{1CB21049-1698-4320-91D8-D96C33841E19}" type="presParOf" srcId="{64771196-F8DD-4A52-B73F-741A71B10022}" destId="{C528E686-9FFA-46C2-ADB1-602353D33598}" srcOrd="2" destOrd="0" presId="urn:microsoft.com/office/officeart/2005/8/layout/vProcess5"/>
    <dgm:cxn modelId="{F1FE862A-798B-4AE5-969E-64DEF8709E66}" type="presParOf" srcId="{64771196-F8DD-4A52-B73F-741A71B10022}" destId="{DA1C1EA2-9FBA-48FC-BD1B-96055DBB42E3}" srcOrd="3" destOrd="0" presId="urn:microsoft.com/office/officeart/2005/8/layout/vProcess5"/>
    <dgm:cxn modelId="{EBCEF289-30E7-4EC5-B6E1-12F394B2496F}" type="presParOf" srcId="{64771196-F8DD-4A52-B73F-741A71B10022}" destId="{D610172E-91DD-434D-8EBA-14D582C733FC}" srcOrd="4" destOrd="0" presId="urn:microsoft.com/office/officeart/2005/8/layout/vProcess5"/>
    <dgm:cxn modelId="{4E520A0C-BE92-4070-8BB5-0BB4EFE604CE}" type="presParOf" srcId="{64771196-F8DD-4A52-B73F-741A71B10022}" destId="{3D5433CD-21A0-442F-AADD-91234989BF8B}" srcOrd="5" destOrd="0" presId="urn:microsoft.com/office/officeart/2005/8/layout/vProcess5"/>
    <dgm:cxn modelId="{F70286C4-355A-41D5-865E-CCD0076346EE}" type="presParOf" srcId="{64771196-F8DD-4A52-B73F-741A71B10022}" destId="{870D4905-DEA6-433B-A471-F6CD11987D74}" srcOrd="6" destOrd="0" presId="urn:microsoft.com/office/officeart/2005/8/layout/vProcess5"/>
    <dgm:cxn modelId="{7A9E48F8-B984-4BE1-80E7-C18B9B86DDA5}" type="presParOf" srcId="{64771196-F8DD-4A52-B73F-741A71B10022}" destId="{7A10B8B9-41C8-42CC-992F-D14A3985122F}" srcOrd="7" destOrd="0" presId="urn:microsoft.com/office/officeart/2005/8/layout/vProcess5"/>
    <dgm:cxn modelId="{AD497964-044B-4E65-A9DB-7E8A7619B8CF}" type="presParOf" srcId="{64771196-F8DD-4A52-B73F-741A71B10022}" destId="{5574745C-98A5-40F0-8B27-2080DDA844AA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B2BC503-C353-447A-BE8E-033F340ADF56}">
      <dsp:nvSpPr>
        <dsp:cNvPr id="0" name=""/>
        <dsp:cNvSpPr/>
      </dsp:nvSpPr>
      <dsp:spPr>
        <a:xfrm>
          <a:off x="0" y="0"/>
          <a:ext cx="6435506" cy="14775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>
              <a:latin typeface="Times New Roman" pitchFamily="18" charset="0"/>
              <a:cs typeface="Times New Roman" pitchFamily="18" charset="0"/>
            </a:rPr>
            <a:t>Чистий прибуток</a:t>
          </a:r>
          <a:endParaRPr lang="ru-RU" sz="3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0"/>
        <a:ext cx="4927673" cy="1477543"/>
      </dsp:txXfrm>
    </dsp:sp>
    <dsp:sp modelId="{C528E686-9FFA-46C2-ADB1-602353D33598}">
      <dsp:nvSpPr>
        <dsp:cNvPr id="0" name=""/>
        <dsp:cNvSpPr/>
      </dsp:nvSpPr>
      <dsp:spPr>
        <a:xfrm>
          <a:off x="567838" y="1723800"/>
          <a:ext cx="6435506" cy="14775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>
              <a:latin typeface="Times New Roman" pitchFamily="18" charset="0"/>
              <a:cs typeface="Times New Roman" pitchFamily="18" charset="0"/>
            </a:rPr>
            <a:t>1. розподіл валового прибутку</a:t>
          </a:r>
          <a:endParaRPr lang="ru-RU" sz="3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7838" y="1723800"/>
        <a:ext cx="4907264" cy="1477543"/>
      </dsp:txXfrm>
    </dsp:sp>
    <dsp:sp modelId="{DA1C1EA2-9FBA-48FC-BD1B-96055DBB42E3}">
      <dsp:nvSpPr>
        <dsp:cNvPr id="0" name=""/>
        <dsp:cNvSpPr/>
      </dsp:nvSpPr>
      <dsp:spPr>
        <a:xfrm>
          <a:off x="1135677" y="3447600"/>
          <a:ext cx="6435506" cy="14775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kern="1200" dirty="0" smtClean="0">
              <a:latin typeface="Times New Roman" pitchFamily="18" charset="0"/>
              <a:cs typeface="Times New Roman" pitchFamily="18" charset="0"/>
            </a:rPr>
            <a:t>2. розподіл і використання чистого прибутку</a:t>
          </a:r>
          <a:endParaRPr lang="ru-RU" sz="31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35677" y="3447600"/>
        <a:ext cx="4907264" cy="1477543"/>
      </dsp:txXfrm>
    </dsp:sp>
    <dsp:sp modelId="{D610172E-91DD-434D-8EBA-14D582C733FC}">
      <dsp:nvSpPr>
        <dsp:cNvPr id="0" name=""/>
        <dsp:cNvSpPr/>
      </dsp:nvSpPr>
      <dsp:spPr>
        <a:xfrm>
          <a:off x="5475103" y="1120470"/>
          <a:ext cx="960403" cy="9604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475103" y="1120470"/>
        <a:ext cx="960403" cy="960403"/>
      </dsp:txXfrm>
    </dsp:sp>
    <dsp:sp modelId="{3D5433CD-21A0-442F-AADD-91234989BF8B}">
      <dsp:nvSpPr>
        <dsp:cNvPr id="0" name=""/>
        <dsp:cNvSpPr/>
      </dsp:nvSpPr>
      <dsp:spPr>
        <a:xfrm>
          <a:off x="6042942" y="2834420"/>
          <a:ext cx="960403" cy="96040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042942" y="2834420"/>
        <a:ext cx="960403" cy="960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533400"/>
            <a:ext cx="5772476" cy="2868168"/>
          </a:xfrm>
        </p:spPr>
        <p:txBody>
          <a:bodyPr>
            <a:noAutofit/>
          </a:bodyPr>
          <a:lstStyle/>
          <a:p>
            <a:r>
              <a:rPr lang="uk-UA" sz="2800" dirty="0" smtClean="0"/>
              <a:t>«УПРАВЛІННЯ РОЗПОДІЛОМ І ВИКОРИСТАННЯМ ПРИБУТКУ ПІДПРИЄМСТВА (НА ПРИКЛАДІ ПАТ «ОБОЛОНЬ»)»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Ларченко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Т. П.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ст. гр.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МОф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-14,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сп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>
            <a:noAutofit/>
          </a:bodyPr>
          <a:lstStyle/>
          <a:p>
            <a:r>
              <a:rPr lang="uk-UA" sz="2800" dirty="0" smtClean="0"/>
              <a:t>Значення  показників фінансової стійкості ПАТ «Оболонь</a:t>
            </a:r>
            <a:r>
              <a:rPr lang="uk-UA" sz="2800" dirty="0" smtClean="0"/>
              <a:t>»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792088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634082"/>
          </a:xfrm>
        </p:spPr>
        <p:txBody>
          <a:bodyPr>
            <a:noAutofit/>
          </a:bodyPr>
          <a:lstStyle/>
          <a:p>
            <a:r>
              <a:rPr lang="uk-UA" sz="2000" dirty="0" smtClean="0"/>
              <a:t>Показники ліквідності підприємства ПАТ «Оболонь</a:t>
            </a:r>
            <a:r>
              <a:rPr lang="uk-UA" sz="2000" dirty="0" smtClean="0"/>
              <a:t>»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64704"/>
          <a:ext cx="8100393" cy="2676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059"/>
                <a:gridCol w="1063162"/>
                <a:gridCol w="1063162"/>
                <a:gridCol w="1063162"/>
                <a:gridCol w="850529"/>
                <a:gridCol w="779652"/>
                <a:gridCol w="850529"/>
                <a:gridCol w="729138"/>
              </a:tblGrid>
              <a:tr h="4483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3238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рік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Абсолютне відхилення, тис. грн.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приросту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37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483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покриття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9390" algn="l"/>
                        </a:tabLs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0,797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0,993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77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0,196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5,395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24,592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9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швидкої ліквідності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0,349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0,398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0,488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77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0,049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0,139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14,040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39,828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9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абсолютної ліквідності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0,427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0,065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0,122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577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-0,362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-0,305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-84,778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-71,429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51520" y="3573016"/>
          <a:ext cx="8136904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52736"/>
          </a:xfrm>
        </p:spPr>
        <p:txBody>
          <a:bodyPr>
            <a:noAutofit/>
          </a:bodyPr>
          <a:lstStyle/>
          <a:p>
            <a:r>
              <a:rPr lang="uk-UA" sz="2400" dirty="0" smtClean="0"/>
              <a:t>Значення </a:t>
            </a:r>
            <a:r>
              <a:rPr lang="uk-UA" sz="2400" dirty="0" smtClean="0"/>
              <a:t>показників</a:t>
            </a:r>
            <a:r>
              <a:rPr lang="ru-RU" sz="2400" dirty="0" smtClean="0"/>
              <a:t> </a:t>
            </a:r>
            <a:r>
              <a:rPr lang="ru-RU" sz="2400" dirty="0" err="1" smtClean="0"/>
              <a:t>ділової</a:t>
            </a:r>
            <a:r>
              <a:rPr lang="ru-RU" sz="2400" dirty="0" smtClean="0"/>
              <a:t> </a:t>
            </a:r>
            <a:r>
              <a:rPr lang="ru-RU" sz="2400" dirty="0" err="1" smtClean="0"/>
              <a:t>активності</a:t>
            </a:r>
            <a:r>
              <a:rPr lang="ru-RU" sz="2400" dirty="0" smtClean="0"/>
              <a:t> </a:t>
            </a:r>
            <a:r>
              <a:rPr lang="ru-RU" sz="2400" dirty="0" err="1" smtClean="0"/>
              <a:t>підприємства</a:t>
            </a:r>
            <a:r>
              <a:rPr lang="ru-RU" sz="2400" dirty="0" smtClean="0"/>
              <a:t> за 2011-2013 роки.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96752"/>
          <a:ext cx="8172402" cy="5661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718"/>
                <a:gridCol w="786583"/>
                <a:gridCol w="929598"/>
                <a:gridCol w="786583"/>
                <a:gridCol w="858090"/>
                <a:gridCol w="929598"/>
                <a:gridCol w="929598"/>
                <a:gridCol w="878634"/>
              </a:tblGrid>
              <a:tr h="5942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рік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Абсолютне відхилення, тис. грн.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279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приросту,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2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4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оборотності активів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1,165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1,069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0,073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6,6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3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оборотності ДЗ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8,54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8,102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7,715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-0,438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-0,825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-5,1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-9,66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3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оборотності КЗ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1,486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1,605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0,157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0,119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10,5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8,008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3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 погашення ДЗ, дні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42,15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46,66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2,277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4,508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5,402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10,69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23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Строк погашення КЗ, дні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242,26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219,15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224,25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-23,11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-18,01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-9,5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-7,435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4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оборотності матеріальних запасів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3,437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3,199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-0,163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-0,401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-4,528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-11,1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4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оборотності основних засобів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1,902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1,974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0,241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0,072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12,6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3,785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42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оборотності власного капіталу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4,121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318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4,031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12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3,196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09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-0,925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768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-22,4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 smtClean="0"/>
              <a:t>Аналіз показників рентабельності підприємства ПАТ «Оболонь» за </a:t>
            </a:r>
            <a:r>
              <a:rPr lang="uk-UA" sz="2800" dirty="0" smtClean="0"/>
              <a:t>2011-2013 </a:t>
            </a:r>
            <a:r>
              <a:rPr lang="uk-UA" sz="2800" dirty="0" smtClean="0"/>
              <a:t>рр.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8999" cy="452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9352"/>
                <a:gridCol w="696744"/>
                <a:gridCol w="633404"/>
                <a:gridCol w="696744"/>
                <a:gridCol w="760084"/>
                <a:gridCol w="760084"/>
                <a:gridCol w="696744"/>
                <a:gridCol w="705843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rowSpan="2"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rowSpan="2"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rowSpan="2"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gridSpan="2"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Абсолютне відхилення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грн.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приросту,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 операційної діяльності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10,89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4,67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2,98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75,06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47,89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 звичайної діяльності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7,10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72,80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44,36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 господарської діяльності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2,69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4,59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2,67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1,90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70,63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загальної рентабельності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34,06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38,61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38,04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4,55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3,97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11,67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рентабельності активів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3,62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6,40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5,38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1,76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76,80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48,67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 власного капіталу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13,65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22,14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16,10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8,49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2,45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62,23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17,93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 залученого капіталу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126,93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64,35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 витрат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51,66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62,89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61,38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9,72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18,82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Рентабельність продажу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97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3,31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4826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5,49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733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5,04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054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1,73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65,98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123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52,18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800" dirty="0" smtClean="0"/>
              <a:t>Значення показників рентабельності ПАТ «Оболонь» за </a:t>
            </a:r>
            <a:r>
              <a:rPr lang="uk-UA" sz="2800" dirty="0" smtClean="0"/>
              <a:t>2011-2013 </a:t>
            </a:r>
            <a:r>
              <a:rPr lang="uk-UA" sz="2800" dirty="0" smtClean="0"/>
              <a:t>роки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100" dirty="0" err="1" smtClean="0"/>
              <a:t>Аналіз</a:t>
            </a:r>
            <a:r>
              <a:rPr lang="ru-RU" sz="3100" dirty="0" smtClean="0"/>
              <a:t> </a:t>
            </a:r>
            <a:r>
              <a:rPr lang="ru-RU" sz="3100" dirty="0" err="1" smtClean="0"/>
              <a:t>формування</a:t>
            </a:r>
            <a:r>
              <a:rPr lang="ru-RU" sz="3100" dirty="0" smtClean="0"/>
              <a:t> </a:t>
            </a:r>
            <a:r>
              <a:rPr lang="ru-RU" sz="3100" dirty="0" err="1" smtClean="0"/>
              <a:t>прибутку</a:t>
            </a:r>
            <a:r>
              <a:rPr lang="ru-RU" sz="3100" dirty="0" smtClean="0"/>
              <a:t> </a:t>
            </a:r>
            <a:r>
              <a:rPr lang="uk-UA" sz="3100" dirty="0" smtClean="0"/>
              <a:t>ПАТ «Оболонь» </a:t>
            </a:r>
            <a:r>
              <a:rPr lang="ru-RU" sz="3100" dirty="0" smtClean="0"/>
              <a:t>за 20</a:t>
            </a:r>
            <a:r>
              <a:rPr lang="uk-UA" sz="3100" dirty="0" smtClean="0"/>
              <a:t>11</a:t>
            </a:r>
            <a:r>
              <a:rPr lang="ru-RU" sz="3100" dirty="0" smtClean="0"/>
              <a:t>-20</a:t>
            </a:r>
            <a:r>
              <a:rPr lang="uk-UA" sz="3100" dirty="0" smtClean="0"/>
              <a:t>13</a:t>
            </a:r>
            <a:r>
              <a:rPr lang="ru-RU" sz="3100" dirty="0" smtClean="0"/>
              <a:t> </a:t>
            </a:r>
            <a:r>
              <a:rPr lang="ru-RU" sz="3100" dirty="0" err="1" smtClean="0"/>
              <a:t>рр</a:t>
            </a:r>
            <a:r>
              <a:rPr lang="ru-RU" sz="3100" dirty="0" smtClean="0"/>
              <a:t>., тис. </a:t>
            </a:r>
            <a:r>
              <a:rPr lang="ru-RU" sz="3100" dirty="0" err="1" smtClean="0"/>
              <a:t>грн</a:t>
            </a:r>
            <a:r>
              <a:rPr lang="ru-RU" sz="3100" dirty="0" smtClean="0"/>
              <a:t>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1340768"/>
          <a:ext cx="8028383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973"/>
                <a:gridCol w="777762"/>
                <a:gridCol w="707056"/>
                <a:gridCol w="707056"/>
                <a:gridCol w="777762"/>
                <a:gridCol w="796093"/>
                <a:gridCol w="777762"/>
                <a:gridCol w="787919"/>
              </a:tblGrid>
              <a:tr h="621126">
                <a:tc rowSpan="2">
                  <a:txBody>
                    <a:bodyPr/>
                    <a:lstStyle/>
                    <a:p>
                      <a:pPr indent="-19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 err="1"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2011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indent="-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2012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2013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368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Абсолютне відхилення</a:t>
                      </a:r>
                      <a:r>
                        <a:rPr lang="uk-UA" sz="1150">
                          <a:latin typeface="Times New Roman"/>
                          <a:ea typeface="Times New Roman"/>
                          <a:cs typeface="Times New Roman"/>
                        </a:rPr>
                        <a:t>, тис. грн.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Темп приросту</a:t>
                      </a:r>
                      <a:r>
                        <a:rPr lang="uk-UA" sz="1150">
                          <a:latin typeface="Times New Roman"/>
                          <a:ea typeface="Times New Roman"/>
                          <a:cs typeface="Times New Roman"/>
                        </a:rPr>
                        <a:t>,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1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1126">
                <a:tc>
                  <a:txBody>
                    <a:bodyPr/>
                    <a:lstStyle/>
                    <a:p>
                      <a:pPr indent="-19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Чистий дохід від реалізації продукції (товарів, робіт, послуг)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3577451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4075269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3877633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497818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300182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13,915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8,391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1421">
                <a:tc>
                  <a:txBody>
                    <a:bodyPr/>
                    <a:lstStyle/>
                    <a:p>
                      <a:pPr indent="-19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Валовий: прибуток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1218636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1573460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1474858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354824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256222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29,116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21,025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1126">
                <a:tc>
                  <a:txBody>
                    <a:bodyPr/>
                    <a:lstStyle/>
                    <a:p>
                      <a:pPr indent="-19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Фінансовий результат від операційної діяльності: прибуток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255178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430586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370986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175408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115808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68,739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45,383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1126">
                <a:tc>
                  <a:txBody>
                    <a:bodyPr/>
                    <a:lstStyle/>
                    <a:p>
                      <a:pPr indent="-19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Фінансовий результат до оподаткування: прибуток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180247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296689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252442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116442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72195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64,601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40,053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1421">
                <a:tc>
                  <a:txBody>
                    <a:bodyPr/>
                    <a:lstStyle/>
                    <a:p>
                      <a:pPr indent="-190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Чистий фінансовий результат: прибуток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12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118501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1714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223878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195309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105377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76808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>
                          <a:latin typeface="Times New Roman"/>
                          <a:ea typeface="Times New Roman"/>
                          <a:cs typeface="Times New Roman"/>
                        </a:rPr>
                        <a:t>88,925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50" dirty="0">
                          <a:latin typeface="Times New Roman"/>
                          <a:ea typeface="Times New Roman"/>
                          <a:cs typeface="Times New Roman"/>
                        </a:rPr>
                        <a:t>64,816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Autofit/>
          </a:bodyPr>
          <a:lstStyle/>
          <a:p>
            <a:r>
              <a:rPr lang="uk-UA" sz="2400" dirty="0" smtClean="0"/>
              <a:t>Аналіз </a:t>
            </a:r>
            <a:r>
              <a:rPr lang="uk-UA" sz="2400" dirty="0" smtClean="0"/>
              <a:t>розподілу прибутку підприємства ПАТ «Оболонь»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52736"/>
          <a:ext cx="7920880" cy="5540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157"/>
                <a:gridCol w="831681"/>
                <a:gridCol w="900988"/>
                <a:gridCol w="831681"/>
                <a:gridCol w="762374"/>
                <a:gridCol w="831681"/>
                <a:gridCol w="831681"/>
                <a:gridCol w="841637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2011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рік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2012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2013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Абсолютне відхилення, тис. грн.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Темп приросту,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Прибуток до оподаткування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180247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296689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252442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116442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72195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64,6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40,05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Податок на прибуток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61746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72811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57133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11065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-4613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17,92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-7,47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Чистий прибуток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118501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223878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195309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105377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76808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88,92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64,8</a:t>
                      </a: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Нерозподілений прибуток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794004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1029157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1249264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235153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455260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29,6</a:t>
                      </a: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57,3</a:t>
                      </a: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Відрах. з чистого прибутку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виплата учасникам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23432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38570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15138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-23432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64,6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поповнення статутного капіталу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поповнення резервного капіталу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Питома вага в чистому прибутку: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- виплата учасникам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19,7737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17,23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-2,5437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-19,774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-12,86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-100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поповнення статутного капіталу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поповнення резервного капіталу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Резерви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суми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2944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Джерело</a:t>
                      </a: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резервів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Резерв </a:t>
                      </a: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збільшення</a:t>
                      </a: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прибутку</a:t>
                      </a: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тис.грн</a:t>
                      </a: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Збільшення</a:t>
                      </a: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об'єму</a:t>
                      </a: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продажів</a:t>
                      </a: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368714,5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Зниження собівартості продукції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1434587,53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Разом 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1803302,03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229600" cy="626469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uk-UA" dirty="0" smtClean="0"/>
              <a:t>Тема дипломної роботи апробована на трьох конференціях: Всеукраїнський науково-практичній конференції «Інноваційне забезпечення сталого розвитку України в контексті інтеграції до Європейського товариства» (21 лютого 2014року, м. Вінниця); XLIII регіональній науково-технічній конференції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Вінницької області (13 – 14 березня 2014 рік, м. Вінниця) та XLIV регіональної науково-технічної конференції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області (12 березня 2014 рік, м. Вінниця).  </a:t>
            </a:r>
            <a:endParaRPr lang="ru-RU" dirty="0" smtClean="0"/>
          </a:p>
          <a:p>
            <a:pPr algn="ctr">
              <a:buNone/>
            </a:pPr>
            <a:r>
              <a:rPr lang="uk-UA" dirty="0" smtClean="0"/>
              <a:t>За темою дипломної роботи опубліковано наукову працю «Особливості використання прибутку вітчизняними підприємствами» на Всеукраїнський науково-практичній конференції «Інноваційне забезпечення сталого розвитку України в контексті інтеграції до Європейського товариства» – 21 лютого 2014 року у м. Вінниця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Дякую за увагу!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704856" cy="1359024"/>
          </a:xfrm>
        </p:spPr>
        <p:txBody>
          <a:bodyPr>
            <a:noAutofit/>
          </a:bodyPr>
          <a:lstStyle/>
          <a:p>
            <a:r>
              <a:rPr lang="uk-UA" sz="1600" dirty="0" smtClean="0"/>
              <a:t>Метою даної роботи є розробка пропозицій і рекомендацій щодо покращення фінансового стану підприємства, на основі дослідження . </a:t>
            </a:r>
            <a:r>
              <a:rPr lang="uk-UA" sz="1600" dirty="0" err="1" smtClean="0"/>
              <a:t>теоретико-методичних</a:t>
            </a:r>
            <a:r>
              <a:rPr lang="uk-UA" sz="1600" dirty="0" smtClean="0"/>
              <a:t> та практичних </a:t>
            </a:r>
            <a:r>
              <a:rPr lang="uk-UA" sz="1600" dirty="0" err="1" smtClean="0"/>
              <a:t>апектів</a:t>
            </a:r>
            <a:r>
              <a:rPr lang="uk-UA" sz="1600" dirty="0" smtClean="0"/>
              <a:t> управління його прибутком.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643192" cy="48463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 smtClean="0"/>
              <a:t>Виходячи </a:t>
            </a:r>
            <a:r>
              <a:rPr lang="uk-UA" dirty="0" smtClean="0"/>
              <a:t>з поставленої мети визначено наступні завдання: </a:t>
            </a:r>
            <a:endParaRPr lang="ru-RU" dirty="0" smtClean="0"/>
          </a:p>
          <a:p>
            <a:pPr lvl="0"/>
            <a:r>
              <a:rPr lang="uk-UA" dirty="0" smtClean="0"/>
              <a:t>визначити економічну сутність, функції та значення прибутку підприємства в умовах ринкової економіки; 	</a:t>
            </a:r>
            <a:endParaRPr lang="ru-RU" dirty="0" smtClean="0"/>
          </a:p>
          <a:p>
            <a:pPr lvl="0"/>
            <a:r>
              <a:rPr lang="uk-UA" dirty="0" smtClean="0"/>
              <a:t>проаналізувати механізм управління формуванням та розподілом прибутку підприємства;	</a:t>
            </a:r>
            <a:endParaRPr lang="ru-RU" dirty="0" smtClean="0"/>
          </a:p>
          <a:p>
            <a:pPr lvl="0"/>
            <a:r>
              <a:rPr lang="uk-UA" dirty="0" smtClean="0"/>
              <a:t>розглянути методичні підходи до оцінки ефективності управління використанням прибутку підприємства;		</a:t>
            </a:r>
            <a:endParaRPr lang="ru-RU" dirty="0" smtClean="0"/>
          </a:p>
          <a:p>
            <a:pPr lvl="0"/>
            <a:r>
              <a:rPr lang="uk-UA" dirty="0" smtClean="0"/>
              <a:t>проаналізувати фінансовий стан ПАТ «Оболонь» за 2011-2013 р;	</a:t>
            </a:r>
            <a:endParaRPr lang="ru-RU" dirty="0" smtClean="0"/>
          </a:p>
          <a:p>
            <a:pPr lvl="0"/>
            <a:r>
              <a:rPr lang="uk-UA" dirty="0" smtClean="0"/>
              <a:t>оцінити</a:t>
            </a:r>
            <a:r>
              <a:rPr lang="ru-RU" dirty="0" smtClean="0"/>
              <a:t> </a:t>
            </a: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управління</a:t>
            </a:r>
            <a:r>
              <a:rPr lang="ru-RU" dirty="0" smtClean="0"/>
              <a:t> </a:t>
            </a:r>
            <a:r>
              <a:rPr lang="ru-RU" dirty="0" err="1" smtClean="0"/>
              <a:t>використанням</a:t>
            </a:r>
            <a:r>
              <a:rPr lang="ru-RU" dirty="0" smtClean="0"/>
              <a:t> </a:t>
            </a:r>
            <a:r>
              <a:rPr lang="ru-RU" dirty="0" err="1" smtClean="0"/>
              <a:t>прибутку</a:t>
            </a:r>
            <a:r>
              <a:rPr lang="ru-RU" dirty="0" smtClean="0"/>
              <a:t> </a:t>
            </a:r>
            <a:r>
              <a:rPr lang="uk-UA" dirty="0" smtClean="0"/>
              <a:t>ПАТ «Оболонь» за 2011-2013 р.;</a:t>
            </a:r>
            <a:endParaRPr lang="ru-RU" dirty="0" smtClean="0"/>
          </a:p>
          <a:p>
            <a:pPr lvl="0"/>
            <a:r>
              <a:rPr lang="uk-UA" dirty="0" smtClean="0"/>
              <a:t>здійснити факторний аналіз прибутку підприємства;</a:t>
            </a:r>
            <a:endParaRPr lang="ru-RU" dirty="0" smtClean="0"/>
          </a:p>
          <a:p>
            <a:r>
              <a:rPr lang="uk-UA" dirty="0" smtClean="0"/>
              <a:t>запропонувати шляхи покращення фінансового стану та підвищення ефективності управління використанням прибутку ПАТ «Оболонь</a:t>
            </a:r>
            <a:r>
              <a:rPr lang="uk-UA" dirty="0" smtClean="0"/>
              <a:t>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Трактування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різними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авторами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0" y="908720"/>
          <a:ext cx="8100392" cy="5761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6414"/>
                <a:gridCol w="6513978"/>
              </a:tblGrid>
              <a:tr h="427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Автор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Визначення прибутку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12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А. М. </a:t>
                      </a:r>
                      <a:r>
                        <a:rPr lang="uk-UA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Поддєрьогін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12395" algn="l"/>
                        </a:tabLst>
                      </a:pP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частина додаткової вартості продукту, що реалізується підприємством, яка залишається після покриття витрат ви</a:t>
                      </a: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робництва[</a:t>
                      </a: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с. 69].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12395" algn="l"/>
                        </a:tabLst>
                      </a:pP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вираження результату фінансово-господарської діяльності суб'єкта господарювання та винагорода за підприємницький ризик; [</a:t>
                      </a: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с. 122 - 123]</a:t>
                      </a: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  <a:tabLst>
                          <a:tab pos="112395" algn="l"/>
                        </a:tabLst>
                      </a:pP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джерело самофінансування підприємства [</a:t>
                      </a: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с. 122 - 123]</a:t>
                      </a: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4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І. М. Бойчик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Частин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чистого доходу,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залишається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підприємству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після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відшкодування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усіх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витрат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пов'язаних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із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виробництвом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реалізацією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продукції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іншими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видами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діяльності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[7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7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П(С) БО </a:t>
                      </a: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"Загальні вимоги до фінансової звітності"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сума, на яку доходи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перевищують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пов'язані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ними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витрати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[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48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Данилов О. Д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 частина виручки, яка залишається після відшкодування всіх витрат на виробничу і комерційну діяльність підприємства [9].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7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О.С. Філімоненков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Грошовий вираз вартості реалізованого чистого доходу, основну форму грошових накопичень господарюючих суб'єктів. Він характеризує дохідність підприємства від проведення відповідних заходів, окупленість вкладених витрат і використаного майна в результаті проведення заходів [</a:t>
                      </a:r>
                      <a:r>
                        <a:rPr lang="uk-UA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с. 56].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4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Закон України "Про оподаткування прибутку підприємств"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Сума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валових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доходів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скоригована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відповідним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чином для потреб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оподаткування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Тому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прибуток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як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об'єкт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оподаткування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є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умовною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величиною,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що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визначає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співвідношення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між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доходами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витратами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за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певний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період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та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визначається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за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даними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спеціального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податкового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обліку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цьому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розумінні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прибуток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який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характеризує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ефективність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господарювання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спроможність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підприємства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відраховувати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кошти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до бюджету,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здійснювати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подальшу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господарську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діяльність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[1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]</a:t>
                      </a:r>
                      <a:r>
                        <a:rPr lang="uk-UA" sz="1200" dirty="0">
                          <a:solidFill>
                            <a:srgbClr val="17365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Склад прибутку підприємства</a:t>
            </a:r>
            <a:endParaRPr lang="ru-RU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1085" t="22774" r="11327" b="11764"/>
          <a:stretch>
            <a:fillRect/>
          </a:stretch>
        </p:blipFill>
        <p:spPr bwMode="auto">
          <a:xfrm>
            <a:off x="251519" y="1772816"/>
            <a:ext cx="7741833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/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Розподіл прибутку: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4"/>
          <p:cNvGraphicFramePr>
            <a:graphicFrameLocks/>
          </p:cNvGraphicFramePr>
          <p:nvPr/>
        </p:nvGraphicFramePr>
        <p:xfrm>
          <a:off x="457200" y="1600200"/>
          <a:ext cx="7571184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uk-UA" sz="2200" dirty="0" smtClean="0"/>
              <a:t>Для ефективного управління прибутком підприємства доцільно виокремлювати такі системи його аналізу: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sz="2000" dirty="0" smtClean="0"/>
              <a:t>горизонтальний </a:t>
            </a:r>
            <a:r>
              <a:rPr lang="uk-UA" sz="2000" dirty="0" smtClean="0"/>
              <a:t>– порівняння показників прибутку в динаміці; </a:t>
            </a:r>
            <a:endParaRPr lang="ru-RU" sz="2000" dirty="0" smtClean="0"/>
          </a:p>
          <a:p>
            <a:pPr lvl="0"/>
            <a:r>
              <a:rPr lang="uk-UA" sz="2000" dirty="0" smtClean="0"/>
              <a:t>вертикальний (структурний) – визначення структури прибутку за сферами діяльності, видами продукції, а також структурний аналіз податків, активів, капіталу; структурний аналіз розподілу прибутку; </a:t>
            </a:r>
            <a:endParaRPr lang="ru-RU" sz="2000" dirty="0" smtClean="0"/>
          </a:p>
          <a:p>
            <a:pPr lvl="0"/>
            <a:r>
              <a:rPr lang="uk-UA" sz="2000" dirty="0" smtClean="0"/>
              <a:t>порівняльний аналіз прибутку; </a:t>
            </a:r>
            <a:endParaRPr lang="ru-RU" sz="2000" dirty="0" smtClean="0"/>
          </a:p>
          <a:p>
            <a:pPr lvl="0"/>
            <a:r>
              <a:rPr lang="uk-UA" sz="2000" dirty="0" smtClean="0"/>
              <a:t>аналіз коефіцієнтів рентабельності, ефективності розподілу прибутку, інших фінансових коефіцієнтів;</a:t>
            </a:r>
            <a:endParaRPr lang="ru-RU" sz="2000" dirty="0" smtClean="0"/>
          </a:p>
          <a:p>
            <a:r>
              <a:rPr lang="uk-UA" sz="2000" dirty="0" smtClean="0"/>
              <a:t>інтегральний аналіз прибутку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7643192" cy="1944216"/>
          </a:xfrm>
        </p:spPr>
        <p:txBody>
          <a:bodyPr>
            <a:normAutofit/>
          </a:bodyPr>
          <a:lstStyle/>
          <a:p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наліз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фінансового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стану та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прибутку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підприємства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ПАТ «Оболонь»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uk-UA" sz="2400" dirty="0" smtClean="0"/>
              <a:t>Співвідношення власного та залученого капіталу ПАТ «Оболонь»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571184" cy="4846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>
            <a:noAutofit/>
          </a:bodyPr>
          <a:lstStyle/>
          <a:p>
            <a:r>
              <a:rPr lang="uk-UA" sz="2400" dirty="0" smtClean="0"/>
              <a:t>Показники фінансової стійкості підприємства ПАТ «Оболонь</a:t>
            </a:r>
            <a:r>
              <a:rPr lang="uk-UA" sz="2400" dirty="0" smtClean="0"/>
              <a:t>»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196752"/>
          <a:ext cx="7776864" cy="5073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8"/>
                <a:gridCol w="972108"/>
                <a:gridCol w="972108"/>
                <a:gridCol w="972108"/>
                <a:gridCol w="972108"/>
                <a:gridCol w="972108"/>
                <a:gridCol w="1008112"/>
                <a:gridCol w="936104"/>
              </a:tblGrid>
              <a:tr h="370840">
                <a:tc rowSpan="2">
                  <a:txBody>
                    <a:bodyPr/>
                    <a:lstStyle/>
                    <a:p>
                      <a:pPr indent="304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rowSpan="2">
                  <a:txBody>
                    <a:bodyPr/>
                    <a:lstStyle/>
                    <a:p>
                      <a:pPr indent="895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rowSpan="2">
                  <a:txBody>
                    <a:bodyPr/>
                    <a:lstStyle/>
                    <a:p>
                      <a:pPr indent="153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rowSpan="2">
                  <a:txBody>
                    <a:bodyPr/>
                    <a:lstStyle/>
                    <a:p>
                      <a:pPr indent="15621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рік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gridSpan="2">
                  <a:txBody>
                    <a:bodyPr/>
                    <a:lstStyle/>
                    <a:p>
                      <a:pPr indent="1111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Абсолютне відхилення, тис. грн.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 приросту, %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b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b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b"/>
                </a:tc>
                <a:tc>
                  <a:txBody>
                    <a:bodyPr/>
                    <a:lstStyle/>
                    <a:p>
                      <a:pPr indent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до 2011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автономії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0,265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0,289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0,334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0,069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9,057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26,038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фінансової залежності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3,46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2,991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-0,31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-0,779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-8,223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-20,663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концентрації ЗК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0,735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0,666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-0,024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-0,069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-3,265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-9,388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фінансового ризику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2,77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2,46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1,991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-0,31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-0,779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-11,191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-28,123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маневреності ВК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-1,43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-0,774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-0,47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0,656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32,867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-45,874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забезпеченості ВОК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-1,06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3702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-0,797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-0,636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0,263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0,424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-24,811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-40,000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5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Коефіцієнт забезпечення матеріальних запасів ВОК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325" marR="60325" marT="0" marB="0" anchor="ctr"/>
                </a:tc>
                <a:tc>
                  <a:txBody>
                    <a:bodyPr/>
                    <a:lstStyle/>
                    <a:p>
                      <a:pPr indent="1651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-1,88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37020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-1,514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-1,249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0,366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0,631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-19,468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4495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-33,564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</TotalTime>
  <Words>1380</Words>
  <Application>Microsoft Office PowerPoint</Application>
  <PresentationFormat>Экран (4:3)</PresentationFormat>
  <Paragraphs>469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«УПРАВЛІННЯ РОЗПОДІЛОМ І ВИКОРИСТАННЯМ ПРИБУТКУ ПІДПРИЄМСТВА (НА ПРИКЛАДІ ПАТ «ОБОЛОНЬ»)»</vt:lpstr>
      <vt:lpstr>Метою даної роботи є розробка пропозицій і рекомендацій щодо покращення фінансового стану підприємства, на основі дослідження . теоретико-методичних та практичних апектів управління його прибутком.  </vt:lpstr>
      <vt:lpstr>Трактування поняття “прибуток” різними авторами</vt:lpstr>
      <vt:lpstr>Склад прибутку підприємства</vt:lpstr>
      <vt:lpstr>Розподіл прибутку: </vt:lpstr>
      <vt:lpstr>Для ефективного управління прибутком підприємства доцільно виокремлювати такі системи його аналізу:  </vt:lpstr>
      <vt:lpstr>Аналіз фінансового стану та прибутку підприємства ПАТ «Оболонь»</vt:lpstr>
      <vt:lpstr>Співвідношення власного та залученого капіталу ПАТ «Оболонь» </vt:lpstr>
      <vt:lpstr>Показники фінансової стійкості підприємства ПАТ «Оболонь»</vt:lpstr>
      <vt:lpstr>Значення  показників фінансової стійкості ПАТ «Оболонь»</vt:lpstr>
      <vt:lpstr>Показники ліквідності підприємства ПАТ «Оболонь»</vt:lpstr>
      <vt:lpstr>Значення показників ділової активності підприємства за 2011-2013 роки.</vt:lpstr>
      <vt:lpstr>Аналіз показників рентабельності підприємства ПАТ «Оболонь» за 2011-2013 рр.</vt:lpstr>
      <vt:lpstr>Значення показників рентабельності ПАТ «Оболонь» за 2011-2013 роки</vt:lpstr>
      <vt:lpstr>Аналіз формування прибутку ПАТ «Оболонь» за 2011-2013 рр., тис. грн.</vt:lpstr>
      <vt:lpstr>Аналіз розподілу прибутку підприємства ПАТ «Оболонь»</vt:lpstr>
      <vt:lpstr>Резерви збільшення суми прибутку</vt:lpstr>
      <vt:lpstr>Слайд 18</vt:lpstr>
      <vt:lpstr>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«УПРАВЛІННЯ РОЗПОДІЛОМ І ВИКОРИСТАННЯМ ПРИБУТКУ ПІДПРИЄМСТВА (НА ПРИКЛАДІ ПАТ «ОБОЛОНЬ»)»</dc:title>
  <dc:creator>Танюша</dc:creator>
  <cp:lastModifiedBy>Танюша</cp:lastModifiedBy>
  <cp:revision>5</cp:revision>
  <dcterms:created xsi:type="dcterms:W3CDTF">2015-06-09T22:16:17Z</dcterms:created>
  <dcterms:modified xsi:type="dcterms:W3CDTF">2015-06-09T22:56:26Z</dcterms:modified>
</cp:coreProperties>
</file>