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charts/chart4.xml" ContentType="application/vnd.openxmlformats-officedocument.drawingml.char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88" r:id="rId2"/>
    <p:sldMasterId id="2147483900" r:id="rId3"/>
    <p:sldMasterId id="2147483936" r:id="rId4"/>
    <p:sldMasterId id="2147484044" r:id="rId5"/>
    <p:sldMasterId id="2147484080" r:id="rId6"/>
    <p:sldMasterId id="2147484104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8" autoAdjust="0"/>
    <p:restoredTop sz="94660"/>
  </p:normalViewPr>
  <p:slideViewPr>
    <p:cSldViewPr>
      <p:cViewPr>
        <p:scale>
          <a:sx n="57" d="100"/>
          <a:sy n="57" d="100"/>
        </p:scale>
        <p:origin x="-164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36142713629043977"/>
          <c:y val="0"/>
          <c:w val="0.62990385902733093"/>
          <c:h val="0.87374242368131994"/>
        </c:manualLayout>
      </c:layout>
      <c:bar3DChart>
        <c:barDir val="bar"/>
        <c:grouping val="clustered"/>
        <c:ser>
          <c:idx val="2"/>
          <c:order val="0"/>
          <c:tx>
            <c:v>2013 рік</c:v>
          </c:tx>
          <c:dLbls>
            <c:dLbl>
              <c:idx val="0"/>
              <c:layout>
                <c:manualLayout>
                  <c:x val="-0.24058463715510875"/>
                  <c:y val="1.7777653349757859E-2"/>
                </c:manualLayout>
              </c:layout>
              <c:showVal val="1"/>
            </c:dLbl>
            <c:dLbl>
              <c:idx val="1"/>
              <c:layout>
                <c:manualLayout>
                  <c:x val="2.951961590098519E-3"/>
                  <c:y val="1.3333065035415342E-2"/>
                </c:manualLayout>
              </c:layout>
              <c:showVal val="1"/>
            </c:dLbl>
            <c:dLbl>
              <c:idx val="3"/>
              <c:layout>
                <c:manualLayout>
                  <c:x val="2.951961590098519E-3"/>
                  <c:y val="1.7777653349757859E-2"/>
                </c:manualLayout>
              </c:layout>
              <c:showVal val="1"/>
            </c:dLbl>
            <c:dLbl>
              <c:idx val="4"/>
              <c:layout>
                <c:manualLayout>
                  <c:x val="4.4279423851477824E-3"/>
                  <c:y val="0"/>
                </c:manualLayout>
              </c:layout>
              <c:showVal val="1"/>
            </c:dLbl>
            <c:dLbl>
              <c:idx val="6"/>
              <c:layout>
                <c:manualLayout>
                  <c:x val="5.9039231801970432E-3"/>
                  <c:y val="4.4442383605364094E-3"/>
                </c:manualLayout>
              </c:layout>
              <c:showVal val="1"/>
            </c:dLbl>
            <c:showVal val="1"/>
          </c:dLbls>
          <c:cat>
            <c:strRef>
              <c:f>Лист1!$A$1:$A$7</c:f>
              <c:strCache>
                <c:ptCount val="7"/>
                <c:pt idx="0">
                  <c:v>Фінансовий результат від основної операційної діяльності</c:v>
                </c:pt>
                <c:pt idx="1">
                  <c:v>Фінансовий результат від операційної діяльності</c:v>
                </c:pt>
                <c:pt idx="2">
                  <c:v>Фінансовий результат від участі в капіталі</c:v>
                </c:pt>
                <c:pt idx="3">
                  <c:v>Фінансовий результат від звичайної діяльності до оподаткування</c:v>
                </c:pt>
                <c:pt idx="4">
                  <c:v>Фінансовий результат від звичайної діяльності</c:v>
                </c:pt>
                <c:pt idx="5">
                  <c:v>Фінансовий результат від надзвичайної діяльності</c:v>
                </c:pt>
                <c:pt idx="6">
                  <c:v>Фінансовий результат від господарської діяльності</c:v>
                </c:pt>
              </c:strCache>
            </c:strRef>
          </c:cat>
          <c:val>
            <c:numRef>
              <c:f>Лист1!$D$1:$D$7</c:f>
              <c:numCache>
                <c:formatCode>General</c:formatCode>
                <c:ptCount val="7"/>
                <c:pt idx="0">
                  <c:v>-18661</c:v>
                </c:pt>
                <c:pt idx="1">
                  <c:v>21921</c:v>
                </c:pt>
                <c:pt idx="2">
                  <c:v>0</c:v>
                </c:pt>
                <c:pt idx="3">
                  <c:v>5448</c:v>
                </c:pt>
                <c:pt idx="4">
                  <c:v>2113</c:v>
                </c:pt>
                <c:pt idx="5">
                  <c:v>0</c:v>
                </c:pt>
                <c:pt idx="6">
                  <c:v>2113</c:v>
                </c:pt>
              </c:numCache>
            </c:numRef>
          </c:val>
        </c:ser>
        <c:ser>
          <c:idx val="1"/>
          <c:order val="1"/>
          <c:tx>
            <c:v>2012 рік</c:v>
          </c:tx>
          <c:dLbls>
            <c:dLbl>
              <c:idx val="6"/>
              <c:layout>
                <c:manualLayout>
                  <c:x val="8.8558847702955683E-3"/>
                  <c:y val="-6.6666200061591832E-3"/>
                </c:manualLayout>
              </c:layout>
              <c:showVal val="1"/>
            </c:dLbl>
            <c:showVal val="1"/>
          </c:dLbls>
          <c:cat>
            <c:strRef>
              <c:f>Лист1!$A$1:$A$7</c:f>
              <c:strCache>
                <c:ptCount val="7"/>
                <c:pt idx="0">
                  <c:v>Фінансовий результат від основної операційної діяльності</c:v>
                </c:pt>
                <c:pt idx="1">
                  <c:v>Фінансовий результат від операційної діяльності</c:v>
                </c:pt>
                <c:pt idx="2">
                  <c:v>Фінансовий результат від участі в капіталі</c:v>
                </c:pt>
                <c:pt idx="3">
                  <c:v>Фінансовий результат від звичайної діяльності до оподаткування</c:v>
                </c:pt>
                <c:pt idx="4">
                  <c:v>Фінансовий результат від звичайної діяльності</c:v>
                </c:pt>
                <c:pt idx="5">
                  <c:v>Фінансовий результат від надзвичайної діяльності</c:v>
                </c:pt>
                <c:pt idx="6">
                  <c:v>Фінансовий результат від господарської діяльності</c:v>
                </c:pt>
              </c:strCache>
            </c:strRef>
          </c:cat>
          <c:val>
            <c:numRef>
              <c:f>Лист1!$C$1:$C$7</c:f>
              <c:numCache>
                <c:formatCode>General</c:formatCode>
                <c:ptCount val="7"/>
                <c:pt idx="0">
                  <c:v>50623</c:v>
                </c:pt>
                <c:pt idx="1">
                  <c:v>30563</c:v>
                </c:pt>
                <c:pt idx="2">
                  <c:v>0</c:v>
                </c:pt>
                <c:pt idx="3">
                  <c:v>12788</c:v>
                </c:pt>
                <c:pt idx="4">
                  <c:v>3791</c:v>
                </c:pt>
                <c:pt idx="5">
                  <c:v>0</c:v>
                </c:pt>
                <c:pt idx="6">
                  <c:v>3791</c:v>
                </c:pt>
              </c:numCache>
            </c:numRef>
          </c:val>
        </c:ser>
        <c:ser>
          <c:idx val="0"/>
          <c:order val="2"/>
          <c:tx>
            <c:v>2011 рік</c:v>
          </c:tx>
          <c:dLbls>
            <c:dLbl>
              <c:idx val="1"/>
              <c:layout>
                <c:manualLayout>
                  <c:x val="-1.4759807950492582E-3"/>
                  <c:y val="-1.7777653349757859E-2"/>
                </c:manualLayout>
              </c:layout>
              <c:showVal val="1"/>
            </c:dLbl>
            <c:dLbl>
              <c:idx val="3"/>
              <c:layout>
                <c:manualLayout>
                  <c:x val="8.8558847702955683E-3"/>
                  <c:y val="-2.2222066687197306E-3"/>
                </c:manualLayout>
              </c:layout>
              <c:showVal val="1"/>
            </c:dLbl>
            <c:dLbl>
              <c:idx val="4"/>
              <c:layout>
                <c:manualLayout>
                  <c:x val="1.4759807950492582E-3"/>
                  <c:y val="0"/>
                </c:manualLayout>
              </c:layout>
              <c:showVal val="1"/>
            </c:dLbl>
            <c:dLbl>
              <c:idx val="6"/>
              <c:layout>
                <c:manualLayout>
                  <c:x val="2.951961590098519E-3"/>
                  <c:y val="-4.4444133374394526E-3"/>
                </c:manualLayout>
              </c:layout>
              <c:showVal val="1"/>
            </c:dLbl>
            <c:showVal val="1"/>
          </c:dLbls>
          <c:cat>
            <c:strRef>
              <c:f>Лист1!$A$1:$A$7</c:f>
              <c:strCache>
                <c:ptCount val="7"/>
                <c:pt idx="0">
                  <c:v>Фінансовий результат від основної операційної діяльності</c:v>
                </c:pt>
                <c:pt idx="1">
                  <c:v>Фінансовий результат від операційної діяльності</c:v>
                </c:pt>
                <c:pt idx="2">
                  <c:v>Фінансовий результат від участі в капіталі</c:v>
                </c:pt>
                <c:pt idx="3">
                  <c:v>Фінансовий результат від звичайної діяльності до оподаткування</c:v>
                </c:pt>
                <c:pt idx="4">
                  <c:v>Фінансовий результат від звичайної діяльності</c:v>
                </c:pt>
                <c:pt idx="5">
                  <c:v>Фінансовий результат від надзвичайної діяльності</c:v>
                </c:pt>
                <c:pt idx="6">
                  <c:v>Фінансовий результат від господарської діяльності</c:v>
                </c:pt>
              </c:strCache>
            </c:strRef>
          </c:cat>
          <c:val>
            <c:numRef>
              <c:f>Лист1!$B$1:$B$7</c:f>
              <c:numCache>
                <c:formatCode>General</c:formatCode>
                <c:ptCount val="7"/>
                <c:pt idx="0">
                  <c:v>9720</c:v>
                </c:pt>
                <c:pt idx="1">
                  <c:v>21258</c:v>
                </c:pt>
                <c:pt idx="2">
                  <c:v>0</c:v>
                </c:pt>
                <c:pt idx="3">
                  <c:v>5682</c:v>
                </c:pt>
                <c:pt idx="4">
                  <c:v>1349</c:v>
                </c:pt>
                <c:pt idx="5">
                  <c:v>0</c:v>
                </c:pt>
                <c:pt idx="6">
                  <c:v>1349</c:v>
                </c:pt>
              </c:numCache>
            </c:numRef>
          </c:val>
        </c:ser>
        <c:dLbls>
          <c:showVal val="1"/>
        </c:dLbls>
        <c:shape val="box"/>
        <c:axId val="81766656"/>
        <c:axId val="81784832"/>
        <c:axId val="0"/>
      </c:bar3DChart>
      <c:catAx>
        <c:axId val="81766656"/>
        <c:scaling>
          <c:orientation val="minMax"/>
        </c:scaling>
        <c:axPos val="l"/>
        <c:majorTickMark val="none"/>
        <c:tickLblPos val="nextTo"/>
        <c:crossAx val="81784832"/>
        <c:crosses val="autoZero"/>
        <c:auto val="1"/>
        <c:lblAlgn val="ctr"/>
        <c:lblOffset val="100"/>
      </c:catAx>
      <c:valAx>
        <c:axId val="81784832"/>
        <c:scaling>
          <c:orientation val="minMax"/>
        </c:scaling>
        <c:delete val="1"/>
        <c:axPos val="b"/>
        <c:numFmt formatCode="General" sourceLinked="1"/>
        <c:tickLblPos val="nextTo"/>
        <c:crossAx val="81766656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2.1285949070792926E-2"/>
          <c:y val="9.0402726731145602E-4"/>
          <c:w val="0.96655065146018304"/>
          <c:h val="0.89465212597154553"/>
        </c:manualLayout>
      </c:layout>
      <c:bar3DChart>
        <c:barDir val="bar"/>
        <c:grouping val="clustered"/>
        <c:ser>
          <c:idx val="2"/>
          <c:order val="0"/>
          <c:tx>
            <c:v>2013 рік</c:v>
          </c:tx>
          <c:dLbls>
            <c:dLbl>
              <c:idx val="3"/>
              <c:layout>
                <c:manualLayout>
                  <c:x val="-0.38770835807515647"/>
                  <c:y val="8.2687405796582555E-3"/>
                </c:manualLayout>
              </c:layout>
              <c:showVal val="1"/>
            </c:dLbl>
            <c:dLbl>
              <c:idx val="7"/>
              <c:layout>
                <c:manualLayout>
                  <c:x val="-0.37098356408674937"/>
                  <c:y val="2.0671851449145635E-3"/>
                </c:manualLayout>
              </c:layout>
              <c:showVal val="1"/>
            </c:dLbl>
            <c:showVal val="1"/>
          </c:dLbls>
          <c:cat>
            <c:strRef>
              <c:f>Лист1!$A$1:$A$9</c:f>
              <c:strCache>
                <c:ptCount val="9"/>
                <c:pt idx="0">
                  <c:v>Рентабельність операційної діяльності</c:v>
                </c:pt>
                <c:pt idx="1">
                  <c:v>Рентабельність звичайної діяльності</c:v>
                </c:pt>
                <c:pt idx="2">
                  <c:v>Рентабельність   господарської   діяльності</c:v>
                </c:pt>
                <c:pt idx="3">
                  <c:v>Коефіцієнт загальної рентабельності</c:v>
                </c:pt>
                <c:pt idx="4">
                  <c:v>Коефіцієнт рентабельності активів</c:v>
                </c:pt>
                <c:pt idx="5">
                  <c:v>Рентабельність    власного    капіталу</c:v>
                </c:pt>
                <c:pt idx="6">
                  <c:v>Рентабельність     залученого    капіталу</c:v>
                </c:pt>
                <c:pt idx="7">
                  <c:v>Рентабельність витрат</c:v>
                </c:pt>
                <c:pt idx="8">
                  <c:v>Рентабельність продажу</c:v>
                </c:pt>
              </c:strCache>
            </c:strRef>
          </c:cat>
          <c:val>
            <c:numRef>
              <c:f>Лист1!$D$1:$D$9</c:f>
              <c:numCache>
                <c:formatCode>General</c:formatCode>
                <c:ptCount val="9"/>
                <c:pt idx="0">
                  <c:v>3.84</c:v>
                </c:pt>
                <c:pt idx="1">
                  <c:v>0.92</c:v>
                </c:pt>
                <c:pt idx="2">
                  <c:v>0.35900000000000026</c:v>
                </c:pt>
                <c:pt idx="3">
                  <c:v>-5.03</c:v>
                </c:pt>
                <c:pt idx="4">
                  <c:v>0.38000000000000023</c:v>
                </c:pt>
                <c:pt idx="5">
                  <c:v>3.4699999999999998</c:v>
                </c:pt>
                <c:pt idx="6">
                  <c:v>0.42000000000000021</c:v>
                </c:pt>
                <c:pt idx="7">
                  <c:v>-4.78</c:v>
                </c:pt>
                <c:pt idx="8">
                  <c:v>0.56899999999999995</c:v>
                </c:pt>
              </c:numCache>
            </c:numRef>
          </c:val>
        </c:ser>
        <c:ser>
          <c:idx val="1"/>
          <c:order val="1"/>
          <c:tx>
            <c:v>2012 рік</c:v>
          </c:tx>
          <c:dLbls>
            <c:showVal val="1"/>
          </c:dLbls>
          <c:cat>
            <c:strRef>
              <c:f>Лист1!$A$1:$A$9</c:f>
              <c:strCache>
                <c:ptCount val="9"/>
                <c:pt idx="0">
                  <c:v>Рентабельність операційної діяльності</c:v>
                </c:pt>
                <c:pt idx="1">
                  <c:v>Рентабельність звичайної діяльності</c:v>
                </c:pt>
                <c:pt idx="2">
                  <c:v>Рентабельність   господарської   діяльності</c:v>
                </c:pt>
                <c:pt idx="3">
                  <c:v>Коефіцієнт загальної рентабельності</c:v>
                </c:pt>
                <c:pt idx="4">
                  <c:v>Коефіцієнт рентабельності активів</c:v>
                </c:pt>
                <c:pt idx="5">
                  <c:v>Рентабельність    власного    капіталу</c:v>
                </c:pt>
                <c:pt idx="6">
                  <c:v>Рентабельність     залученого    капіталу</c:v>
                </c:pt>
                <c:pt idx="7">
                  <c:v>Рентабельність витрат</c:v>
                </c:pt>
                <c:pt idx="8">
                  <c:v>Рентабельність продажу</c:v>
                </c:pt>
              </c:strCache>
            </c:strRef>
          </c:cat>
          <c:val>
            <c:numRef>
              <c:f>Лист1!$C$1:$C$9</c:f>
              <c:numCache>
                <c:formatCode>General</c:formatCode>
                <c:ptCount val="9"/>
                <c:pt idx="0">
                  <c:v>2.8979999999999997</c:v>
                </c:pt>
                <c:pt idx="1">
                  <c:v>1.1900000000000008</c:v>
                </c:pt>
                <c:pt idx="2">
                  <c:v>0.3500000000000002</c:v>
                </c:pt>
                <c:pt idx="3">
                  <c:v>6.7700000000000014</c:v>
                </c:pt>
                <c:pt idx="4">
                  <c:v>0.75700000000000045</c:v>
                </c:pt>
                <c:pt idx="5">
                  <c:v>6.55</c:v>
                </c:pt>
                <c:pt idx="6">
                  <c:v>0.87700000000000045</c:v>
                </c:pt>
                <c:pt idx="7">
                  <c:v>7.26</c:v>
                </c:pt>
                <c:pt idx="8">
                  <c:v>0.50700000000000001</c:v>
                </c:pt>
              </c:numCache>
            </c:numRef>
          </c:val>
        </c:ser>
        <c:ser>
          <c:idx val="0"/>
          <c:order val="2"/>
          <c:tx>
            <c:v>2011 рік</c:v>
          </c:tx>
          <c:dLbls>
            <c:dLbl>
              <c:idx val="4"/>
              <c:layout>
                <c:manualLayout>
                  <c:x val="-3.0408498672561302E-3"/>
                  <c:y val="-1.2403110869487385E-2"/>
                </c:manualLayout>
              </c:layout>
              <c:showVal val="1"/>
            </c:dLbl>
            <c:showVal val="1"/>
          </c:dLbls>
          <c:cat>
            <c:strRef>
              <c:f>Лист1!$A$1:$A$9</c:f>
              <c:strCache>
                <c:ptCount val="9"/>
                <c:pt idx="0">
                  <c:v>Рентабельність операційної діяльності</c:v>
                </c:pt>
                <c:pt idx="1">
                  <c:v>Рентабельність звичайної діяльності</c:v>
                </c:pt>
                <c:pt idx="2">
                  <c:v>Рентабельність   господарської   діяльності</c:v>
                </c:pt>
                <c:pt idx="3">
                  <c:v>Коефіцієнт загальної рентабельності</c:v>
                </c:pt>
                <c:pt idx="4">
                  <c:v>Коефіцієнт рентабельності активів</c:v>
                </c:pt>
                <c:pt idx="5">
                  <c:v>Рентабельність    власного    капіталу</c:v>
                </c:pt>
                <c:pt idx="6">
                  <c:v>Рентабельність     залученого    капіталу</c:v>
                </c:pt>
                <c:pt idx="7">
                  <c:v>Рентабельність витрат</c:v>
                </c:pt>
                <c:pt idx="8">
                  <c:v>Рентабельність продажу</c:v>
                </c:pt>
              </c:strCache>
            </c:strRef>
          </c:cat>
          <c:val>
            <c:numRef>
              <c:f>Лист1!$B$1:$B$9</c:f>
              <c:numCache>
                <c:formatCode>General</c:formatCode>
                <c:ptCount val="9"/>
                <c:pt idx="0">
                  <c:v>2.2749999999999999</c:v>
                </c:pt>
                <c:pt idx="1">
                  <c:v>0.59499999999999997</c:v>
                </c:pt>
                <c:pt idx="2">
                  <c:v>0.14000000000000001</c:v>
                </c:pt>
                <c:pt idx="3">
                  <c:v>1.4549999999999992</c:v>
                </c:pt>
                <c:pt idx="4">
                  <c:v>0.3500000000000002</c:v>
                </c:pt>
                <c:pt idx="5">
                  <c:v>2.34</c:v>
                </c:pt>
                <c:pt idx="6">
                  <c:v>0.42700000000000027</c:v>
                </c:pt>
                <c:pt idx="7">
                  <c:v>1.4769999999999992</c:v>
                </c:pt>
                <c:pt idx="8">
                  <c:v>0.20200000000000001</c:v>
                </c:pt>
              </c:numCache>
            </c:numRef>
          </c:val>
        </c:ser>
        <c:dLbls>
          <c:showVal val="1"/>
        </c:dLbls>
        <c:shape val="cylinder"/>
        <c:axId val="82344576"/>
        <c:axId val="82366848"/>
        <c:axId val="0"/>
      </c:bar3DChart>
      <c:catAx>
        <c:axId val="82344576"/>
        <c:scaling>
          <c:orientation val="minMax"/>
        </c:scaling>
        <c:axPos val="l"/>
        <c:numFmt formatCode="General" sourceLinked="1"/>
        <c:majorTickMark val="none"/>
        <c:tickLblPos val="nextTo"/>
        <c:crossAx val="82366848"/>
        <c:crosses val="autoZero"/>
        <c:auto val="1"/>
        <c:lblAlgn val="ctr"/>
        <c:lblOffset val="100"/>
      </c:catAx>
      <c:valAx>
        <c:axId val="8236684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823445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9847473843902422"/>
          <c:y val="0.89551892857956661"/>
          <c:w val="0.39392785380168527"/>
          <c:h val="4.8667072507739738E-2"/>
        </c:manualLayout>
      </c:layout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bar"/>
        <c:grouping val="clustered"/>
        <c:ser>
          <c:idx val="2"/>
          <c:order val="0"/>
          <c:tx>
            <c:v>2013 рік</c:v>
          </c:tx>
          <c:dLbls>
            <c:dLbl>
              <c:idx val="0"/>
              <c:layout>
                <c:manualLayout>
                  <c:x val="-4.1666666666666683E-3"/>
                  <c:y val="7.5380851364393424E-3"/>
                </c:manualLayout>
              </c:layout>
              <c:showVal val="1"/>
            </c:dLbl>
            <c:dLbl>
              <c:idx val="1"/>
              <c:layout>
                <c:manualLayout>
                  <c:x val="-1.3888888888888909E-3"/>
                  <c:y val="2.0729734125208187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2.4498776693427857E-2"/>
                </c:manualLayout>
              </c:layout>
              <c:showVal val="1"/>
            </c:dLbl>
            <c:dLbl>
              <c:idx val="3"/>
              <c:layout>
                <c:manualLayout>
                  <c:x val="4.1666666666666683E-3"/>
                  <c:y val="1.3191648988768847E-2"/>
                </c:manualLayout>
              </c:layout>
              <c:showVal val="1"/>
            </c:dLbl>
            <c:showVal val="1"/>
          </c:dLbls>
          <c:cat>
            <c:strRef>
              <c:f>Лист1!$A$1:$A$8</c:f>
              <c:strCache>
                <c:ptCount val="8"/>
                <c:pt idx="0">
                  <c:v>Інші поточні зобов’язання</c:v>
                </c:pt>
                <c:pt idx="1">
                  <c:v>Нерозподілений прибуток (непокритий збиток)</c:v>
                </c:pt>
                <c:pt idx="2">
                  <c:v>Поточні зобов’язання</c:v>
                </c:pt>
                <c:pt idx="3">
                  <c:v>Короткострокові кредиту банку</c:v>
                </c:pt>
                <c:pt idx="4">
                  <c:v>Векселі видані</c:v>
                </c:pt>
                <c:pt idx="5">
                  <c:v>Кредиторська заборгованість за товари, роботи, послуги</c:v>
                </c:pt>
                <c:pt idx="6">
                  <c:v>Резервний капітал</c:v>
                </c:pt>
                <c:pt idx="7">
                  <c:v>Статутний капітал</c:v>
                </c:pt>
              </c:strCache>
            </c:strRef>
          </c:cat>
          <c:val>
            <c:numRef>
              <c:f>Лист1!$D$1:$D$8</c:f>
              <c:numCache>
                <c:formatCode>General</c:formatCode>
                <c:ptCount val="8"/>
                <c:pt idx="0">
                  <c:v>15197</c:v>
                </c:pt>
                <c:pt idx="1">
                  <c:v>58759.5</c:v>
                </c:pt>
                <c:pt idx="2">
                  <c:v>493979</c:v>
                </c:pt>
                <c:pt idx="3">
                  <c:v>90237.5</c:v>
                </c:pt>
                <c:pt idx="4">
                  <c:v>0</c:v>
                </c:pt>
                <c:pt idx="5">
                  <c:v>351670</c:v>
                </c:pt>
                <c:pt idx="6">
                  <c:v>993</c:v>
                </c:pt>
                <c:pt idx="7">
                  <c:v>1001</c:v>
                </c:pt>
              </c:numCache>
            </c:numRef>
          </c:val>
        </c:ser>
        <c:ser>
          <c:idx val="1"/>
          <c:order val="1"/>
          <c:tx>
            <c:v>2012 рік</c:v>
          </c:tx>
          <c:dLbls>
            <c:showVal val="1"/>
          </c:dLbls>
          <c:cat>
            <c:strRef>
              <c:f>Лист1!$A$1:$A$8</c:f>
              <c:strCache>
                <c:ptCount val="8"/>
                <c:pt idx="0">
                  <c:v>Інші поточні зобов’язання</c:v>
                </c:pt>
                <c:pt idx="1">
                  <c:v>Нерозподілений прибуток (непокритий збиток)</c:v>
                </c:pt>
                <c:pt idx="2">
                  <c:v>Поточні зобов’язання</c:v>
                </c:pt>
                <c:pt idx="3">
                  <c:v>Короткострокові кредиту банку</c:v>
                </c:pt>
                <c:pt idx="4">
                  <c:v>Векселі видані</c:v>
                </c:pt>
                <c:pt idx="5">
                  <c:v>Кредиторська заборгованість за товари, роботи, послуги</c:v>
                </c:pt>
                <c:pt idx="6">
                  <c:v>Резервний капітал</c:v>
                </c:pt>
                <c:pt idx="7">
                  <c:v>Статутний капітал</c:v>
                </c:pt>
              </c:strCache>
            </c:strRef>
          </c:cat>
          <c:val>
            <c:numRef>
              <c:f>Лист1!$C$1:$C$8</c:f>
              <c:numCache>
                <c:formatCode>General</c:formatCode>
                <c:ptCount val="8"/>
                <c:pt idx="0">
                  <c:v>5004</c:v>
                </c:pt>
                <c:pt idx="1">
                  <c:v>55813</c:v>
                </c:pt>
                <c:pt idx="2">
                  <c:v>431862</c:v>
                </c:pt>
                <c:pt idx="3">
                  <c:v>62401</c:v>
                </c:pt>
                <c:pt idx="4">
                  <c:v>416</c:v>
                </c:pt>
                <c:pt idx="5">
                  <c:v>340306</c:v>
                </c:pt>
                <c:pt idx="6">
                  <c:v>993</c:v>
                </c:pt>
                <c:pt idx="7">
                  <c:v>1001</c:v>
                </c:pt>
              </c:numCache>
            </c:numRef>
          </c:val>
        </c:ser>
        <c:ser>
          <c:idx val="0"/>
          <c:order val="2"/>
          <c:tx>
            <c:v>2011 рік</c:v>
          </c:tx>
          <c:dLbls>
            <c:dLbl>
              <c:idx val="0"/>
              <c:layout>
                <c:manualLayout>
                  <c:x val="-6.9444444444444501E-3"/>
                  <c:y val="-3.7690425682196729E-3"/>
                </c:manualLayout>
              </c:layout>
              <c:showVal val="1"/>
            </c:dLbl>
            <c:dLbl>
              <c:idx val="1"/>
              <c:layout>
                <c:manualLayout>
                  <c:x val="1.3888888888888909E-3"/>
                  <c:y val="-1.3191648988768847E-2"/>
                </c:manualLayout>
              </c:layout>
              <c:showVal val="1"/>
            </c:dLbl>
            <c:dLbl>
              <c:idx val="2"/>
              <c:layout>
                <c:manualLayout>
                  <c:x val="-5.5555555555555558E-3"/>
                  <c:y val="-1.1307127704659024E-2"/>
                </c:manualLayout>
              </c:layout>
              <c:showVal val="1"/>
            </c:dLbl>
            <c:dLbl>
              <c:idx val="3"/>
              <c:layout>
                <c:manualLayout>
                  <c:x val="4.1666666666666683E-3"/>
                  <c:y val="-9.4226064205491164E-3"/>
                </c:manualLayout>
              </c:layout>
              <c:showVal val="1"/>
            </c:dLbl>
            <c:dLbl>
              <c:idx val="4"/>
              <c:layout>
                <c:manualLayout>
                  <c:x val="1.1111111111111122E-2"/>
                  <c:y val="-1.3191648988768847E-2"/>
                </c:manualLayout>
              </c:layout>
              <c:showVal val="1"/>
            </c:dLbl>
            <c:dLbl>
              <c:idx val="5"/>
              <c:layout>
                <c:manualLayout>
                  <c:x val="-2.7777777777777835E-3"/>
                  <c:y val="-5.6535638523295094E-3"/>
                </c:manualLayout>
              </c:layout>
              <c:showVal val="1"/>
            </c:dLbl>
            <c:showVal val="1"/>
          </c:dLbls>
          <c:cat>
            <c:strRef>
              <c:f>Лист1!$A$1:$A$8</c:f>
              <c:strCache>
                <c:ptCount val="8"/>
                <c:pt idx="0">
                  <c:v>Інші поточні зобов’язання</c:v>
                </c:pt>
                <c:pt idx="1">
                  <c:v>Нерозподілений прибуток (непокритий збиток)</c:v>
                </c:pt>
                <c:pt idx="2">
                  <c:v>Поточні зобов’язання</c:v>
                </c:pt>
                <c:pt idx="3">
                  <c:v>Короткострокові кредиту банку</c:v>
                </c:pt>
                <c:pt idx="4">
                  <c:v>Векселі видані</c:v>
                </c:pt>
                <c:pt idx="5">
                  <c:v>Кредиторська заборгованість за товари, роботи, послуги</c:v>
                </c:pt>
                <c:pt idx="6">
                  <c:v>Резервний капітал</c:v>
                </c:pt>
                <c:pt idx="7">
                  <c:v>Статутний капітал</c:v>
                </c:pt>
              </c:strCache>
            </c:strRef>
          </c:cat>
          <c:val>
            <c:numRef>
              <c:f>Лист1!$B$1:$B$8</c:f>
              <c:numCache>
                <c:formatCode>General</c:formatCode>
                <c:ptCount val="8"/>
                <c:pt idx="0">
                  <c:v>2833.5</c:v>
                </c:pt>
                <c:pt idx="1">
                  <c:v>9153</c:v>
                </c:pt>
                <c:pt idx="2">
                  <c:v>315768</c:v>
                </c:pt>
                <c:pt idx="3">
                  <c:v>66810</c:v>
                </c:pt>
                <c:pt idx="4">
                  <c:v>601</c:v>
                </c:pt>
                <c:pt idx="5">
                  <c:v>175188</c:v>
                </c:pt>
                <c:pt idx="6">
                  <c:v>993</c:v>
                </c:pt>
                <c:pt idx="7">
                  <c:v>1001</c:v>
                </c:pt>
              </c:numCache>
            </c:numRef>
          </c:val>
        </c:ser>
        <c:dLbls>
          <c:showVal val="1"/>
        </c:dLbls>
        <c:shape val="box"/>
        <c:axId val="81808384"/>
        <c:axId val="81814272"/>
        <c:axId val="0"/>
      </c:bar3DChart>
      <c:catAx>
        <c:axId val="81808384"/>
        <c:scaling>
          <c:orientation val="minMax"/>
        </c:scaling>
        <c:axPos val="l"/>
        <c:numFmt formatCode="General" sourceLinked="1"/>
        <c:majorTickMark val="none"/>
        <c:tickLblPos val="nextTo"/>
        <c:crossAx val="81814272"/>
        <c:crosses val="autoZero"/>
        <c:auto val="1"/>
        <c:lblAlgn val="ctr"/>
        <c:lblOffset val="100"/>
      </c:catAx>
      <c:valAx>
        <c:axId val="81814272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81808384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2011 рік</c:v>
          </c:tx>
          <c:dLbls>
            <c:dLbl>
              <c:idx val="0"/>
              <c:layout>
                <c:manualLayout>
                  <c:x val="-1.3888888888888911E-2"/>
                  <c:y val="-4.4302923155706978E-3"/>
                </c:manualLayout>
              </c:layout>
              <c:showVal val="1"/>
            </c:dLbl>
            <c:dLbl>
              <c:idx val="2"/>
              <c:layout>
                <c:manualLayout>
                  <c:x val="-1.1111111111111122E-2"/>
                  <c:y val="0"/>
                </c:manualLayout>
              </c:layout>
              <c:showVal val="1"/>
            </c:dLbl>
            <c:showVal val="1"/>
          </c:dLbls>
          <c:cat>
            <c:strRef>
              <c:f>Лист1!$A$1:$A$5</c:f>
              <c:strCache>
                <c:ptCount val="5"/>
                <c:pt idx="0">
                  <c:v>Коефіцієнт автономії</c:v>
                </c:pt>
                <c:pt idx="1">
                  <c:v>Коефіцієнт фінансової залежності</c:v>
                </c:pt>
                <c:pt idx="2">
                  <c:v>Коефіцієнт концентрації залученого капіталу</c:v>
                </c:pt>
                <c:pt idx="3">
                  <c:v>Коефіцієнт фінансового ризику</c:v>
                </c:pt>
                <c:pt idx="4">
                  <c:v>Коефіцієнт поточних зобов’язань</c:v>
                </c:pt>
              </c:strCache>
            </c:strRef>
          </c:cat>
          <c:val>
            <c:numRef>
              <c:f>Лист1!$B$1:$B$5</c:f>
              <c:numCache>
                <c:formatCode>General</c:formatCode>
                <c:ptCount val="5"/>
                <c:pt idx="0">
                  <c:v>0.15000000000000011</c:v>
                </c:pt>
                <c:pt idx="1">
                  <c:v>6.67</c:v>
                </c:pt>
                <c:pt idx="2">
                  <c:v>0.8200000000000004</c:v>
                </c:pt>
                <c:pt idx="3">
                  <c:v>5.4700000000000024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v>2012 рік</c:v>
          </c:tx>
          <c:dLbls>
            <c:showVal val="1"/>
          </c:dLbls>
          <c:cat>
            <c:strRef>
              <c:f>Лист1!$A$1:$A$5</c:f>
              <c:strCache>
                <c:ptCount val="5"/>
                <c:pt idx="0">
                  <c:v>Коефіцієнт автономії</c:v>
                </c:pt>
                <c:pt idx="1">
                  <c:v>Коефіцієнт фінансової залежності</c:v>
                </c:pt>
                <c:pt idx="2">
                  <c:v>Коефіцієнт концентрації залученого капіталу</c:v>
                </c:pt>
                <c:pt idx="3">
                  <c:v>Коефіцієнт фінансового ризику</c:v>
                </c:pt>
                <c:pt idx="4">
                  <c:v>Коефіцієнт поточних зобов’язань</c:v>
                </c:pt>
              </c:strCache>
            </c:strRef>
          </c:cat>
          <c:val>
            <c:numRef>
              <c:f>Лист1!$C$1:$C$5</c:f>
              <c:numCache>
                <c:formatCode>General</c:formatCode>
                <c:ptCount val="5"/>
                <c:pt idx="0">
                  <c:v>0.12000000000000002</c:v>
                </c:pt>
                <c:pt idx="1">
                  <c:v>8.66</c:v>
                </c:pt>
                <c:pt idx="2">
                  <c:v>0.86000000000000043</c:v>
                </c:pt>
                <c:pt idx="3">
                  <c:v>7.4700000000000024</c:v>
                </c:pt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v>2013 рік</c:v>
          </c:tx>
          <c:dLbls>
            <c:dLbl>
              <c:idx val="0"/>
              <c:layout>
                <c:manualLayout>
                  <c:x val="1.3888888888888904E-2"/>
                  <c:y val="4.4302923155707776E-3"/>
                </c:manualLayout>
              </c:layout>
              <c:showVal val="1"/>
            </c:dLbl>
            <c:dLbl>
              <c:idx val="2"/>
              <c:layout>
                <c:manualLayout>
                  <c:x val="1.666666666666668E-2"/>
                  <c:y val="2.2151461577853858E-3"/>
                </c:manualLayout>
              </c:layout>
              <c:showVal val="1"/>
            </c:dLbl>
            <c:showVal val="1"/>
          </c:dLbls>
          <c:cat>
            <c:strRef>
              <c:f>Лист1!$A$1:$A$5</c:f>
              <c:strCache>
                <c:ptCount val="5"/>
                <c:pt idx="0">
                  <c:v>Коефіцієнт автономії</c:v>
                </c:pt>
                <c:pt idx="1">
                  <c:v>Коефіцієнт фінансової залежності</c:v>
                </c:pt>
                <c:pt idx="2">
                  <c:v>Коефіцієнт концентрації залученого капіталу</c:v>
                </c:pt>
                <c:pt idx="3">
                  <c:v>Коефіцієнт фінансового ризику</c:v>
                </c:pt>
                <c:pt idx="4">
                  <c:v>Коефіцієнт поточних зобов’язань</c:v>
                </c:pt>
              </c:strCache>
            </c:strRef>
          </c:cat>
          <c:val>
            <c:numRef>
              <c:f>Лист1!$D$1:$D$5</c:f>
              <c:numCache>
                <c:formatCode>General</c:formatCode>
                <c:ptCount val="5"/>
                <c:pt idx="0">
                  <c:v>0.11</c:v>
                </c:pt>
                <c:pt idx="1">
                  <c:v>9.1300000000000008</c:v>
                </c:pt>
                <c:pt idx="2">
                  <c:v>0.89</c:v>
                </c:pt>
                <c:pt idx="3">
                  <c:v>8.1300000000000008</c:v>
                </c:pt>
                <c:pt idx="4">
                  <c:v>1</c:v>
                </c:pt>
              </c:numCache>
            </c:numRef>
          </c:val>
        </c:ser>
        <c:dLbls>
          <c:showVal val="1"/>
        </c:dLbls>
        <c:shape val="box"/>
        <c:axId val="81853824"/>
        <c:axId val="82453632"/>
        <c:axId val="0"/>
      </c:bar3DChart>
      <c:catAx>
        <c:axId val="81853824"/>
        <c:scaling>
          <c:orientation val="minMax"/>
        </c:scaling>
        <c:axPos val="b"/>
        <c:numFmt formatCode="General" sourceLinked="1"/>
        <c:majorTickMark val="none"/>
        <c:tickLblPos val="nextTo"/>
        <c:crossAx val="82453632"/>
        <c:crosses val="autoZero"/>
        <c:auto val="1"/>
        <c:lblAlgn val="ctr"/>
        <c:lblOffset val="100"/>
      </c:catAx>
      <c:valAx>
        <c:axId val="82453632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81853824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2013 рік</c:v>
          </c:tx>
          <c:cat>
            <c:strRef>
              <c:f>Лист1!$A$1:$A$2</c:f>
              <c:strCache>
                <c:ptCount val="2"/>
                <c:pt idx="0">
                  <c:v>Власний капітал</c:v>
                </c:pt>
                <c:pt idx="1">
                  <c:v>Залучений капітал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58759.5</c:v>
                </c:pt>
                <c:pt idx="1">
                  <c:v>493978.5</c:v>
                </c:pt>
              </c:numCache>
            </c:numRef>
          </c:val>
        </c:ser>
        <c:ser>
          <c:idx val="1"/>
          <c:order val="1"/>
          <c:tx>
            <c:v>Після впровадження пропозицій</c:v>
          </c:tx>
          <c:cat>
            <c:strRef>
              <c:f>Лист1!$A$1:$A$2</c:f>
              <c:strCache>
                <c:ptCount val="2"/>
                <c:pt idx="0">
                  <c:v>Власний капітал</c:v>
                </c:pt>
                <c:pt idx="1">
                  <c:v>Залучений капітал</c:v>
                </c:pt>
              </c:strCache>
            </c:strRef>
          </c:cat>
          <c:val>
            <c:numRef>
              <c:f>Лист1!$C$1:$C$2</c:f>
              <c:numCache>
                <c:formatCode>General</c:formatCode>
                <c:ptCount val="2"/>
                <c:pt idx="0">
                  <c:v>221894</c:v>
                </c:pt>
                <c:pt idx="1">
                  <c:v>332841</c:v>
                </c:pt>
              </c:numCache>
            </c:numRef>
          </c:val>
        </c:ser>
        <c:shape val="box"/>
        <c:axId val="82384768"/>
        <c:axId val="82386304"/>
        <c:axId val="0"/>
      </c:bar3DChart>
      <c:catAx>
        <c:axId val="82384768"/>
        <c:scaling>
          <c:orientation val="minMax"/>
        </c:scaling>
        <c:axPos val="b"/>
        <c:numFmt formatCode="General" sourceLinked="1"/>
        <c:majorTickMark val="none"/>
        <c:tickLblPos val="nextTo"/>
        <c:crossAx val="82386304"/>
        <c:crosses val="autoZero"/>
        <c:auto val="1"/>
        <c:lblAlgn val="ctr"/>
        <c:lblOffset val="100"/>
      </c:catAx>
      <c:valAx>
        <c:axId val="8238630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23847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20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8366EA0-B950-4C68-A58E-638AB8F27EB7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00C62FB-55F6-415A-8BAB-CFBAF5614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323528" y="620688"/>
            <a:ext cx="8606190" cy="6048672"/>
          </a:xfrm>
          <a:prstGeom prst="rect">
            <a:avLst/>
          </a:prstGeom>
        </p:spPr>
        <p:txBody>
          <a:bodyPr vert="horz" lIns="0" rIns="18288">
            <a:normAutofit fontScale="77500" lnSpcReduction="20000"/>
          </a:bodyPr>
          <a:lstStyle/>
          <a:p>
            <a:pPr marL="0" marR="4572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endParaRPr kumimoji="0" lang="uk-UA" sz="3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marL="0" marR="4572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endParaRPr kumimoji="0" lang="uk-UA" sz="3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45720" lvl="0" indent="0" algn="ctr" defTabSz="914400" rtl="0" eaLnBrk="0" fontAlgn="base" latinLnBrk="0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r>
              <a:rPr lang="uk-UA" sz="39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УПРАВЛІННЯ КАПІТАЛОМ АКЦІОНЕРНОГО ПІДПРИЄМТСВА В УМОВАХ ФІНАНСОВОЇ КРИЗИ </a:t>
            </a:r>
            <a:r>
              <a:rPr kumimoji="0" lang="uk-UA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(НА ПРИКЛАДІ</a:t>
            </a:r>
            <a:r>
              <a:rPr kumimoji="0" lang="uk-UA" sz="39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uk-UA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ПАТ</a:t>
            </a:r>
            <a:r>
              <a:rPr kumimoji="0" lang="uk-UA" sz="39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uk-UA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«</a:t>
            </a:r>
            <a:r>
              <a:rPr lang="uk-UA" sz="39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КИЇВМЕТРОБУД</a:t>
            </a:r>
            <a:r>
              <a:rPr kumimoji="0" lang="uk-UA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»</a:t>
            </a:r>
            <a:r>
              <a:rPr kumimoji="0" lang="uk-UA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)</a:t>
            </a:r>
            <a:endParaRPr lang="uk-UA" sz="39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0" marR="4572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endParaRPr kumimoji="0" lang="uk-UA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4572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endParaRPr kumimoji="0" lang="uk-UA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marL="0" marR="4572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endParaRPr lang="uk-UA" sz="16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marL="0" marR="4572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endParaRPr lang="uk-UA" sz="16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marL="0" marR="4572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              </a:t>
            </a:r>
            <a:endParaRPr kumimoji="0" lang="uk-UA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4572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uk-U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Виконала:</a:t>
            </a:r>
          </a:p>
          <a:p>
            <a:pPr marL="0" marR="4572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uk-U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Червінська</a:t>
            </a:r>
            <a:r>
              <a:rPr kumimoji="0" lang="uk-UA" sz="21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Л.М.</a:t>
            </a:r>
            <a:endParaRPr kumimoji="0" lang="uk-UA" sz="2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4572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uk-U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4572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uk-U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Керівник: </a:t>
            </a:r>
          </a:p>
          <a:p>
            <a:pPr marL="0" marR="4572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/>
              <a:buNone/>
              <a:tabLst/>
              <a:defRPr/>
            </a:pPr>
            <a:r>
              <a:rPr lang="uk-UA" sz="21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Стасюк</a:t>
            </a: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Н.Л</a:t>
            </a:r>
            <a:r>
              <a:rPr kumimoji="0" lang="uk-UA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Calibri" pitchFamily="34" charset="0"/>
              </a:rPr>
              <a:t>.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Вінниця</a:t>
            </a:r>
            <a:r>
              <a:rPr lang="ru-RU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2015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08427"/>
            <a:ext cx="8496944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/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Тему дипломної роботи апробовано на трьох конференціях:</a:t>
            </a:r>
          </a:p>
          <a:p>
            <a:pPr indent="449263" algn="just">
              <a:buFont typeface="+mj-lt"/>
              <a:buAutoNum type="arabicPeriod"/>
            </a:pP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Всеукраїнська науково-практична конференція молодих вчених, аспірантів та студентів «Інноваційне забезпечення сталого розвитку України в контексті інтеграції до Європейського Співробітництва» (21 лютого 2014 року, </a:t>
            </a:r>
            <a:r>
              <a:rPr lang="uk-UA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 Вінниця</a:t>
            </a: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indent="449263" algn="just">
              <a:buFont typeface="+mj-lt"/>
              <a:buAutoNum type="arabicPeriod"/>
            </a:pP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XLIII регіональна науково-технічна конференція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 Вінниці та області (13-14 березня 2014 року, м. Вінниця);</a:t>
            </a:r>
          </a:p>
          <a:p>
            <a:pPr indent="449263" algn="just">
              <a:buFont typeface="+mj-lt"/>
              <a:buAutoNum type="arabicPeriod"/>
            </a:pP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XLI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регіональна науково-технічна конференція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 Вінниці та області (12 березня 2015 року, м. Вінниця).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темою дипломної роботи є дві публікації, зокрема:</a:t>
            </a:r>
          </a:p>
          <a:p>
            <a:pPr lvl="0" indent="449263" algn="just">
              <a:buFont typeface="+mj-lt"/>
              <a:buAutoNum type="arabicPeriod"/>
            </a:pP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Червінська Л.М. Організація формування власного капіталу акціонерного підприємства [Електронний ресурс] / Л.М. Червінська // XLIII регіональна науково-технічна конференція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 Вінниці та області. – 2014. - Режим доступу до тези: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http://conf.vntu.edu.ua/allvntu/2014/inmen/txt/chervinska.pdf.</a:t>
            </a: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Назва з екрана.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buFont typeface="+mj-lt"/>
              <a:buAutoNum type="arabicPeriod"/>
            </a:pP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Червінська Л.М. Формування капіталу акціонерного підприємства / Л.М. Червінська // Зб. Матеріалів всеукраїнської науково-практичної конференції молодих вчених, аспірантів та студентів. – Вінниця: ВНТУ, 2014. – С. 103.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algn="just">
              <a:buFont typeface="+mj-lt"/>
              <a:buAutoNum type="arabicPeriod"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40000"/>
                <a:lumOff val="6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.chervinsra\Desktop\презентація\20131015104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0342"/>
            <a:ext cx="4139952" cy="300765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0"/>
            <a:ext cx="864096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 algn="just"/>
            <a:r>
              <a:rPr lang="uk-UA" sz="2000" dirty="0" smtClean="0"/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Метою даної роботи 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є розробка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пропозицій щодо покращення фінансового стану підприємства на основі аналізу управління капіталом в умовах фінансової кризи.</a:t>
            </a:r>
            <a:endParaRPr lang="ru-RU" sz="19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539750" algn="just"/>
            <a:r>
              <a:rPr lang="uk-UA" sz="19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досягнення поставленої мети в роботі необхідно вирішити такі завдання:</a:t>
            </a:r>
            <a:endParaRPr lang="ru-RU" sz="19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365125" algn="just">
              <a:buFont typeface="Wingdings" pitchFamily="2" charset="2"/>
              <a:buChar char="q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визначити економічну сутність поняття капітал;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65125" algn="just">
              <a:buFont typeface="Wingdings" pitchFamily="2" charset="2"/>
              <a:buChar char="q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дослідити сучасні методики управління структурою капіталу акціонерного підприємства;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65125" algn="just">
              <a:buFont typeface="Wingdings" pitchFamily="2" charset="2"/>
              <a:buChar char="q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визначити особливості управління капіталом акціонерного підприємства в умовах фінансової кризи;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65125" algn="just">
              <a:buFont typeface="Wingdings" pitchFamily="2" charset="2"/>
              <a:buChar char="q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розглянути економіко-організаційну характеристика                               ПАТ «Київметробуд»;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773488" lvl="0" algn="just">
              <a:buFont typeface="Wingdings" pitchFamily="2" charset="2"/>
              <a:buChar char="q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проаналізувати фінансову діяльності ПАТ «Київметробуд»;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773488" lvl="0" algn="just">
              <a:buFont typeface="Wingdings" pitchFamily="2" charset="2"/>
              <a:buChar char="q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провести аналіз управління капіталом ПАТ «Київметробуд»;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773488" lvl="0" algn="just">
              <a:buFont typeface="Wingdings" pitchFamily="2" charset="2"/>
              <a:buChar char="q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розробити  шляхи підвищення ефективності управління капіталом        ПАТ «Київметробуд» в умовах фінансової кризи.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0648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Визначення поняття «капітал» запропоноване сучасними економістами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5" name="Picture 1" descr="C:\Users\lida.chervinsra\Desktop\презентація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083407"/>
            <a:ext cx="3059832" cy="2774593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1052736"/>
          <a:ext cx="7704856" cy="4495368"/>
        </p:xfrm>
        <a:graphic>
          <a:graphicData uri="http://schemas.openxmlformats.org/drawingml/2006/table">
            <a:tbl>
              <a:tblPr/>
              <a:tblGrid>
                <a:gridCol w="3959892"/>
                <a:gridCol w="3744964"/>
              </a:tblGrid>
              <a:tr h="65191">
                <a:tc>
                  <a:txBody>
                    <a:bodyPr/>
                    <a:lstStyle/>
                    <a:p>
                      <a:pPr marL="270510" indent="270510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Капітал - це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0510" indent="270510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Група 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економістів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643"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вартість, що приносить додаткову вартість у разі використання праці найманих робітників.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Calibri"/>
                          <a:cs typeface="Times New Roman"/>
                        </a:rPr>
                        <a:t>О.С. </a:t>
                      </a:r>
                      <a:r>
                        <a:rPr lang="uk-UA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Булатов</a:t>
                      </a:r>
                      <a:r>
                        <a:rPr lang="uk-UA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800" dirty="0">
                          <a:latin typeface="Times New Roman"/>
                          <a:ea typeface="Calibri"/>
                          <a:cs typeface="Times New Roman"/>
                        </a:rPr>
                        <a:t>В.І. </a:t>
                      </a:r>
                      <a:r>
                        <a:rPr lang="uk-UA" sz="1800" dirty="0" smtClean="0">
                          <a:latin typeface="Times New Roman"/>
                          <a:ea typeface="Calibri"/>
                          <a:cs typeface="Times New Roman"/>
                        </a:rPr>
                        <a:t>Осипов, </a:t>
                      </a:r>
                      <a:r>
                        <a:rPr lang="uk-UA" sz="1800" dirty="0">
                          <a:latin typeface="Times New Roman"/>
                          <a:ea typeface="Calibri"/>
                          <a:cs typeface="Times New Roman"/>
                        </a:rPr>
                        <a:t>І.Т. </a:t>
                      </a:r>
                      <a:r>
                        <a:rPr lang="uk-UA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Балабанов</a:t>
                      </a:r>
                      <a:r>
                        <a:rPr lang="uk-UA" sz="1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800" dirty="0">
                          <a:latin typeface="Times New Roman"/>
                          <a:ea typeface="Calibri"/>
                          <a:cs typeface="Times New Roman"/>
                        </a:rPr>
                        <a:t>В.М. </a:t>
                      </a:r>
                      <a:r>
                        <a:rPr lang="uk-UA" sz="1800" dirty="0" err="1">
                          <a:latin typeface="Times New Roman"/>
                          <a:ea typeface="Calibri"/>
                          <a:cs typeface="Times New Roman"/>
                        </a:rPr>
                        <a:t>Гриньов</a:t>
                      </a:r>
                      <a:r>
                        <a:rPr lang="uk-UA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80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430"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фінансові кошти підприємства, відбиті в пасиві його бухгалтерського балансу.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С.В. </a:t>
                      </a:r>
                      <a:r>
                        <a:rPr lang="uk-UA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Моісеєв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Д. 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Рікардо.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858"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сукупність (або частина) фінансових ресурсів суб’єктів господарювання, вкладених у виробництво з метою отримання прибутку.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С.В. </a:t>
                      </a:r>
                      <a:r>
                        <a:rPr lang="uk-UA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Моісеєв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Й. </a:t>
                      </a:r>
                      <a:r>
                        <a:rPr lang="uk-UA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Шумпер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Р. </a:t>
                      </a:r>
                      <a:r>
                        <a:rPr lang="uk-UA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Дорнбуш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Л.С. </a:t>
                      </a:r>
                      <a:r>
                        <a:rPr lang="uk-UA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Мартюшева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885"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власні, позичені і залучені ресурси.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А.М. 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Ковальова, </a:t>
                      </a: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М.Г. </a:t>
                      </a:r>
                      <a:r>
                        <a:rPr lang="uk-UA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Лапуста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864"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фінансові ресурси, вкладені в господарський процес і отримані прибутки.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І.Т. </a:t>
                      </a:r>
                      <a:r>
                        <a:rPr lang="uk-UA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Балабанов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18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І.В</a:t>
                      </a: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Зятковський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987" name="Picture 3" descr="C:\Users\lida.chervinsra\Desktop\презентація\2.jpg"/>
          <p:cNvPicPr>
            <a:picLocks noChangeAspect="1" noChangeArrowheads="1"/>
          </p:cNvPicPr>
          <p:nvPr/>
        </p:nvPicPr>
        <p:blipFill>
          <a:blip r:embed="rId2" cstate="print"/>
          <a:srcRect t="56820"/>
          <a:stretch>
            <a:fillRect/>
          </a:stretch>
        </p:blipFill>
        <p:spPr bwMode="auto">
          <a:xfrm>
            <a:off x="3203848" y="5589240"/>
            <a:ext cx="3240360" cy="1268760"/>
          </a:xfrm>
          <a:prstGeom prst="rect">
            <a:avLst/>
          </a:prstGeom>
          <a:noFill/>
        </p:spPr>
      </p:pic>
      <p:pic>
        <p:nvPicPr>
          <p:cNvPr id="11" name="Picture 3" descr="C:\Users\lida.chervinsra\Desktop\презентація\2.jpg"/>
          <p:cNvPicPr>
            <a:picLocks noChangeAspect="1" noChangeArrowheads="1"/>
          </p:cNvPicPr>
          <p:nvPr/>
        </p:nvPicPr>
        <p:blipFill>
          <a:blip r:embed="rId2" cstate="print"/>
          <a:srcRect t="56820"/>
          <a:stretch>
            <a:fillRect/>
          </a:stretch>
        </p:blipFill>
        <p:spPr bwMode="auto">
          <a:xfrm>
            <a:off x="0" y="5589240"/>
            <a:ext cx="3240360" cy="126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48680"/>
            <a:ext cx="8748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Публічне Акціонерне Товариство 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Київметробуд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» була заснована в 1949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роцi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будiвництва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Київського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метрополiтену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C:\Users\lida.chervinsra\Desktop\презентація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880565"/>
            <a:ext cx="3995936" cy="3977436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5536" y="1988840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Основним видом діяльності  ПАТ «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Київметробуд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є: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будівництво мостів, шляхових естакад, тунелів та метрополітену;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будівництво будівель;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діяльність в сфері інжинірингу.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357158" y="285728"/>
          <a:ext cx="8604448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7016" y="5805264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фінансових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 «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Київметробуд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285720" y="357166"/>
          <a:ext cx="8352928" cy="6143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28728" y="6143644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рентабельності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Київметробуд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-285776"/>
          <a:ext cx="9144000" cy="673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857356" y="6396335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ПАТ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Київметробуд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95536" y="5877272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характеризують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ПАТ «</a:t>
            </a:r>
            <a:r>
              <a:rPr lang="ru-RU" sz="2000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Київметробуд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solidFill>
                <a:schemeClr val="accent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764704"/>
          <a:ext cx="9144000" cy="458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5589240"/>
            <a:ext cx="87849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Зміна структури капіталу після впроваджених пропозицій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ПАТ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Київметробуд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90C6F6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Другая 25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C5F0FF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Аспект">
  <a:themeElements>
    <a:clrScheme name="Другая 23">
      <a:dk1>
        <a:srgbClr val="0C0B00"/>
      </a:dk1>
      <a:lt1>
        <a:srgbClr val="FFFBBA"/>
      </a:lt1>
      <a:dk2>
        <a:srgbClr val="FFFDE8"/>
      </a:dk2>
      <a:lt2>
        <a:srgbClr val="0B9B74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998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287</TotalTime>
  <Words>530</Words>
  <Application>Microsoft Office PowerPoint</Application>
  <PresentationFormat>Экран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Поток</vt:lpstr>
      <vt:lpstr>Изящная</vt:lpstr>
      <vt:lpstr>Трек</vt:lpstr>
      <vt:lpstr>1_Аспект</vt:lpstr>
      <vt:lpstr>Аспект</vt:lpstr>
      <vt:lpstr>Тема Office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Лідія Червінська</dc:creator>
  <cp:lastModifiedBy>Лідія Червінська</cp:lastModifiedBy>
  <cp:revision>44</cp:revision>
  <dcterms:created xsi:type="dcterms:W3CDTF">2014-06-08T12:56:11Z</dcterms:created>
  <dcterms:modified xsi:type="dcterms:W3CDTF">2015-06-08T06:49:55Z</dcterms:modified>
</cp:coreProperties>
</file>