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74" r:id="rId11"/>
    <p:sldId id="267" r:id="rId12"/>
    <p:sldId id="268" r:id="rId13"/>
    <p:sldId id="273" r:id="rId14"/>
    <p:sldId id="269" r:id="rId15"/>
    <p:sldId id="275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7" d="100"/>
          <a:sy n="67" d="100"/>
        </p:scale>
        <p:origin x="7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25.w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4.wmf"/><Relationship Id="rId5" Type="http://schemas.openxmlformats.org/officeDocument/2006/relationships/image" Target="../media/image26.e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21.wmf"/><Relationship Id="rId9" Type="http://schemas.openxmlformats.org/officeDocument/2006/relationships/image" Target="../media/image2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958403"/>
            <a:ext cx="8825658" cy="3329581"/>
          </a:xfrm>
        </p:spPr>
        <p:txBody>
          <a:bodyPr/>
          <a:lstStyle/>
          <a:p>
            <a:r>
              <a:rPr lang="uk-UA" sz="5400" dirty="0" smtClean="0"/>
              <a:t>Розробка пристрою </a:t>
            </a:r>
            <a:r>
              <a:rPr lang="uk-UA" sz="5400" dirty="0" err="1" smtClean="0"/>
              <a:t>субпіксельного</a:t>
            </a:r>
            <a:r>
              <a:rPr lang="uk-UA" sz="5400" dirty="0" smtClean="0"/>
              <a:t> </a:t>
            </a:r>
            <a:r>
              <a:rPr lang="uk-UA" sz="5400" dirty="0" err="1" smtClean="0"/>
              <a:t>вимірування</a:t>
            </a:r>
            <a:r>
              <a:rPr lang="uk-UA" sz="5400" dirty="0" smtClean="0"/>
              <a:t> координат об’єкта</a:t>
            </a:r>
            <a:endParaRPr lang="uk-UA" sz="5400" dirty="0"/>
          </a:p>
        </p:txBody>
      </p:sp>
    </p:spTree>
    <p:extLst>
      <p:ext uri="{BB962C8B-B14F-4D97-AF65-F5344CB8AC3E}">
        <p14:creationId xmlns:p14="http://schemas.microsoft.com/office/powerpoint/2010/main" val="168840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Пошук вікна для автоматичного режиму</a:t>
            </a:r>
            <a:endParaRPr lang="uk-UA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15572" t="21513" r="31969" b="10183"/>
          <a:stretch/>
        </p:blipFill>
        <p:spPr bwMode="auto">
          <a:xfrm>
            <a:off x="738187" y="2137711"/>
            <a:ext cx="5205413" cy="39262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krymenko\AppData\Local\Microsoft\Windows\INetCache\Content.Word\scr3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7" t="51075" r="45404" b="28226"/>
          <a:stretch/>
        </p:blipFill>
        <p:spPr bwMode="auto">
          <a:xfrm>
            <a:off x="6615864" y="2137711"/>
            <a:ext cx="4308809" cy="39262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0884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Знаходження область дотику об’єкта </a:t>
            </a:r>
            <a:r>
              <a:rPr lang="uk-UA" smtClean="0"/>
              <a:t>з щупом</a:t>
            </a:r>
            <a:endParaRPr lang="uk-UA" dirty="0"/>
          </a:p>
        </p:txBody>
      </p:sp>
      <p:pic>
        <p:nvPicPr>
          <p:cNvPr id="5" name="Рисунок 4" descr="C:\Users\krymenko\AppData\Local\Microsoft\Windows\INetCache\Content.Word\scr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7" t="51075" r="45404" b="28226"/>
          <a:stretch/>
        </p:blipFill>
        <p:spPr bwMode="auto">
          <a:xfrm>
            <a:off x="2047109" y="2166568"/>
            <a:ext cx="4091304" cy="41517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2" descr="scr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507" y="2166568"/>
            <a:ext cx="2518142" cy="415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57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Знаходження </a:t>
            </a:r>
            <a:r>
              <a:rPr lang="uk-UA" dirty="0" err="1"/>
              <a:t>субпікселних</a:t>
            </a:r>
            <a:r>
              <a:rPr lang="uk-UA" dirty="0"/>
              <a:t> координат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6351587" cy="4195481"/>
          </a:xfrm>
        </p:spPr>
        <p:txBody>
          <a:bodyPr/>
          <a:lstStyle/>
          <a:p>
            <a:r>
              <a:rPr lang="uk-UA" dirty="0"/>
              <a:t>В області перепаду інтенсивності визначаються два сусідніх пікселя, для яких виконується </a:t>
            </a:r>
            <a:r>
              <a:rPr lang="uk-UA" dirty="0" smtClean="0"/>
              <a:t>умова</a:t>
            </a:r>
          </a:p>
          <a:p>
            <a:endParaRPr lang="uk-UA" dirty="0"/>
          </a:p>
          <a:p>
            <a:r>
              <a:rPr lang="uk-UA" dirty="0" smtClean="0"/>
              <a:t>Зміщення відносно центра </a:t>
            </a:r>
          </a:p>
          <a:p>
            <a:endParaRPr lang="uk-UA" dirty="0"/>
          </a:p>
          <a:p>
            <a:endParaRPr lang="uk-UA" dirty="0" smtClean="0"/>
          </a:p>
          <a:p>
            <a:r>
              <a:rPr lang="uk-UA" dirty="0" smtClean="0"/>
              <a:t>Якщо нахил контуру не 90 і не 0 градусів тоді</a:t>
            </a:r>
            <a:endParaRPr lang="uk-UA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595474"/>
              </p:ext>
            </p:extLst>
          </p:nvPr>
        </p:nvGraphicFramePr>
        <p:xfrm>
          <a:off x="1927187" y="3086100"/>
          <a:ext cx="4792738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" r:id="rId3" imgW="2794000" imgH="190500" progId="Equation.DSMT4">
                  <p:embed/>
                </p:oleObj>
              </mc:Choice>
              <mc:Fallback>
                <p:oleObj r:id="rId3" imgW="2794000" imgH="190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7187" y="3086100"/>
                        <a:ext cx="4792738" cy="317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7340600" y="2514600"/>
            <a:ext cx="4836503" cy="419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1" y="2525427"/>
            <a:ext cx="4836502" cy="419084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605330"/>
              </p:ext>
            </p:extLst>
          </p:nvPr>
        </p:nvGraphicFramePr>
        <p:xfrm>
          <a:off x="2225474" y="3929667"/>
          <a:ext cx="4196164" cy="597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3" r:id="rId6" imgW="2919733" imgH="418918" progId="Equation.DSMT4">
                  <p:embed/>
                </p:oleObj>
              </mc:Choice>
              <mc:Fallback>
                <p:oleObj r:id="rId6" imgW="2919733" imgH="418918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5474" y="3929667"/>
                        <a:ext cx="4196164" cy="5975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482499" y="5283200"/>
            <a:ext cx="1498813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4370496"/>
              </p:ext>
            </p:extLst>
          </p:nvPr>
        </p:nvGraphicFramePr>
        <p:xfrm>
          <a:off x="5016500" y="5283200"/>
          <a:ext cx="1405138" cy="866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4" r:id="rId8" imgW="1079032" imgH="634725" progId="Equation.DSMT4">
                  <p:embed/>
                </p:oleObj>
              </mc:Choice>
              <mc:Fallback>
                <p:oleObj r:id="rId8" imgW="1079032" imgH="634725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0" y="5283200"/>
                        <a:ext cx="1405138" cy="8665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1563537" y="5283200"/>
            <a:ext cx="162366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149272"/>
              </p:ext>
            </p:extLst>
          </p:nvPr>
        </p:nvGraphicFramePr>
        <p:xfrm>
          <a:off x="1494043" y="5316675"/>
          <a:ext cx="149898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5" r:id="rId10" imgW="914003" imgH="317362" progId="Equation.DSMT4">
                  <p:embed/>
                </p:oleObj>
              </mc:Choice>
              <mc:Fallback>
                <p:oleObj r:id="rId10" imgW="914003" imgH="317362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4043" y="5316675"/>
                        <a:ext cx="1498985" cy="520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7159924"/>
              </p:ext>
            </p:extLst>
          </p:nvPr>
        </p:nvGraphicFramePr>
        <p:xfrm>
          <a:off x="3383757" y="5249726"/>
          <a:ext cx="1303206" cy="725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6" r:id="rId12" imgW="838200" imgH="469900" progId="Equation.DSMT4">
                  <p:embed/>
                </p:oleObj>
              </mc:Choice>
              <mc:Fallback>
                <p:oleObj r:id="rId12" imgW="838200" imgH="4699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3757" y="5249726"/>
                        <a:ext cx="1303206" cy="7256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579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Результат</a:t>
            </a:r>
            <a:endParaRPr lang="uk-UA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378" t="48127" r="29491" b="1691"/>
          <a:stretch/>
        </p:blipFill>
        <p:spPr>
          <a:xfrm>
            <a:off x="3934326" y="1638301"/>
            <a:ext cx="7238890" cy="4627933"/>
          </a:xfrm>
          <a:prstGeom prst="rect">
            <a:avLst/>
          </a:prstGeom>
        </p:spPr>
      </p:pic>
      <p:pic>
        <p:nvPicPr>
          <p:cNvPr id="4098" name="Picture 2" descr="scr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59" y="1638302"/>
            <a:ext cx="2806952" cy="4627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40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Блок схема</a:t>
            </a:r>
            <a:endParaRPr lang="uk-UA" dirty="0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2"/>
          <a:srcRect l="18145" t="26782" r="4990" b="16497"/>
          <a:stretch/>
        </p:blipFill>
        <p:spPr>
          <a:xfrm>
            <a:off x="796424" y="1853248"/>
            <a:ext cx="10001012" cy="414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16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Апаратна реалізація </a:t>
            </a:r>
          </a:p>
        </p:txBody>
      </p:sp>
      <p:pic>
        <p:nvPicPr>
          <p:cNvPr id="4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828" y="1152983"/>
            <a:ext cx="6347460" cy="5631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869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1" y="2764118"/>
            <a:ext cx="9404723" cy="1400530"/>
          </a:xfrm>
        </p:spPr>
        <p:txBody>
          <a:bodyPr/>
          <a:lstStyle/>
          <a:p>
            <a:r>
              <a:rPr lang="uk-UA" sz="7200" dirty="0" smtClean="0"/>
              <a:t>Дякую за </a:t>
            </a:r>
            <a:r>
              <a:rPr lang="uk-UA" sz="7200" dirty="0" smtClean="0"/>
              <a:t>увагу</a:t>
            </a:r>
            <a:r>
              <a:rPr lang="en-US" sz="7200" dirty="0" smtClean="0"/>
              <a:t>!</a:t>
            </a:r>
            <a:endParaRPr lang="uk-UA" sz="7200" dirty="0"/>
          </a:p>
        </p:txBody>
      </p:sp>
    </p:spTree>
    <p:extLst>
      <p:ext uri="{BB962C8B-B14F-4D97-AF65-F5344CB8AC3E}">
        <p14:creationId xmlns:p14="http://schemas.microsoft.com/office/powerpoint/2010/main" val="12445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Акктуальність</a:t>
            </a:r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3600" dirty="0" smtClean="0"/>
              <a:t>Широко використовується в:</a:t>
            </a:r>
          </a:p>
          <a:p>
            <a:r>
              <a:rPr lang="uk-UA" sz="3600" dirty="0" smtClean="0"/>
              <a:t>Медицина</a:t>
            </a:r>
          </a:p>
          <a:p>
            <a:r>
              <a:rPr lang="uk-UA" sz="3600" dirty="0" smtClean="0"/>
              <a:t>Комп’ютерний зір</a:t>
            </a:r>
          </a:p>
          <a:p>
            <a:r>
              <a:rPr lang="uk-UA" sz="3600" dirty="0" smtClean="0"/>
              <a:t>Автоматизоване вимірювання мікроскопічних об’єктів</a:t>
            </a:r>
          </a:p>
          <a:p>
            <a:r>
              <a:rPr lang="uk-UA" sz="3600" dirty="0" smtClean="0"/>
              <a:t>Мультимедіа</a:t>
            </a:r>
          </a:p>
          <a:p>
            <a:pPr marL="0" indent="0">
              <a:buNone/>
            </a:pPr>
            <a:endParaRPr lang="uk-UA" dirty="0" smtClean="0"/>
          </a:p>
          <a:p>
            <a:endParaRPr lang="uk-UA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8297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Програмно-апаратна реалізація</a:t>
            </a:r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559623"/>
            <a:ext cx="8946541" cy="4195481"/>
          </a:xfrm>
        </p:spPr>
        <p:txBody>
          <a:bodyPr>
            <a:noAutofit/>
          </a:bodyPr>
          <a:lstStyle/>
          <a:p>
            <a:r>
              <a:rPr lang="uk-UA" sz="3600" dirty="0" smtClean="0"/>
              <a:t>Програмна реалізація</a:t>
            </a:r>
          </a:p>
          <a:p>
            <a:pPr marL="0" indent="0">
              <a:buNone/>
            </a:pPr>
            <a:r>
              <a:rPr lang="uk-UA" sz="3600" dirty="0" smtClean="0"/>
              <a:t>	Універсальність</a:t>
            </a:r>
          </a:p>
          <a:p>
            <a:pPr marL="0" indent="0">
              <a:buNone/>
            </a:pPr>
            <a:r>
              <a:rPr lang="uk-UA" sz="3600" dirty="0"/>
              <a:t>	</a:t>
            </a:r>
            <a:r>
              <a:rPr lang="uk-UA" sz="3600" dirty="0" smtClean="0"/>
              <a:t>Зручність розробки</a:t>
            </a:r>
          </a:p>
          <a:p>
            <a:pPr marL="0" indent="0">
              <a:buNone/>
            </a:pPr>
            <a:r>
              <a:rPr lang="uk-UA" sz="3600" dirty="0"/>
              <a:t>	</a:t>
            </a:r>
            <a:r>
              <a:rPr lang="uk-UA" sz="3600" dirty="0" smtClean="0"/>
              <a:t>Зручність налагодження</a:t>
            </a:r>
          </a:p>
          <a:p>
            <a:pPr marL="0" indent="0">
              <a:buNone/>
            </a:pPr>
            <a:r>
              <a:rPr lang="uk-UA" sz="3600" dirty="0"/>
              <a:t>	</a:t>
            </a:r>
            <a:r>
              <a:rPr lang="uk-UA" sz="3600" dirty="0" err="1" smtClean="0"/>
              <a:t>Нища</a:t>
            </a:r>
            <a:r>
              <a:rPr lang="uk-UA" sz="3600" dirty="0" smtClean="0"/>
              <a:t> вартість</a:t>
            </a:r>
          </a:p>
          <a:p>
            <a:r>
              <a:rPr lang="uk-UA" sz="3600" dirty="0" smtClean="0"/>
              <a:t>Реалізація на ПЛІС</a:t>
            </a:r>
          </a:p>
          <a:p>
            <a:pPr marL="0" indent="0">
              <a:buNone/>
            </a:pPr>
            <a:r>
              <a:rPr lang="uk-UA" sz="3600" dirty="0"/>
              <a:t>	</a:t>
            </a:r>
            <a:r>
              <a:rPr lang="uk-UA" sz="3600" dirty="0" smtClean="0"/>
              <a:t>Швидкість</a:t>
            </a:r>
          </a:p>
        </p:txBody>
      </p:sp>
    </p:spTree>
    <p:extLst>
      <p:ext uri="{BB962C8B-B14F-4D97-AF65-F5344CB8AC3E}">
        <p14:creationId xmlns:p14="http://schemas.microsoft.com/office/powerpoint/2010/main" val="61413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dirty="0" smtClean="0"/>
              <a:t>Використання щупа</a:t>
            </a:r>
            <a:endParaRPr lang="uk-UA" sz="66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2" t="32664" r="76501" b="34662"/>
          <a:stretch>
            <a:fillRect/>
          </a:stretch>
        </p:blipFill>
        <p:spPr bwMode="auto">
          <a:xfrm>
            <a:off x="763904" y="2389969"/>
            <a:ext cx="3709622" cy="3476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2" t="26433" r="69917" b="55469"/>
          <a:stretch>
            <a:fillRect/>
          </a:stretch>
        </p:blipFill>
        <p:spPr bwMode="auto">
          <a:xfrm>
            <a:off x="5162843" y="2389969"/>
            <a:ext cx="4628271" cy="34762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410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292" y="321217"/>
            <a:ext cx="9404723" cy="869910"/>
          </a:xfrm>
        </p:spPr>
        <p:txBody>
          <a:bodyPr/>
          <a:lstStyle/>
          <a:p>
            <a:r>
              <a:rPr lang="uk-UA" sz="4000" dirty="0" smtClean="0"/>
              <a:t>Етапи виконання програми</a:t>
            </a:r>
            <a:endParaRPr lang="uk-UA" sz="40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8104417"/>
              </p:ext>
            </p:extLst>
          </p:nvPr>
        </p:nvGraphicFramePr>
        <p:xfrm>
          <a:off x="3014618" y="1191127"/>
          <a:ext cx="2603378" cy="10875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Visio" r:id="rId3" imgW="2314732" imgH="9667827" progId="Visio.Drawing.15">
                  <p:embed/>
                </p:oleObj>
              </mc:Choice>
              <mc:Fallback>
                <p:oleObj name="Visio" r:id="rId3" imgW="2314732" imgH="9667827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14618" y="1191127"/>
                        <a:ext cx="2603378" cy="108755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t="47986"/>
          <a:stretch/>
        </p:blipFill>
        <p:spPr>
          <a:xfrm>
            <a:off x="6166762" y="873444"/>
            <a:ext cx="2728958" cy="575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57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Базова підготовка зображення</a:t>
            </a:r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853248"/>
            <a:ext cx="8946541" cy="4195481"/>
          </a:xfrm>
        </p:spPr>
        <p:txBody>
          <a:bodyPr/>
          <a:lstStyle/>
          <a:p>
            <a:r>
              <a:rPr lang="uk-UA" dirty="0" smtClean="0"/>
              <a:t>Відкриття зображення</a:t>
            </a:r>
          </a:p>
          <a:p>
            <a:r>
              <a:rPr lang="uk-UA" dirty="0" smtClean="0"/>
              <a:t>Перетворення </a:t>
            </a:r>
            <a:r>
              <a:rPr lang="en-US" dirty="0" smtClean="0"/>
              <a:t>RGB</a:t>
            </a:r>
            <a:r>
              <a:rPr lang="uk-UA" dirty="0" smtClean="0"/>
              <a:t> у відтінки сірого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25134" t="13071" r="26801" b="27587"/>
          <a:stretch/>
        </p:blipFill>
        <p:spPr bwMode="auto">
          <a:xfrm>
            <a:off x="5964567" y="2840241"/>
            <a:ext cx="5295900" cy="367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61" y="2840240"/>
            <a:ext cx="4937931" cy="3676016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182381" y="1853247"/>
            <a:ext cx="575492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uk-UA" dirty="0" smtClean="0"/>
              <a:t>При необхідності  збільшити насиченість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1158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Виділення </a:t>
            </a:r>
            <a:r>
              <a:rPr lang="uk-UA" dirty="0" smtClean="0"/>
              <a:t>ділянки зображення для ручного пошуку</a:t>
            </a:r>
            <a:endParaRPr lang="uk-UA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25135" t="13071" r="27241" b="27850"/>
          <a:stretch/>
        </p:blipFill>
        <p:spPr bwMode="auto">
          <a:xfrm>
            <a:off x="786264" y="2055137"/>
            <a:ext cx="6360493" cy="45983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4995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Створення гістограми</a:t>
            </a:r>
            <a:endParaRPr lang="uk-UA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44917" t="36976" r="37971" b="50331"/>
          <a:stretch/>
        </p:blipFill>
        <p:spPr bwMode="auto">
          <a:xfrm>
            <a:off x="742365" y="2498133"/>
            <a:ext cx="6797730" cy="3305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8392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631718" y="1858794"/>
            <a:ext cx="10918598" cy="41954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uk-UA" dirty="0" smtClean="0"/>
              <a:t>Виставити поріг </a:t>
            </a:r>
            <a:r>
              <a:rPr lang="uk-UA" dirty="0"/>
              <a:t>між класами </a:t>
            </a:r>
            <a:r>
              <a:rPr lang="uk-UA" dirty="0" smtClean="0"/>
              <a:t>щоб </a:t>
            </a:r>
            <a:r>
              <a:rPr lang="uk-UA" dirty="0"/>
              <a:t>кожен з них був якомога більш «щільним</a:t>
            </a:r>
            <a:r>
              <a:rPr lang="uk-UA" dirty="0" smtClean="0"/>
              <a:t>».</a:t>
            </a:r>
          </a:p>
          <a:p>
            <a:endParaRPr lang="uk-UA" dirty="0" smtClean="0"/>
          </a:p>
          <a:p>
            <a:r>
              <a:rPr lang="uk-UA" dirty="0"/>
              <a:t>Мінімізація дисперсії в середині класу еквівалента максимізації дисперсії всередині класу, яка дорівнює</a:t>
            </a:r>
            <a:endParaRPr lang="uk-UA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Знаходження інтервалів на гістограмі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44917" t="36976" r="37971" b="50331"/>
          <a:stretch/>
        </p:blipFill>
        <p:spPr bwMode="auto">
          <a:xfrm>
            <a:off x="3263480" y="4959477"/>
            <a:ext cx="4037453" cy="16839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7324997" y="5557979"/>
            <a:ext cx="5202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l="39312" t="44702" r="47526" b="38753"/>
          <a:stretch/>
        </p:blipFill>
        <p:spPr bwMode="auto">
          <a:xfrm>
            <a:off x="324341" y="4959477"/>
            <a:ext cx="2418859" cy="16839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2767664" y="5557979"/>
            <a:ext cx="44476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" name="Рисунок 9" descr="http://habrastorage.org/storage/habraeffect/4d/c1/4dc1d46d299a331ab04ef28d9712c500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2314609"/>
            <a:ext cx="184785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habrastorage.org/storage/habraeffect/e6/f6/e6f6cad7bd13b5f3396742b5d809993a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3536937"/>
            <a:ext cx="2047875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213" y="4983785"/>
            <a:ext cx="4099212" cy="1633020"/>
          </a:xfrm>
        </p:spPr>
      </p:pic>
    </p:spTree>
    <p:extLst>
      <p:ext uri="{BB962C8B-B14F-4D97-AF65-F5344CB8AC3E}">
        <p14:creationId xmlns:p14="http://schemas.microsoft.com/office/powerpoint/2010/main" val="104271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1556</TotalTime>
  <Words>130</Words>
  <Application>Microsoft Office PowerPoint</Application>
  <PresentationFormat>Широкоэкранный</PresentationFormat>
  <Paragraphs>41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Century Gothic</vt:lpstr>
      <vt:lpstr>Wingdings 3</vt:lpstr>
      <vt:lpstr>Ion</vt:lpstr>
      <vt:lpstr>Equation.DSMT4</vt:lpstr>
      <vt:lpstr>Документ Microsoft Visio</vt:lpstr>
      <vt:lpstr>Розробка пристрою субпіксельного вимірування координат об’єкта</vt:lpstr>
      <vt:lpstr>Акктуальність</vt:lpstr>
      <vt:lpstr>Програмно-апаратна реалізація</vt:lpstr>
      <vt:lpstr>Використання щупа</vt:lpstr>
      <vt:lpstr>Етапи виконання програми</vt:lpstr>
      <vt:lpstr>Базова підготовка зображення</vt:lpstr>
      <vt:lpstr>Виділення ділянки зображення для ручного пошуку</vt:lpstr>
      <vt:lpstr>Створення гістограми</vt:lpstr>
      <vt:lpstr>Знаходження інтервалів на гістограмі</vt:lpstr>
      <vt:lpstr>Пошук вікна для автоматичного режиму</vt:lpstr>
      <vt:lpstr>Знаходження область дотику об’єкта з щупом</vt:lpstr>
      <vt:lpstr>Знаходження субпікселних координат </vt:lpstr>
      <vt:lpstr>Результат</vt:lpstr>
      <vt:lpstr>Блок схема</vt:lpstr>
      <vt:lpstr>Апаратна реалізація 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пристрою субпіксельного вимірування координат об’єкта</dc:title>
  <dc:creator>krymenko</dc:creator>
  <cp:lastModifiedBy>krymenko</cp:lastModifiedBy>
  <cp:revision>66</cp:revision>
  <dcterms:created xsi:type="dcterms:W3CDTF">2014-06-24T21:42:30Z</dcterms:created>
  <dcterms:modified xsi:type="dcterms:W3CDTF">2015-06-18T14:45:07Z</dcterms:modified>
</cp:coreProperties>
</file>