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71" r:id="rId5"/>
    <p:sldId id="268" r:id="rId6"/>
    <p:sldId id="259" r:id="rId7"/>
    <p:sldId id="272" r:id="rId8"/>
    <p:sldId id="274" r:id="rId9"/>
    <p:sldId id="275" r:id="rId10"/>
    <p:sldId id="263" r:id="rId11"/>
    <p:sldId id="264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5" autoAdjust="0"/>
    <p:restoredTop sz="94622" autoAdjust="0"/>
  </p:normalViewPr>
  <p:slideViewPr>
    <p:cSldViewPr>
      <p:cViewPr>
        <p:scale>
          <a:sx n="75" d="100"/>
          <a:sy n="75" d="100"/>
        </p:scale>
        <p:origin x="-1782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" y="1857364"/>
            <a:ext cx="9144064" cy="2357454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“Автономний цифровий термометр на сонячних елементах”</a:t>
            </a:r>
            <a:endParaRPr lang="uk-UA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429264"/>
            <a:ext cx="778671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Виконав: ст. гр.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МП-14сп Бондарчук Ю.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Науковий керівник: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доцент,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Крилик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 В</a:t>
            </a: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4285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Зовнішній вигляд розробленої друкованої плати з встановленими компонентами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3340201"/>
          <a:ext cx="6096000" cy="177598"/>
        </p:xfrm>
        <a:graphic>
          <a:graphicData uri="http://schemas.openxmlformats.org/drawingml/2006/table">
            <a:tbl>
              <a:tblPr/>
              <a:tblGrid>
                <a:gridCol w="3093335"/>
                <a:gridCol w="3002665"/>
              </a:tblGrid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6704"/>
            <a:ext cx="9144000" cy="4004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3"/>
            <a:ext cx="8715436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4500"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4500"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4500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Розглянуто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конструкції та принцип роботи вимірювачів температури та  сонячних фотоперетворювачів. Проаналізовано суть технічної проблеми, що виникла на сучасному етапі розвитку науки і технологій і доведено доцільність розробки автономного цифрового термометра на сонячній батареї, яка дозволяє збільшити надійність та довговічність пристрою, а також веде до зменшення таких параметрів, як маса, споживана потужність.</a:t>
            </a:r>
          </a:p>
          <a:p>
            <a:pPr indent="44450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Встановлено, що перспективним напрямком в розробці термометра автономного цифрового на сонячних елементах є використання спеціального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мікроконтролеру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PIC16f628A і на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термодатчику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температури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20, що дозволяє збільшити надійність і зменшити ціну, а також веде до зменшення таких параметрів, як маса та споживана потужність.</a:t>
            </a:r>
          </a:p>
          <a:p>
            <a:pPr indent="44450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 основі техніко-економічного розрахунку доведено, що новий прилад має переваги над аналогом за рахунок економії на експлуатаційних витратах та капітальних вкладеннях. Абсолютна економія на питомих капітальних вкладеннях становить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91,98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а на питомих експлуатаційних витратах –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грн./рік. Тому, розробка даного пристрою є доцільною.</a:t>
            </a:r>
          </a:p>
          <a:p>
            <a:pPr indent="444500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що при запровадженні у виробництво розроблюваного пристрою, економія буде не тільки на питомих капітальних вкладеннях, але і на експлуатаційних витратах. </a:t>
            </a:r>
          </a:p>
          <a:p>
            <a:pPr indent="444500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можна сказати, що пристрій економічно вигідний, і виробництво пристрою є доцільним як з технічної, так і з економічної точки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зору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4450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Розроблено друковану плату пристрою термометра автономного цифрового на сонячних елементах.</a:t>
            </a:r>
          </a:p>
          <a:p>
            <a:pPr indent="44450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Опрацьовано такі аспекти охорони праці і цивільного захисту, як аналіз умов праці в приміщенні та розрахунок комбінованої штучної вентиляції при виділенні надлишків теплоти.</a:t>
            </a:r>
          </a:p>
          <a:p>
            <a:pPr indent="44450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Розраховано економічну доцільність розробки термометра автономного цифрового на сонячних елементах.</a:t>
            </a:r>
          </a:p>
          <a:p>
            <a:pPr indent="444500"/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4500"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4500" algn="just"/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285728"/>
            <a:ext cx="8643966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Актуальність: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контроль і регулювання температури є одним з невід'ємних і важливих завдань в сучасному світі. Таке завдання стоїть і перед промисловістю, і перед сільським господарством, і в побуті і навіть в області високих технологій. У різних випадках завдання регулювання температури має свою індивідуальну мету і методи рішення.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Головною перевагою використання електронного термометра є можливість контролювати температуру на відстані. Якщо потрібно контролювати температуру, наприклад, в підвалі будинку, на горищі або в будь-якому підсобному приміщенні, звичайний ртутний (спиртовий) або механічний термометр навряд чи підійде, тому що є необхідність постійно виходити з кімнати, тільки щоб поглянути на шкалу термометра. Більш придатний в подібних випадках електронний термометр, який дозволяє вимірювати температуру дистанційно – на відстанях в сотні метрів. Причому в контрольованому приміщенні буде розташовуватися лише мініатюрний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термочутливий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датчик.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Перспективним науковим напрямком є розробка та створення автономних цифрових термометрів, які реалізують принцип використання відновлюваних джерел енергії для своєї автономної роботи. Використання таких приладів виключає з їх конструкцій безліч дротів для під’єднання до мережі, що дозволяє встановлювати їх у більш віддалених місцях, а використання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мікроконтролера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дозволяє створити «інтелектуальний» вимірювальний пристрій.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Тому необхідність розробки теоретичних підходів для створення автономних цифрових термометрів на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мікроконтролерах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а також розробки схем, конструкцій, експериментального дослідження параметрів, оцінюванню їх метрологічних характеристик є актуальним у наш час.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357166"/>
            <a:ext cx="8072494" cy="6215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Мета роботи:</a:t>
            </a:r>
            <a:endParaRPr lang="uk-UA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Розробка мікропроцесорного пристрою термометра автономного цифрового на сонячних батареях та підвищення точності вимірювання температури безконтактним методом, зменшення енергозатрат та автоматизація вимірювань.</a:t>
            </a: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	Задачі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дослідження: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проаналізувати сучасний стан розробок вимірювачів температури, провести оцінку їх переваг та недоліків;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здійснити техніко-економічне обґрунтування доцільності розробки мікропроцесорного пристрою термометра автономного цифрового на сонячних елементах;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провести розробку структурної та 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електрично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принципової схеми пристрою;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промоделювати схему та розробити друковану плату;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розробити заходи з охорони праці та безпеки у надзвичайних ситуаціях при виготовленні та використанні пристрою;</a:t>
            </a:r>
          </a:p>
          <a:p>
            <a:pPr lvl="0"/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здійснити економічні розрахунки витрат на виготовлення та реалізацію мікропроцесорного пристрою термометра автономного цифрового на сонячних елементах.</a:t>
            </a:r>
          </a:p>
          <a:p>
            <a:pPr>
              <a:buNone/>
            </a:pP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Структурна схема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автономного цифрового термометра на сонячних елементах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Прямокутник 995"/>
          <p:cNvSpPr>
            <a:spLocks noChangeAspect="1" noChangeArrowheads="1"/>
          </p:cNvSpPr>
          <p:nvPr/>
        </p:nvSpPr>
        <p:spPr bwMode="auto">
          <a:xfrm>
            <a:off x="0" y="0"/>
            <a:ext cx="49149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" name="Прямокутник 995"/>
          <p:cNvSpPr>
            <a:spLocks noChangeAspect="1" noChangeArrowheads="1"/>
          </p:cNvSpPr>
          <p:nvPr/>
        </p:nvSpPr>
        <p:spPr bwMode="auto">
          <a:xfrm>
            <a:off x="0" y="457200"/>
            <a:ext cx="49149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3" name="Полотно 1012"/>
          <p:cNvGrpSpPr>
            <a:grpSpLocks/>
          </p:cNvGrpSpPr>
          <p:nvPr/>
        </p:nvGrpSpPr>
        <p:grpSpPr bwMode="auto">
          <a:xfrm>
            <a:off x="2114550" y="1280224"/>
            <a:ext cx="4914900" cy="2828925"/>
            <a:chOff x="0" y="0"/>
            <a:chExt cx="49149" cy="28276"/>
          </a:xfrm>
        </p:grpSpPr>
        <p:sp>
          <p:nvSpPr>
            <p:cNvPr id="14" name="AutoShape 25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9149" cy="28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Rectangle 998"/>
            <p:cNvSpPr>
              <a:spLocks noChangeArrowheads="1"/>
            </p:cNvSpPr>
            <p:nvPr/>
          </p:nvSpPr>
          <p:spPr bwMode="auto">
            <a:xfrm>
              <a:off x="3425" y="4913"/>
              <a:ext cx="12574" cy="4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Датчик температури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999"/>
            <p:cNvSpPr>
              <a:spLocks noChangeArrowheads="1"/>
            </p:cNvSpPr>
            <p:nvPr/>
          </p:nvSpPr>
          <p:spPr bwMode="auto">
            <a:xfrm>
              <a:off x="20574" y="1484"/>
              <a:ext cx="11433" cy="102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3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 Unicode MS" pitchFamily="34" charset="-128"/>
                  <a:cs typeface="Arial" pitchFamily="34" charset="0"/>
                </a:rPr>
                <a:t>Блок керування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000"/>
            <p:cNvSpPr>
              <a:spLocks noChangeArrowheads="1"/>
            </p:cNvSpPr>
            <p:nvPr/>
          </p:nvSpPr>
          <p:spPr bwMode="auto">
            <a:xfrm>
              <a:off x="36582" y="4913"/>
              <a:ext cx="12567" cy="45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Блок індикації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001"/>
            <p:cNvSpPr>
              <a:spLocks noChangeShapeType="1"/>
            </p:cNvSpPr>
            <p:nvPr/>
          </p:nvSpPr>
          <p:spPr bwMode="auto">
            <a:xfrm>
              <a:off x="0" y="7201"/>
              <a:ext cx="3433" cy="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Rectangle 1002"/>
            <p:cNvSpPr>
              <a:spLocks noChangeArrowheads="1"/>
            </p:cNvSpPr>
            <p:nvPr/>
          </p:nvSpPr>
          <p:spPr bwMode="auto">
            <a:xfrm>
              <a:off x="3425" y="17487"/>
              <a:ext cx="12582" cy="68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Джерело живлення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003"/>
            <p:cNvSpPr>
              <a:spLocks noChangeArrowheads="1"/>
            </p:cNvSpPr>
            <p:nvPr/>
          </p:nvSpPr>
          <p:spPr bwMode="auto">
            <a:xfrm>
              <a:off x="20574" y="17487"/>
              <a:ext cx="11433" cy="4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ПЗП даних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004"/>
            <p:cNvSpPr>
              <a:spLocks noChangeShapeType="1"/>
            </p:cNvSpPr>
            <p:nvPr/>
          </p:nvSpPr>
          <p:spPr bwMode="auto">
            <a:xfrm>
              <a:off x="15999" y="23203"/>
              <a:ext cx="2629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Line 1005"/>
            <p:cNvSpPr>
              <a:spLocks noChangeShapeType="1"/>
            </p:cNvSpPr>
            <p:nvPr/>
          </p:nvSpPr>
          <p:spPr bwMode="auto">
            <a:xfrm flipV="1">
              <a:off x="42290" y="9489"/>
              <a:ext cx="0" cy="137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Line 1006"/>
            <p:cNvSpPr>
              <a:spLocks noChangeShapeType="1"/>
            </p:cNvSpPr>
            <p:nvPr/>
          </p:nvSpPr>
          <p:spPr bwMode="auto">
            <a:xfrm>
              <a:off x="15999" y="20915"/>
              <a:ext cx="4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Line 1007"/>
            <p:cNvSpPr>
              <a:spLocks noChangeShapeType="1"/>
            </p:cNvSpPr>
            <p:nvPr/>
          </p:nvSpPr>
          <p:spPr bwMode="auto">
            <a:xfrm>
              <a:off x="15999" y="18627"/>
              <a:ext cx="22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Line 1008"/>
            <p:cNvSpPr>
              <a:spLocks noChangeShapeType="1"/>
            </p:cNvSpPr>
            <p:nvPr/>
          </p:nvSpPr>
          <p:spPr bwMode="auto">
            <a:xfrm flipV="1">
              <a:off x="18291" y="10629"/>
              <a:ext cx="0" cy="79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Line 1009"/>
            <p:cNvSpPr>
              <a:spLocks noChangeShapeType="1"/>
            </p:cNvSpPr>
            <p:nvPr/>
          </p:nvSpPr>
          <p:spPr bwMode="auto">
            <a:xfrm>
              <a:off x="18291" y="10629"/>
              <a:ext cx="228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AutoShape 1010"/>
            <p:cNvSpPr>
              <a:spLocks noChangeArrowheads="1"/>
            </p:cNvSpPr>
            <p:nvPr/>
          </p:nvSpPr>
          <p:spPr bwMode="auto">
            <a:xfrm>
              <a:off x="25149" y="11770"/>
              <a:ext cx="2267" cy="5725"/>
            </a:xfrm>
            <a:prstGeom prst="upDownArrow">
              <a:avLst>
                <a:gd name="adj1" fmla="val 50000"/>
                <a:gd name="adj2" fmla="val 4986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AutoShape 1011"/>
            <p:cNvSpPr>
              <a:spLocks noChangeArrowheads="1"/>
            </p:cNvSpPr>
            <p:nvPr/>
          </p:nvSpPr>
          <p:spPr bwMode="auto">
            <a:xfrm>
              <a:off x="15999" y="6061"/>
              <a:ext cx="4575" cy="2280"/>
            </a:xfrm>
            <a:prstGeom prst="rightArrow">
              <a:avLst>
                <a:gd name="adj1" fmla="val 50000"/>
                <a:gd name="adj2" fmla="val 5081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AutoShape 1012"/>
            <p:cNvSpPr>
              <a:spLocks noChangeArrowheads="1"/>
            </p:cNvSpPr>
            <p:nvPr/>
          </p:nvSpPr>
          <p:spPr bwMode="auto">
            <a:xfrm>
              <a:off x="32007" y="6061"/>
              <a:ext cx="4575" cy="2280"/>
            </a:xfrm>
            <a:prstGeom prst="rightArrow">
              <a:avLst>
                <a:gd name="adj1" fmla="val 50000"/>
                <a:gd name="adj2" fmla="val 5081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1013"/>
            <p:cNvSpPr>
              <a:spLocks noChangeShapeType="1"/>
            </p:cNvSpPr>
            <p:nvPr/>
          </p:nvSpPr>
          <p:spPr bwMode="auto">
            <a:xfrm flipV="1">
              <a:off x="10283" y="9489"/>
              <a:ext cx="0" cy="79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024" name="Rectangle 32"/>
          <p:cNvSpPr>
            <a:spLocks noChangeArrowheads="1"/>
          </p:cNvSpPr>
          <p:nvPr/>
        </p:nvSpPr>
        <p:spPr bwMode="auto">
          <a:xfrm>
            <a:off x="4508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25" name="Rectangle 33"/>
          <p:cNvSpPr>
            <a:spLocks noChangeArrowheads="1"/>
          </p:cNvSpPr>
          <p:nvPr/>
        </p:nvSpPr>
        <p:spPr bwMode="auto">
          <a:xfrm>
            <a:off x="450850" y="3476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Прямоугольник 1026"/>
          <p:cNvSpPr/>
          <p:nvPr/>
        </p:nvSpPr>
        <p:spPr>
          <a:xfrm>
            <a:off x="1115616" y="4109149"/>
            <a:ext cx="7144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Цифровий термометр складається з таких основних блоків:</a:t>
            </a:r>
          </a:p>
          <a:p>
            <a:r>
              <a:rPr lang="uk-UA" dirty="0"/>
              <a:t> </a:t>
            </a:r>
            <a:endParaRPr lang="uk-UA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dirty="0"/>
              <a:t>цифрового датчика температури;</a:t>
            </a:r>
            <a:endParaRPr lang="uk-UA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dirty="0"/>
              <a:t>блока керування;</a:t>
            </a:r>
            <a:endParaRPr lang="uk-UA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dirty="0"/>
              <a:t>ПЗП даних;</a:t>
            </a:r>
            <a:endParaRPr lang="uk-UA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dirty="0"/>
              <a:t>блок індикації;</a:t>
            </a:r>
            <a:endParaRPr lang="uk-UA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dirty="0"/>
              <a:t>джерела живлення.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Електрична принципова схема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автономного цифрового термометра на сонячних елементах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734341"/>
            <a:ext cx="90725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 для температурного перетворення потрібно певний час,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мікроконтролер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очікує від датчика сигналу завершення температурного перетворення. Для цього він у працює у циклі опитує стану порту датчика, налаштованого на введення даних.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Налаштування точності перетворення не проводиться, тому що для даної роботи досить точності 0.5 градуса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Цельсія. Після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отримання сигналу завершення температурного перетворення, датчик знову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ініціалізується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 зчитується вміст його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пам'яті. Зчитані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дані перетворюються у вигляд, зручний для виведення на індикатор, визначається знак числа. Якщо воно негативне, то відбувається перетворення з додаткового коду в прямий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код.Потім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відбувається виведення даних на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семисегментний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індикатор.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038"/>
            <a:ext cx="6898545" cy="38871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98545" y="850738"/>
            <a:ext cx="23539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Пісдя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подачі живлення запускається основний цикл роботи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мікроконтролера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Спочатку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ініціалізується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термодатчики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Так як на лінії тільки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 датчики,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відправляється команда інтерфейсу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2-Wire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вибору всіх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датчиків.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Потім відправляється команда початку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температурного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перетворення. 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43708" y="21429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Термодатчик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/>
              <a:t>DS18S20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Рисунок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895119"/>
            <a:ext cx="36766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31640" y="4390273"/>
            <a:ext cx="6606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DS18S20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є сумісним з мережею 9-розрядним цифровим термометром. Діапазон вимірюваних температур складає -55 +125 °С з кроком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0,1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°С. DS18S20 складається з ПЗП з унікальним ідентифікаційним номером, контролера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MіcroLAN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температурного датчика і двох регістрів для збереження верхнього і нижнього порогів температури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251562"/>
            <a:ext cx="8643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Схема змодельованого пристрою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5" y="1124744"/>
            <a:ext cx="8604448" cy="4807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42852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Друкована плата пристрою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113" y="1412776"/>
            <a:ext cx="5529076" cy="4133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214290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Складальне креслення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76" y="1340768"/>
            <a:ext cx="7722076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689</TotalTime>
  <Words>534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p0s1t!v</dc:creator>
  <cp:lastModifiedBy>Yuta</cp:lastModifiedBy>
  <cp:revision>52</cp:revision>
  <dcterms:created xsi:type="dcterms:W3CDTF">2013-03-19T16:49:51Z</dcterms:created>
  <dcterms:modified xsi:type="dcterms:W3CDTF">2015-06-18T01:46:26Z</dcterms:modified>
</cp:coreProperties>
</file>