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7" r:id="rId5"/>
    <p:sldId id="271" r:id="rId6"/>
    <p:sldId id="281" r:id="rId7"/>
    <p:sldId id="282" r:id="rId8"/>
    <p:sldId id="268" r:id="rId9"/>
    <p:sldId id="279" r:id="rId10"/>
    <p:sldId id="278" r:id="rId11"/>
    <p:sldId id="276" r:id="rId12"/>
    <p:sldId id="259" r:id="rId13"/>
    <p:sldId id="272" r:id="rId14"/>
    <p:sldId id="274" r:id="rId15"/>
    <p:sldId id="280" r:id="rId16"/>
    <p:sldId id="275" r:id="rId17"/>
    <p:sldId id="263" r:id="rId18"/>
    <p:sldId id="264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>
      <p:cViewPr>
        <p:scale>
          <a:sx n="66" d="100"/>
          <a:sy n="66" d="100"/>
        </p:scale>
        <p:origin x="-50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2C45F-3436-42D0-9625-978F3F24F420}" type="datetimeFigureOut">
              <a:rPr lang="uk-UA" smtClean="0"/>
              <a:pPr/>
              <a:t>18.06.2015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package" Target="../embeddings/_________Microsoft_Visio44.vsd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_________Microsoft_Visio11.vsd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Visio22.vsd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Visio33.vs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4" y="1857364"/>
            <a:ext cx="9144064" cy="2357454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 Розробка універсального мікропроцесорного пристрою”</a:t>
            </a:r>
            <a:endParaRPr lang="uk-UA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429264"/>
            <a:ext cx="778671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Виконав: ст. гр. МП-14сп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Сахно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О.М.</a:t>
            </a:r>
          </a:p>
          <a:p>
            <a:pPr algn="r"/>
            <a:endParaRPr lang="uk-UA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Науковий керівник: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., доцент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Крилик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Л.В.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/>
          <a:srcRect l="52025" t="19442" r="10293" b="14900"/>
          <a:stretch/>
        </p:blipFill>
        <p:spPr bwMode="auto">
          <a:xfrm>
            <a:off x="1763688" y="1484784"/>
            <a:ext cx="6192688" cy="37444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59313" y="764704"/>
            <a:ext cx="1825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Структура плати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5372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t="10256" r="61928" b="6494"/>
          <a:stretch/>
        </p:blipFill>
        <p:spPr bwMode="auto">
          <a:xfrm>
            <a:off x="1331640" y="1124744"/>
            <a:ext cx="5987236" cy="43101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40466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 моделювання проходження сигналу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66124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З наведеного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графіку видно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, що амплітуда пульсацій на кінці лінії не перевищує 20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мВ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, що значно менше допустимого порогу.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98187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8520" y="2420887"/>
            <a:ext cx="1185918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5101797"/>
              </p:ext>
            </p:extLst>
          </p:nvPr>
        </p:nvGraphicFramePr>
        <p:xfrm>
          <a:off x="-108520" y="2420888"/>
          <a:ext cx="8662921" cy="2564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9" name="Visio" r:id="rId4" imgW="4857801" imgH="1438290" progId="Visio.Drawing.15">
                  <p:embed/>
                </p:oleObj>
              </mc:Choice>
              <mc:Fallback>
                <p:oleObj name="Visio" r:id="rId4" imgW="4857801" imgH="143829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8520" y="2420888"/>
                        <a:ext cx="8662921" cy="2564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87624" y="332656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uk-UA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жерело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живлення універсального мікропроцесорного модуля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50" descr="LTC3621-2 Vout1 Load Transient Plot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1" b="54955"/>
          <a:stretch>
            <a:fillRect/>
          </a:stretch>
        </p:blipFill>
        <p:spPr bwMode="auto">
          <a:xfrm>
            <a:off x="2843808" y="1480939"/>
            <a:ext cx="28575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1" name="Рисунок 3" descr="LTC3621-2 Vout1 Load Transient Plot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12" b="4774"/>
          <a:stretch>
            <a:fillRect/>
          </a:stretch>
        </p:blipFill>
        <p:spPr bwMode="auto">
          <a:xfrm>
            <a:off x="2843808" y="4005064"/>
            <a:ext cx="29432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52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986558" y="423688"/>
            <a:ext cx="4572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147060" algn="l"/>
                <a:tab pos="3596640" algn="l"/>
                <a:tab pos="4046220" algn="l"/>
                <a:tab pos="4495800" algn="l"/>
              </a:tabLst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Реакція перетворювача на ріску зміну потужності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147060" algn="l"/>
                <a:tab pos="3596640" algn="l"/>
                <a:tab pos="4046220" algn="l"/>
                <a:tab pos="4495800" algn="l"/>
              </a:tabLst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uk-UA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142852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Друкована плата пристрою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0689"/>
            <a:ext cx="1986857" cy="23762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497" y="620689"/>
            <a:ext cx="1986858" cy="23762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354" y="603127"/>
            <a:ext cx="2001542" cy="2393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4896" y="603127"/>
            <a:ext cx="2001541" cy="2393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62" y="3102172"/>
            <a:ext cx="1986857" cy="23762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8419" y="3099116"/>
            <a:ext cx="1986858" cy="23762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0705" y="3096060"/>
            <a:ext cx="2007509" cy="237626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85276" y="3096060"/>
            <a:ext cx="1930987" cy="2316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142852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Друкована плата пристрою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443" y="2060848"/>
            <a:ext cx="2006030" cy="239919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135" y="2060848"/>
            <a:ext cx="1986857" cy="237626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473" y="2055153"/>
            <a:ext cx="1986857" cy="23762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2060848"/>
            <a:ext cx="2006030" cy="239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28" y="214290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Складальне креслення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346" y="996949"/>
            <a:ext cx="4049307" cy="4864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rgbClr val="5888C1"/>
            </a:gs>
            <a:gs pos="0">
              <a:schemeClr val="accent1">
                <a:lumMod val="67000"/>
              </a:schemeClr>
            </a:gs>
            <a:gs pos="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14285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Зовнішній вигляд розробленої друкованої плати з встановленими компонентами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3340201"/>
          <a:ext cx="6096000" cy="177598"/>
        </p:xfrm>
        <a:graphic>
          <a:graphicData uri="http://schemas.openxmlformats.org/drawingml/2006/table">
            <a:tbl>
              <a:tblPr/>
              <a:tblGrid>
                <a:gridCol w="3093335"/>
                <a:gridCol w="3002665"/>
              </a:tblGrid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/>
          <p:nvPr/>
        </p:nvPicPr>
        <p:blipFill rotWithShape="1">
          <a:blip r:embed="rId2"/>
          <a:srcRect l="15355" t="22863" r="62748" b="10797"/>
          <a:stretch/>
        </p:blipFill>
        <p:spPr bwMode="auto">
          <a:xfrm>
            <a:off x="3311506" y="1136183"/>
            <a:ext cx="2655570" cy="33965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l="53377" t="8761" r="27327" b="8700"/>
          <a:stretch/>
        </p:blipFill>
        <p:spPr bwMode="auto">
          <a:xfrm>
            <a:off x="6017712" y="1172994"/>
            <a:ext cx="2769130" cy="33597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4"/>
          <a:srcRect l="63025" t="12911" r="14255" b="5471"/>
          <a:stretch/>
        </p:blipFill>
        <p:spPr bwMode="auto">
          <a:xfrm>
            <a:off x="683568" y="1124744"/>
            <a:ext cx="2582218" cy="3409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/>
          <p:cNvPicPr/>
          <p:nvPr/>
        </p:nvPicPr>
        <p:blipFill rotWithShape="1">
          <a:blip r:embed="rId5"/>
          <a:srcRect l="45907" t="54412" r="2116" b="17922"/>
          <a:stretch/>
        </p:blipFill>
        <p:spPr bwMode="auto">
          <a:xfrm>
            <a:off x="1187624" y="4716673"/>
            <a:ext cx="5991225" cy="1076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42853"/>
            <a:ext cx="8715436" cy="6809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Висновки:</a:t>
            </a:r>
          </a:p>
          <a:p>
            <a:pPr lvl="0"/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Розглянуто 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мікропроцесорних систем та архітектуру процесорів. Проведено порівняння характеристик процесорів з архітектурою ARM. На основі аналізу літературних джерел встановлено, що більш доцільно використовувати універсальний  мікропроцесорний модуль на мікропроцесорі  i.MX28. </a:t>
            </a:r>
          </a:p>
          <a:p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 техніко-економічного обґрунтування доцільності розробки універсального мікропроцесорного модуля встановлено, що нове технологічне рішення буде мати кращі технічні показники, ніж існуючі: швидкодію </a:t>
            </a:r>
            <a:r>
              <a:rPr lang="en-US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CPU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розмір пам’яті програми, середнє напрацювання на відмову, максимальну швидкість </a:t>
            </a:r>
            <a:r>
              <a:rPr lang="en-US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DDR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зв’язку з цим є більш ефективним в порівнянні з аналогом, і тому його розробка та впровадження є актуальним та доцільним. Ціна такої розробки складатиме 10440 грн. На основі попередніх розрахунків. абсолютний ефект на капіталовкладеннях – 1716 грн. це говорить про те, що нова розробка економічно вигідніша аналога..</a:t>
            </a:r>
          </a:p>
          <a:p>
            <a:pPr lvl="0"/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структурну схему універсального мікропроцесорного модуля, на основі якої створено електричну принципову схему пристрою, розглянуто загальний принцип роботи схеми.  Проведено розрахунок хвильового опору друкованої плати, який дорівнює 51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схемотехнічне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моделювання схеми за допомогою програми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HyperLynx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результаті чого було обраховано структура плати та розглянуто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прохедження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сигналів в ній, амплітуда пульсацій на кінці лінії не перевищує 20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мВ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значно менше допустимого порогу.</a:t>
            </a:r>
          </a:p>
          <a:p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 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джерело живлення універсального мікропроцесорного модуля за допомогою програми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LTpowerCAD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II. В результаті моделювання джерела живлення були отримані графіки реакція перетворювача на ріску зміну потужності, пульсації на виході перетворювача не перевищають 30мВ, що складає не більше 2,5% від вихідної напруги. Ефективність стабілізатора складає не менше 80%, а в оптимальних режимах роботи досягає майже 90%. Потужність розсіювання дорівнює 0,3 Вт.</a:t>
            </a:r>
          </a:p>
          <a:p>
            <a:pPr lvl="0"/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розрахунок параметрів друкованої плати та обрано її тип – 12-ти шарова. Цей тип характеризується високими комутаційними властивостями, підвищеною міцністю з’єднань виводів навісних елементів. Як матеріал друкованої плати обрано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фольгований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склотекстоліт марки СФ–2–35–1,5 та СФ–1–35–0,5       ТУ16–503.271–86, який має товщину фольги 35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мкм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плати проведено розрахунок ширини друкованих провідників, діаметрів монтажних отворів та контактних площадок.</a:t>
            </a:r>
          </a:p>
          <a:p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Використовуючи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Altium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Designer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визначені раніше параметри схеми, створено новий проект та проведено трасування друкованих провідників. Розміри створеної друкованої плати становлять 34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мм; ширина друкованих провідників – 0,1 мм; товщина плати – 1,75 мм.</a:t>
            </a:r>
          </a:p>
          <a:p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 проекту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Altium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Designer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створено друковану плату та складальне креслення, які наведені в графічній частині дипломного проекту.</a:t>
            </a:r>
          </a:p>
          <a:p>
            <a:pPr lvl="0"/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ході виконання економічної частини дипломної роботи на основі розрахунків було доведено, що розробка та запровадження у виробництво нового універсального мікропроцесорного модуля є економічно доцільною як для виробника, так і вигідною для споживача.</a:t>
            </a:r>
          </a:p>
          <a:p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Капітальні 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 на розробку складають 33057 грн., собівартість приладу становить 5800 грн., а ціна реалізації – 8352 грн. - є меншою, ніж аналогу, ринкова ціна якого 12000 грн. </a:t>
            </a:r>
          </a:p>
          <a:p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 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першого року планується реалізувати 100 універсальних модулів, що забезпечить підприємству отримання прибутку в сумі 326555,55 грн.  Прогнозований прибуток </a:t>
            </a:r>
            <a:r>
              <a:rPr lang="uk-UA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покриє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витрати на розробку ( термін окупності капіталовкладень становить 0,1 роки) і в подальшому забезпечить підприємству можливість нарощувати обсяги виробництва та збуту. </a:t>
            </a:r>
          </a:p>
          <a:p>
            <a:r>
              <a:rPr lang="en-US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uk-UA" sz="1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uk-UA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чином, отримані вище результати доводять економічну доцільність та необхідність нового універсального мікропроцесорного модуля. </a:t>
            </a:r>
          </a:p>
          <a:p>
            <a:pPr algn="just"/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285728"/>
            <a:ext cx="8643966" cy="59293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Актуальність: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dirty="0"/>
              <a:t>У зв’язку з </a:t>
            </a:r>
            <a:r>
              <a:rPr lang="uk-UA" sz="2400" dirty="0" err="1"/>
              <a:t>повсемісним</a:t>
            </a:r>
            <a:r>
              <a:rPr lang="uk-UA" sz="2400" dirty="0"/>
              <a:t> поширюванням систем керування, техніки зв’язку та вимірювань завжди виникає необхідність у встановленні в різноманітне обладнання обчислювальної системи. Крім того, досить часто потрібно мати можливість безпосереднього керуванням обладнанням людиною. Усі ці завдання потребують наявності досить потужних мікропроцесорних систем, які можуть підтримувати інтерфейс людина – машина. Це в свою чергу потребує швидкодіючого процесора, великих об’ємів оперативної та постійної пам’яті, можливості безпосереднього керування дисплеями та пристроїв ведення. Така система має працювати безпосередньо під керуванням сучасної операційної системи. З іншого боку потрібно забезпечити невелику вартість, габарити та енергоспоживання. </a:t>
            </a:r>
          </a:p>
          <a:p>
            <a:r>
              <a:rPr lang="uk-UA" sz="2400" dirty="0"/>
              <a:t>Вирішення цих питань безпосередньо в кожному новому пристрої пов’язане з суттєвим ускладненням </a:t>
            </a:r>
            <a:r>
              <a:rPr lang="uk-UA" sz="2400" dirty="0" err="1"/>
              <a:t>схемотехнічних</a:t>
            </a:r>
            <a:r>
              <a:rPr lang="uk-UA" sz="2400" dirty="0"/>
              <a:t> рішень і розробки друкованої плати за рахунок складного  взаємо зв’язку між процесором і необхідними компонентами. Тому обґрунтованим є підхід в якому використовується складний універсальний мікропроцесорний модуль, який розміщується на досить простій платі з необхідною периферією. </a:t>
            </a:r>
          </a:p>
          <a:p>
            <a:r>
              <a:rPr lang="uk-UA" sz="2400" dirty="0"/>
              <a:t>Наявність такого універсального модуля дозволяє суттєво зменшити час розробки нових приладів і собівартість кінцевої продукції, як за рахунок більш простої розробки специфічних друкованих плат так і за рахунок використання стандартних, попередньо встановлених операційних систем. Тому актуальною є розробка такого пристрою.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357166"/>
            <a:ext cx="8072494" cy="62151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1400" dirty="0" smtClean="0"/>
              <a:t>	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Мета роботи:</a:t>
            </a:r>
          </a:p>
          <a:p>
            <a:r>
              <a:rPr lang="uk-UA" sz="2200" dirty="0" smtClean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сучасного універсального мікропроцесорного пристрою за рахунок використання швидкодіючого процесора.</a:t>
            </a:r>
          </a:p>
          <a:p>
            <a:pPr>
              <a:buNone/>
            </a:pP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	Задачі дослідження: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сучасний стан розробок мікропроцесорних модулів та провести техніко–економічне обґрунтування розробки універсального мікропроцесорного модуля;</a:t>
            </a: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електричну схеми пристрою;</a:t>
            </a: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промоделювати схему;</a:t>
            </a: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універсальний мікропроцесорний модуль;</a:t>
            </a: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 економічні розрахунки витрат на виготовлення та реалізацію  універсального мікропроцесорного модуля.</a:t>
            </a: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заходи по охороні праці та безпеки життєдіяльності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uk-U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835696" y="112474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43831"/>
              </p:ext>
            </p:extLst>
          </p:nvPr>
        </p:nvGraphicFramePr>
        <p:xfrm>
          <a:off x="1835696" y="1124744"/>
          <a:ext cx="4953000" cy="404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2" name="Visio" r:id="rId4" imgW="4962576" imgH="4048149" progId="Visio.Drawing.15">
                  <p:embed/>
                </p:oleObj>
              </mc:Choice>
              <mc:Fallback>
                <p:oleObj name="Visio" r:id="rId4" imgW="4962576" imgH="404814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124744"/>
                        <a:ext cx="4953000" cy="404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026196" y="201413"/>
            <a:ext cx="5498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Архітектурні відмінності процесорів x86 (набір команд CISC) і ARM (набір команд RISC)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8816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Структурна схема пристрою для реєстрації та запобігання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витіку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природного газу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7664" y="1988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206253"/>
              </p:ext>
            </p:extLst>
          </p:nvPr>
        </p:nvGraphicFramePr>
        <p:xfrm>
          <a:off x="1115616" y="1628800"/>
          <a:ext cx="6539167" cy="3534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Visio" r:id="rId4" imgW="5067233" imgH="2724253" progId="Visio.Drawing.15">
                  <p:embed/>
                </p:oleObj>
              </mc:Choice>
              <mc:Fallback>
                <p:oleObj name="Visio" r:id="rId4" imgW="5067233" imgH="272425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628800"/>
                        <a:ext cx="6539167" cy="3534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474273"/>
              </p:ext>
            </p:extLst>
          </p:nvPr>
        </p:nvGraphicFramePr>
        <p:xfrm>
          <a:off x="1043608" y="1052736"/>
          <a:ext cx="7056783" cy="5577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7403"/>
                <a:gridCol w="1656780"/>
                <a:gridCol w="1851332"/>
                <a:gridCol w="1871268"/>
              </a:tblGrid>
              <a:tr h="470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Процесорні модулі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Connect Card® i.MXS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Connect Card® i.MX28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ConnectCore™ i.MX53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  <a:tr h="8735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Процесор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Freescale i.MXS ARM920T; частота до 100 МГц</a:t>
                      </a:r>
                      <a:br>
                        <a:rPr lang="uk-UA" sz="1000">
                          <a:effectLst/>
                        </a:rPr>
                      </a:br>
                      <a:r>
                        <a:rPr lang="uk-UA" sz="1000">
                          <a:effectLst/>
                        </a:rPr>
                        <a:t>(0,6 DMIPS/MГц)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Freescale i.MX28 ARM926EJ – S; частота до 454 МГц</a:t>
                      </a:r>
                      <a:br>
                        <a:rPr lang="uk-UA" sz="1000">
                          <a:effectLst/>
                        </a:rPr>
                      </a:br>
                      <a:r>
                        <a:rPr lang="uk-UA" sz="1000">
                          <a:effectLst/>
                        </a:rPr>
                        <a:t>(1,2 DMIPS/MГц)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Freescale i.MX53 Cortex – A8; частота до 1 ГГц</a:t>
                      </a:r>
                      <a:br>
                        <a:rPr lang="uk-UA" sz="1000">
                          <a:effectLst/>
                        </a:rPr>
                      </a:br>
                      <a:r>
                        <a:rPr lang="uk-UA" sz="1000">
                          <a:effectLst/>
                        </a:rPr>
                        <a:t>(2,0 DMIPS/MГц)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  <a:tr h="6719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Розміри модуля, мм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Форм</a:t>
                      </a:r>
                      <a:r>
                        <a:rPr lang="ru-RU" sz="1000">
                          <a:effectLst/>
                        </a:rPr>
                        <a:t>-</a:t>
                      </a:r>
                      <a:r>
                        <a:rPr lang="uk-UA" sz="1000">
                          <a:effectLst/>
                        </a:rPr>
                        <a:t>фактор </a:t>
                      </a:r>
                      <a:r>
                        <a:rPr lang="ru-RU" sz="1000">
                          <a:effectLst/>
                        </a:rPr>
                        <a:t>  </a:t>
                      </a:r>
                      <a:r>
                        <a:rPr lang="uk-UA" sz="1000">
                          <a:effectLst/>
                        </a:rPr>
                        <a:t>Pico</a:t>
                      </a:r>
                      <a:r>
                        <a:rPr lang="ru-RU" sz="1000">
                          <a:effectLst/>
                        </a:rPr>
                        <a:t> - </a:t>
                      </a:r>
                      <a:r>
                        <a:rPr lang="uk-UA" sz="1000">
                          <a:effectLst/>
                        </a:rPr>
                        <a:t>ITX 100х72х3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Форм-фактор PCI Express Mini Card 51х35х3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82х50х8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  <a:tr h="8735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Мережеві інтерфейси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802.11a/b/g/n + Bluetooth 4.0, single/dual 10/100 Mbit/s Ethernet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802.11a/b/g/n + Bluetooth 4.0, single/dual 10/100 Mbit/s Ethernet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802.11a/b/g/n, single/dual 10/100 Mbit/s Ethernet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  <a:tr h="1276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Інтерфейси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UART; USB; SSI; I2С; GPIO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UART;, USB; CAN; SPI; I2C; I2S; ADC; GPIO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USB; UART; SPI; I2C; I2S; ADC; SD/MMC; CAN; SATA; GPIO; інтерфейс клавіатура; тривісьовий акселерометр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  <a:tr h="470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Операційне середовище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Linux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Android; Windows; Linux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Android; Windows; Linux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  <a:tr h="470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Роз'єми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120 – контактний PCI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52 – контактний PCI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Два по 180 виводів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  <a:tr h="470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Налагоджувальний набір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CC – WMX28–LX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CC – WMX28–LX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CC – WMX53 – ANDRD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3650" marR="13650" marT="27299" marB="27299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407637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Основні характеристики процесорних плат </a:t>
            </a:r>
            <a:r>
              <a:rPr lang="uk-UA" dirty="0" err="1"/>
              <a:t>Connect</a:t>
            </a:r>
            <a:r>
              <a:rPr lang="uk-UA" dirty="0"/>
              <a:t> </a:t>
            </a:r>
            <a:r>
              <a:rPr lang="uk-UA" dirty="0" err="1"/>
              <a:t>Card®</a:t>
            </a:r>
            <a:r>
              <a:rPr lang="uk-UA" dirty="0"/>
              <a:t> і </a:t>
            </a:r>
            <a:r>
              <a:rPr lang="uk-UA" dirty="0" err="1"/>
              <a:t>ConnectCore</a:t>
            </a:r>
            <a:r>
              <a:rPr lang="uk-UA" dirty="0"/>
              <a:t> ™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541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407637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Основні характеристики процесорних плат </a:t>
            </a:r>
            <a:r>
              <a:rPr lang="uk-UA" dirty="0" err="1"/>
              <a:t>Connect</a:t>
            </a:r>
            <a:r>
              <a:rPr lang="uk-UA" dirty="0"/>
              <a:t> </a:t>
            </a:r>
            <a:r>
              <a:rPr lang="uk-UA" dirty="0" err="1"/>
              <a:t>Card®</a:t>
            </a:r>
            <a:r>
              <a:rPr lang="uk-UA" dirty="0"/>
              <a:t> і </a:t>
            </a:r>
            <a:r>
              <a:rPr lang="uk-UA" dirty="0" err="1"/>
              <a:t>ConnectCore</a:t>
            </a:r>
            <a:r>
              <a:rPr lang="uk-UA" dirty="0"/>
              <a:t> ™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273034"/>
              </p:ext>
            </p:extLst>
          </p:nvPr>
        </p:nvGraphicFramePr>
        <p:xfrm>
          <a:off x="1268180" y="908719"/>
          <a:ext cx="6832211" cy="5421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3806"/>
                <a:gridCol w="52736"/>
                <a:gridCol w="1597120"/>
                <a:gridCol w="1784002"/>
                <a:gridCol w="1804547"/>
              </a:tblGrid>
              <a:tr h="4625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Процесорні модулі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Connect Card® i.MXS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733" marR="7733" marT="7733" marB="77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Connect Card® i.MX28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733" marR="7733" marT="7733" marB="7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ConnectCore™ i.MX53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733" marR="7733" marT="7733" marB="7733" anchor="ctr"/>
                </a:tc>
              </a:tr>
              <a:tr h="296101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Мультимедійні інтерфейси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09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Дисплейні інтерфейси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Один паралельний інтерфейс (31 – конт. роз’єм)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Два дисплейних інтерфейса (до 24 біт) UXGA@60Hz; 2 х LVDS; TV – out/VGA 1080p60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</a:tr>
              <a:tr h="162808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Модулі апаратних</a:t>
                      </a:r>
                      <a:br>
                        <a:rPr lang="uk-UA" sz="1100">
                          <a:effectLst/>
                        </a:rPr>
                      </a:br>
                      <a:r>
                        <a:rPr lang="uk-UA" sz="1100">
                          <a:effectLst/>
                        </a:rPr>
                        <a:t>графічних прискорювачів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Масштабування; поворот зображення; конверсія кольорів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Прискорювач 2D/3D–графіки (GPU); MPEG – 4; H.263; H.264; MPEG – 2;   VC – 1; DivX; RV10; MJPEG; відеокодек 720p/1080p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</a:tr>
              <a:tr h="51809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Інтерфейс відеокамер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Два MIPI/паралельний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</a:tr>
              <a:tr h="51809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Інтерфейс сенсорного екрану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4/5 – провідний (LRADC)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</a:tr>
              <a:tr h="51809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Аудіо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I2S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Багатоканальне  цифрове аудіо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</a:tr>
              <a:tr h="29610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Ціна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168 грн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231 грн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714 </a:t>
                      </a:r>
                      <a:r>
                        <a:rPr lang="uk-UA" sz="1100" dirty="0" err="1">
                          <a:effectLst/>
                        </a:rPr>
                        <a:t>грн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466" marR="15466" marT="30933" marB="3093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91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Електрична принципова схема універсального мікропроцесорного модуля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76672"/>
            <a:ext cx="7639185" cy="571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59632" y="88356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865150"/>
              </p:ext>
            </p:extLst>
          </p:nvPr>
        </p:nvGraphicFramePr>
        <p:xfrm>
          <a:off x="1259632" y="1340768"/>
          <a:ext cx="6057900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7" name="Visio" r:id="rId4" imgW="5800835" imgH="2133540" progId="Visio.Drawing.15">
                  <p:embed/>
                </p:oleObj>
              </mc:Choice>
              <mc:Fallback>
                <p:oleObj name="Visio" r:id="rId4" imgW="5800835" imgH="213354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340768"/>
                        <a:ext cx="6057900" cy="240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771800" y="4023127"/>
            <a:ext cx="290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Поверхневий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мікрополосок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57746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</TotalTime>
  <Words>967</Words>
  <Application>Microsoft Office PowerPoint</Application>
  <PresentationFormat>Экран (4:3)</PresentationFormat>
  <Paragraphs>106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p0s1t!v</dc:creator>
  <cp:lastModifiedBy>User</cp:lastModifiedBy>
  <cp:revision>62</cp:revision>
  <dcterms:created xsi:type="dcterms:W3CDTF">2013-03-19T16:49:51Z</dcterms:created>
  <dcterms:modified xsi:type="dcterms:W3CDTF">2015-06-18T10:49:37Z</dcterms:modified>
</cp:coreProperties>
</file>