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669868-ABE8-43FE-A548-DE2DFD85597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5CEEB3-F044-406D-9878-80999EEA3E0B}" type="datetimeFigureOut">
              <a:rPr lang="uk-UA" smtClean="0"/>
              <a:t>16.06.2015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84DB28-B369-47A7-BA56-F1AE07B6F783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031977"/>
          </a:xfrm>
        </p:spPr>
        <p:txBody>
          <a:bodyPr>
            <a:normAutofit fontScale="90000"/>
          </a:bodyPr>
          <a:lstStyle/>
          <a:p>
            <a:r>
              <a:rPr lang="uk-UA" sz="5400" dirty="0" smtClean="0"/>
              <a:t>Автономний зарядний пристрій для мобільних телефонів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208012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Складальне креслення</a:t>
            </a:r>
            <a:endParaRPr lang="uk-UA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4" y="1916832"/>
            <a:ext cx="8229600" cy="317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75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uk-UA" sz="2900" dirty="0"/>
              <a:t>Проведено аналіз існуючих аналогів автономної зарядки мобільних телефонів. Виявлено недоліки та обгрунтовано актуальність даної розробки.</a:t>
            </a:r>
          </a:p>
          <a:p>
            <a:pPr lvl="0"/>
            <a:r>
              <a:rPr lang="uk-UA" sz="2900" dirty="0"/>
              <a:t>Пропонований пристрій - один з варіантів автономної зарядки мобільних телефонів. Цим пристроєм легко можна зарядити будь який телефон при відсутності постійного джерела електроенергії.</a:t>
            </a:r>
          </a:p>
          <a:p>
            <a:pPr lvl="0"/>
            <a:r>
              <a:rPr lang="uk-UA" sz="2900" dirty="0"/>
              <a:t>Проведено розрахунок параметрів друкованої плати та обрано її   тип – </a:t>
            </a:r>
            <a:r>
              <a:rPr lang="ru-RU" sz="2900" dirty="0"/>
              <a:t>дв</a:t>
            </a:r>
            <a:r>
              <a:rPr lang="uk-UA" sz="2900" dirty="0"/>
              <a:t>остороння. Цей тип характеризується високими комутаційними властивостями, підвищеною міцністю з’єднань виводів навісних елементів з рисунком плати та низькою вартістю. У якості матеріалу друкованої плати обрано двосторонній фольгований склотекстоліт марки СФ-2-35-1,5 ТУ16-503.271-86, який має товщину 1,5 мм. Для даного типу плати проведений розрахунок ширини друкованих провідників, діаметрів монтажних отворів та контактних площадок.</a:t>
            </a:r>
          </a:p>
          <a:p>
            <a:endParaRPr lang="uk-U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Висноски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8877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ru-RU" dirty="0"/>
                  <a:t>В процесі розробки друкованої плати автономного зарядного пристрою мобільних телефонів було обрано двухсторонню друковану плату  з другим класом точності, що забезпечує високі комутаційні якості за рахунок металізації в отворах та не потребує використання високоякісних матеріалів та інструментів.  Обрано двосторонній фольгований склотекстоліт марки СФ-2-35-1,5 ТУ16-503.271-86. Отримано чотири види діаметрів отворів: </a:t>
                </a:r>
                <a:r>
                  <a:rPr lang="en-US" i="1" dirty="0"/>
                  <a:t>d</a:t>
                </a:r>
                <a:r>
                  <a:rPr lang="ru-RU" baseline="-25000" dirty="0"/>
                  <a:t>1</a:t>
                </a:r>
                <a:r>
                  <a:rPr lang="ru-RU" dirty="0"/>
                  <a:t> = 0,5 мм; </a:t>
                </a:r>
                <a:r>
                  <a:rPr lang="en-US" i="1" dirty="0"/>
                  <a:t>d</a:t>
                </a:r>
                <a:r>
                  <a:rPr lang="ru-RU" baseline="-25000" dirty="0"/>
                  <a:t>2</a:t>
                </a:r>
                <a:r>
                  <a:rPr lang="ru-RU" dirty="0"/>
                  <a:t> = 0,7 мм; </a:t>
                </a:r>
                <a:r>
                  <a:rPr lang="en-US" i="1" dirty="0"/>
                  <a:t>d</a:t>
                </a:r>
                <a:r>
                  <a:rPr lang="ru-RU" baseline="-25000" dirty="0"/>
                  <a:t>3</a:t>
                </a:r>
                <a:r>
                  <a:rPr lang="ru-RU" dirty="0"/>
                  <a:t>= 1 мм; </a:t>
                </a:r>
                <a:r>
                  <a:rPr lang="en-US" i="1" dirty="0"/>
                  <a:t>d</a:t>
                </a:r>
                <a:r>
                  <a:rPr lang="ru-RU" baseline="-25000" dirty="0"/>
                  <a:t>4</a:t>
                </a:r>
                <a:r>
                  <a:rPr lang="ru-RU" dirty="0"/>
                  <a:t> = 1,9 мм, та розраховані контактні площадки </a:t>
                </a:r>
                <a:r>
                  <a:rPr lang="en-US" i="1" dirty="0"/>
                  <a:t>D</a:t>
                </a:r>
                <a:r>
                  <a:rPr lang="ru-RU" baseline="-25000" dirty="0"/>
                  <a:t>1</a:t>
                </a:r>
                <a:r>
                  <a:rPr lang="ru-RU" dirty="0"/>
                  <a:t> = 1 (мм);</a:t>
                </a:r>
                <a:r>
                  <a:rPr lang="en-US" i="1" dirty="0"/>
                  <a:t>D</a:t>
                </a:r>
                <a:r>
                  <a:rPr lang="ru-RU" baseline="-25000" dirty="0"/>
                  <a:t>2</a:t>
                </a:r>
                <a:r>
                  <a:rPr lang="ru-RU" dirty="0"/>
                  <a:t> = 1,2 (мм); </a:t>
                </a:r>
                <a:r>
                  <a:rPr lang="en-US" i="1" dirty="0"/>
                  <a:t>D</a:t>
                </a:r>
                <a:r>
                  <a:rPr lang="ru-RU" baseline="-25000" dirty="0"/>
                  <a:t>3</a:t>
                </a:r>
                <a:r>
                  <a:rPr lang="ru-RU" dirty="0"/>
                  <a:t> = 2 (мм); Максимальне можливе падіння напруги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=0,294 </m:t>
                    </m:r>
                    <m:d>
                      <m:dPr>
                        <m:ctrlPr>
                          <a:rPr lang="uk-U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мкм</m:t>
                        </m:r>
                      </m:e>
                    </m:d>
                  </m:oMath>
                </a14:m>
                <a:r>
                  <a:rPr lang="ru-RU" dirty="0"/>
                  <a:t>.</a:t>
                </a:r>
                <a:endParaRPr lang="uk-UA" dirty="0"/>
              </a:p>
              <a:p>
                <a:r>
                  <a:rPr lang="uk-UA" dirty="0"/>
                  <a:t>6.	На основі проектів </a:t>
                </a:r>
                <a:r>
                  <a:rPr lang="en-US" dirty="0"/>
                  <a:t>ISIS Proteus</a:t>
                </a:r>
                <a:r>
                  <a:rPr lang="uk-UA" dirty="0"/>
                  <a:t> та </a:t>
                </a:r>
                <a:r>
                  <a:rPr lang="en-US" dirty="0"/>
                  <a:t>ARES PCB Layout</a:t>
                </a:r>
                <a:r>
                  <a:rPr lang="uk-UA" dirty="0"/>
                  <a:t> було створено електричну принципову схему, друковану плату та складальне креслення, які наведені в графічній частині курсового проекту. Розроблена конструкція відрізняється простотою схемотехнічного рішення, невеликою кількістю використаних у схемі комплектуючих елементів, є практично універсальною і може легко змінюватися і розширюватися.</a:t>
                </a: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17" r="-593" b="-417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0550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Розглянуто такі питання охорони праці, як аналіз небезпечних та шкідливих виробничих факторів у виробничому приміщенні; карта умов праці (обґрунтування вибору нормованих значень шкідливих та небезпечних виробничих факторів, оцінка факторів виробничого і трудового процесів, гігієнічна оцінка умов праці, оцінка технічного і організаційного рівня, атестація робочого місця); заходи стосовно покращення умов праці, а також здійснено розрахунок методом питомої потужності загального рівномірного штучного освітлення приміщення.</a:t>
            </a:r>
          </a:p>
          <a:p>
            <a:endParaRPr lang="uk-U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6902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Буянівський В.</a:t>
            </a:r>
            <a:br>
              <a:rPr lang="uk-UA" dirty="0" smtClean="0"/>
            </a:br>
            <a:r>
              <a:rPr lang="uk-UA" dirty="0" smtClean="0"/>
              <a:t>ЕП-14сп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311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Актуальність даного питання пов’язана із розробкою пристрою для автономної зарядки мобільних телефонів. Дана розробка має широкі перспективи розвитку та впровадження, тому що володіє багатьма перевагами, в порівнянні з традиційними методами зарядки телефонів. Першою перевагою є автономність та мобільність пристрою.  Другою перевагою є можливість самостійно вмикатись та вимикатись як при зарядці власних акамуляторів так і при розрядці їх. 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Актуальність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0040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466743"/>
            <a:ext cx="8229600" cy="255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Структурна схема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1622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987382"/>
            <a:ext cx="8229600" cy="351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Електрична схема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2413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КУРСАЧІ\БАКАЛАВРСЬКА ВІТЯ\схема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29600" cy="3615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934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37890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>
                <a:effectLst/>
              </a:rPr>
              <a:t>Залежність струму </a:t>
            </a:r>
            <a:r>
              <a:rPr lang="uk-UA" sz="2000" b="0" dirty="0">
                <a:effectLst/>
              </a:rPr>
              <a:t>роз</a:t>
            </a:r>
            <a:r>
              <a:rPr lang="ru-RU" sz="2000" b="0" dirty="0">
                <a:effectLst/>
              </a:rPr>
              <a:t>рядки від напруги </a:t>
            </a:r>
            <a:r>
              <a:rPr lang="uk-UA" sz="2000" b="0" dirty="0">
                <a:effectLst/>
              </a:rPr>
              <a:t/>
            </a:r>
            <a:br>
              <a:rPr lang="uk-UA" sz="2000" b="0" dirty="0">
                <a:effectLst/>
              </a:rPr>
            </a:br>
            <a:r>
              <a:rPr lang="ru-RU" sz="2000" b="0" dirty="0">
                <a:effectLst/>
              </a:rPr>
              <a:t>на акумуляторній батареї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5017443" cy="245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08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323528" y="3789040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700" b="0" dirty="0">
                <a:effectLst/>
              </a:rPr>
              <a:t>Залежність струму зарядки від напруги</a:t>
            </a:r>
            <a:endParaRPr lang="uk-UA" sz="2700" b="0" dirty="0">
              <a:effectLst/>
            </a:endParaRPr>
          </a:p>
          <a:p>
            <a:pPr algn="ctr"/>
            <a:r>
              <a:rPr lang="ru-RU" sz="2700" b="0" dirty="0">
                <a:effectLst/>
              </a:rPr>
              <a:t>живлення зарядного пристрою</a:t>
            </a:r>
            <a:endParaRPr lang="uk-UA" sz="2700" b="0" dirty="0">
              <a:effectLst/>
            </a:endParaRPr>
          </a:p>
          <a:p>
            <a:pPr algn="ctr"/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471" y="908720"/>
            <a:ext cx="5827713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09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413" y="1052736"/>
            <a:ext cx="5041829" cy="254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23528" y="3861048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7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b="0" dirty="0">
                <a:effectLst/>
              </a:rPr>
              <a:t>Залежність </a:t>
            </a:r>
            <a:r>
              <a:rPr lang="uk-UA" sz="1600" b="0" dirty="0">
                <a:effectLst/>
              </a:rPr>
              <a:t>напруги на резисторі </a:t>
            </a:r>
            <a:r>
              <a:rPr lang="en-US" sz="1600" b="0" dirty="0">
                <a:effectLst/>
              </a:rPr>
              <a:t>R</a:t>
            </a:r>
            <a:r>
              <a:rPr lang="ru-RU" sz="1600" b="0" dirty="0">
                <a:effectLst/>
              </a:rPr>
              <a:t>1</a:t>
            </a:r>
            <a:r>
              <a:rPr lang="uk-UA" sz="1600" b="0" dirty="0">
                <a:effectLst/>
              </a:rPr>
              <a:t>8 </a:t>
            </a:r>
            <a:r>
              <a:rPr lang="ru-RU" sz="1600" b="0" dirty="0">
                <a:effectLst/>
              </a:rPr>
              <a:t>від напруги </a:t>
            </a:r>
            <a:endParaRPr lang="uk-UA" sz="1600" b="0" dirty="0">
              <a:effectLst/>
            </a:endParaRPr>
          </a:p>
          <a:p>
            <a:pPr algn="ctr"/>
            <a:r>
              <a:rPr lang="ru-RU" sz="1600" b="0" dirty="0">
                <a:effectLst/>
              </a:rPr>
              <a:t>на акумуляторній батареї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8927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Друкована плата</a:t>
            </a:r>
            <a:endParaRPr lang="uk-U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68654"/>
            <a:ext cx="8229600" cy="435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13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397</Words>
  <Application>Microsoft Office PowerPoint</Application>
  <PresentationFormat>On-screen Show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Cambria Math</vt:lpstr>
      <vt:lpstr>Lucida Sans Unicode</vt:lpstr>
      <vt:lpstr>Verdana</vt:lpstr>
      <vt:lpstr>Wingdings 2</vt:lpstr>
      <vt:lpstr>Wingdings 3</vt:lpstr>
      <vt:lpstr>Concourse</vt:lpstr>
      <vt:lpstr>Автономний зарядний пристрій для мобільних телефонів</vt:lpstr>
      <vt:lpstr>Актуальність</vt:lpstr>
      <vt:lpstr>Структурна схема</vt:lpstr>
      <vt:lpstr>Електрична схема</vt:lpstr>
      <vt:lpstr>PowerPoint Presentation</vt:lpstr>
      <vt:lpstr>Залежність струму розрядки від напруги  на акумуляторній батареї </vt:lpstr>
      <vt:lpstr>PowerPoint Presentation</vt:lpstr>
      <vt:lpstr>PowerPoint Presentation</vt:lpstr>
      <vt:lpstr>Друкована плата</vt:lpstr>
      <vt:lpstr>Складальне креслення</vt:lpstr>
      <vt:lpstr>Висноски</vt:lpstr>
      <vt:lpstr>PowerPoint Presentation</vt:lpstr>
      <vt:lpstr>PowerPoint Presentation</vt:lpstr>
      <vt:lpstr>Буянівський В. ЕП-14сп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Автономний зарядний пристрій для мобільних телефонів</dc:title>
  <dc:creator>HenceFamily1</dc:creator>
  <cp:lastModifiedBy>Hence</cp:lastModifiedBy>
  <cp:revision>5</cp:revision>
  <dcterms:created xsi:type="dcterms:W3CDTF">2014-06-25T04:11:39Z</dcterms:created>
  <dcterms:modified xsi:type="dcterms:W3CDTF">2015-06-16T20:05:57Z</dcterms:modified>
</cp:coreProperties>
</file>