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61" r:id="rId3"/>
    <p:sldId id="257" r:id="rId4"/>
    <p:sldId id="258" r:id="rId5"/>
    <p:sldId id="260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 autoAdjust="0"/>
  </p:normalViewPr>
  <p:slideViewPr>
    <p:cSldViewPr snapToGrid="0">
      <p:cViewPr>
        <p:scale>
          <a:sx n="120" d="100"/>
          <a:sy n="120" d="100"/>
        </p:scale>
        <p:origin x="-234" y="-16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2401" y="1406021"/>
            <a:ext cx="82295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2400" y="3905864"/>
            <a:ext cx="82296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ED74D-82E2-418A-A0FC-A2C5DA63BF48}" type="datetimeFigureOut">
              <a:rPr lang="uk-UA" smtClean="0"/>
              <a:pPr/>
              <a:t>17.06.2015</a:t>
            </a:fld>
            <a:endParaRPr lang="uk-U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477C29-715F-4BB6-B658-C8F831066CFC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05867" y="1554480"/>
            <a:ext cx="5629744" cy="38862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ED74D-82E2-418A-A0FC-A2C5DA63BF48}" type="datetimeFigureOut">
              <a:rPr lang="uk-UA" smtClean="0"/>
              <a:pPr/>
              <a:t>17.06.2015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77C29-715F-4BB6-B658-C8F831066CFC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426464" y="1554480"/>
            <a:ext cx="2767584" cy="3886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08576" y="1554480"/>
            <a:ext cx="5632704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ED74D-82E2-418A-A0FC-A2C5DA63BF48}" type="datetimeFigureOut">
              <a:rPr lang="uk-UA" smtClean="0"/>
              <a:pPr/>
              <a:t>17.06.2015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77C29-715F-4BB6-B658-C8F831066CFC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608576" y="1545336"/>
            <a:ext cx="5632704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23ED74D-82E2-418A-A0FC-A2C5DA63BF48}" type="datetimeFigureOut">
              <a:rPr lang="uk-UA" smtClean="0"/>
              <a:pPr/>
              <a:t>17.06.2015</a:t>
            </a:fld>
            <a:endParaRPr lang="uk-U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9477C29-715F-4BB6-B658-C8F831066CFC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464" y="1472184"/>
            <a:ext cx="82296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6464" y="3886200"/>
            <a:ext cx="82296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ED74D-82E2-418A-A0FC-A2C5DA63BF48}" type="datetimeFigureOut">
              <a:rPr lang="uk-UA" smtClean="0"/>
              <a:pPr/>
              <a:t>17.06.2015</a:t>
            </a:fld>
            <a:endParaRPr lang="uk-U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477C29-715F-4BB6-B658-C8F831066CFC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9" y="609600"/>
            <a:ext cx="4821767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82664" y="1915859"/>
            <a:ext cx="4862621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2339" y="1915881"/>
            <a:ext cx="4852415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ED74D-82E2-418A-A0FC-A2C5DA63BF48}" type="datetimeFigureOut">
              <a:rPr lang="uk-UA" smtClean="0"/>
              <a:pPr/>
              <a:t>17.06.2015</a:t>
            </a:fld>
            <a:endParaRPr lang="uk-U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477C29-715F-4BB6-B658-C8F831066CFC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658368" y="6356351"/>
            <a:ext cx="6803136" cy="365125"/>
          </a:xfrm>
        </p:spPr>
        <p:txBody>
          <a:bodyPr/>
          <a:lstStyle/>
          <a:p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609601"/>
            <a:ext cx="4820979" cy="106679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401" y="1916113"/>
            <a:ext cx="485140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400" y="2860677"/>
            <a:ext cx="485140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168" y="1916113"/>
            <a:ext cx="4881033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168" y="2860676"/>
            <a:ext cx="4868333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ED74D-82E2-418A-A0FC-A2C5DA63BF48}" type="datetimeFigureOut">
              <a:rPr lang="uk-UA" smtClean="0"/>
              <a:pPr/>
              <a:t>17.06.2015</a:t>
            </a:fld>
            <a:endParaRPr lang="uk-UA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477C29-715F-4BB6-B658-C8F831066CFC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658368" y="6356351"/>
            <a:ext cx="6803136" cy="365125"/>
          </a:xfrm>
        </p:spPr>
        <p:txBody>
          <a:bodyPr/>
          <a:lstStyle/>
          <a:p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550400" y="1551544"/>
            <a:ext cx="2438400" cy="365125"/>
          </a:xfrm>
        </p:spPr>
        <p:txBody>
          <a:bodyPr/>
          <a:lstStyle/>
          <a:p>
            <a:fld id="{223ED74D-82E2-418A-A0FC-A2C5DA63BF48}" type="datetimeFigureOut">
              <a:rPr lang="uk-UA" smtClean="0"/>
              <a:pPr/>
              <a:t>17.06.2015</a:t>
            </a:fld>
            <a:endParaRPr lang="uk-UA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477C29-715F-4BB6-B658-C8F831066CFC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ED74D-82E2-418A-A0FC-A2C5DA63BF48}" type="datetimeFigureOut">
              <a:rPr lang="uk-UA" smtClean="0"/>
              <a:pPr/>
              <a:t>17.06.2015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77C29-715F-4BB6-B658-C8F831066CFC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85934" y="1920877"/>
            <a:ext cx="4872567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9" y="606425"/>
            <a:ext cx="4838700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0401" y="1920876"/>
            <a:ext cx="4838700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ED74D-82E2-418A-A0FC-A2C5DA63BF48}" type="datetimeFigureOut">
              <a:rPr lang="uk-UA" smtClean="0"/>
              <a:pPr/>
              <a:t>17.06.2015</a:t>
            </a:fld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477C29-715F-4BB6-B658-C8F831066CFC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658368" y="6356351"/>
            <a:ext cx="6803136" cy="365125"/>
          </a:xfrm>
        </p:spPr>
        <p:txBody>
          <a:bodyPr/>
          <a:lstStyle/>
          <a:p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600075"/>
            <a:ext cx="2766483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951817" y="1651000"/>
            <a:ext cx="7503583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51816" y="614364"/>
            <a:ext cx="4988984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ED74D-82E2-418A-A0FC-A2C5DA63BF48}" type="datetimeFigureOut">
              <a:rPr lang="uk-UA" smtClean="0"/>
              <a:pPr/>
              <a:t>17.06.2015</a:t>
            </a:fld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477C29-715F-4BB6-B658-C8F831066CFC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658368" y="6356351"/>
            <a:ext cx="6803136" cy="365125"/>
          </a:xfrm>
        </p:spPr>
        <p:txBody>
          <a:bodyPr/>
          <a:lstStyle/>
          <a:p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26464" y="1554480"/>
            <a:ext cx="2764464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05867" y="1547036"/>
            <a:ext cx="5629744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550400" y="189469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3ED74D-82E2-418A-A0FC-A2C5DA63BF48}" type="datetimeFigureOut">
              <a:rPr lang="uk-UA" smtClean="0"/>
              <a:pPr/>
              <a:t>17.06.2015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26464" y="6356351"/>
            <a:ext cx="6803136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46336" y="6356351"/>
            <a:ext cx="151691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477C29-715F-4BB6-B658-C8F831066CFC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42152" y="0"/>
            <a:ext cx="10137145" cy="372581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9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дипломний проект </a:t>
            </a:r>
            <a:r>
              <a:rPr lang="uk-UA" sz="49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/>
            </a:r>
            <a:br>
              <a:rPr lang="uk-UA" sz="49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uk-UA" sz="49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uk-UA" sz="40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на тему:</a:t>
            </a:r>
            <a:br>
              <a:rPr lang="uk-UA" sz="40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uk-UA" sz="49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«</a:t>
            </a:r>
            <a:r>
              <a:rPr lang="uk-UA" sz="49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регіональна автоматизована система централізованого оповіщення</a:t>
            </a:r>
            <a:r>
              <a:rPr lang="ru-RU" sz="4900" cap="all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»</a:t>
            </a:r>
            <a:endParaRPr lang="uk-UA" sz="4900" dirty="0">
              <a:solidFill>
                <a:schemeClr val="bg1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30345" y="3880357"/>
            <a:ext cx="5228822" cy="2835975"/>
          </a:xfrm>
        </p:spPr>
        <p:txBody>
          <a:bodyPr>
            <a:normAutofit fontScale="92500" lnSpcReduction="10000"/>
          </a:bodyPr>
          <a:lstStyle/>
          <a:p>
            <a:r>
              <a:rPr lang="uk-UA" sz="2500" dirty="0" smtClean="0">
                <a:latin typeface="Cambria Math" pitchFamily="18" charset="0"/>
                <a:ea typeface="Cambria Math" pitchFamily="18" charset="0"/>
              </a:rPr>
              <a:t>                                                          Виконав:</a:t>
            </a:r>
          </a:p>
          <a:p>
            <a:r>
              <a:rPr lang="uk-UA" sz="2500" dirty="0" smtClean="0">
                <a:latin typeface="Cambria Math" pitchFamily="18" charset="0"/>
                <a:ea typeface="Cambria Math" pitchFamily="18" charset="0"/>
              </a:rPr>
              <a:t>                                        </a:t>
            </a:r>
            <a:r>
              <a:rPr lang="uk-UA" sz="2500" dirty="0" smtClean="0">
                <a:latin typeface="Cambria Math" pitchFamily="18" charset="0"/>
                <a:ea typeface="Cambria Math" pitchFamily="18" charset="0"/>
              </a:rPr>
              <a:t>ст</a:t>
            </a:r>
            <a:r>
              <a:rPr lang="uk-UA" sz="2500" dirty="0" smtClean="0">
                <a:latin typeface="Cambria Math" pitchFamily="18" charset="0"/>
                <a:ea typeface="Cambria Math" pitchFamily="18" charset="0"/>
              </a:rPr>
              <a:t>. групи </a:t>
            </a:r>
            <a:r>
              <a:rPr lang="uk-UA" sz="2500" dirty="0">
                <a:latin typeface="Cambria Math" pitchFamily="18" charset="0"/>
                <a:ea typeface="Cambria Math" pitchFamily="18" charset="0"/>
              </a:rPr>
              <a:t> </a:t>
            </a:r>
            <a:r>
              <a:rPr lang="uk-UA" sz="2500" dirty="0" smtClean="0">
                <a:latin typeface="Cambria Math" pitchFamily="18" charset="0"/>
                <a:ea typeface="Cambria Math" pitchFamily="18" charset="0"/>
              </a:rPr>
              <a:t>РЗ- 14сп</a:t>
            </a:r>
            <a:endParaRPr lang="uk-UA" sz="2500" dirty="0" smtClean="0">
              <a:latin typeface="Cambria Math" pitchFamily="18" charset="0"/>
              <a:ea typeface="Cambria Math" pitchFamily="18" charset="0"/>
            </a:endParaRPr>
          </a:p>
          <a:p>
            <a:r>
              <a:rPr lang="uk-UA" sz="2500" dirty="0" smtClean="0">
                <a:latin typeface="Cambria Math" pitchFamily="18" charset="0"/>
                <a:ea typeface="Cambria Math" pitchFamily="18" charset="0"/>
              </a:rPr>
              <a:t>                                                 Ільченко Б.Ю.</a:t>
            </a:r>
          </a:p>
          <a:p>
            <a:endParaRPr lang="uk-UA" sz="2500" dirty="0" smtClean="0">
              <a:latin typeface="Cambria Math" pitchFamily="18" charset="0"/>
              <a:ea typeface="Cambria Math" pitchFamily="18" charset="0"/>
            </a:endParaRPr>
          </a:p>
          <a:p>
            <a:r>
              <a:rPr lang="uk-UA" sz="2500" dirty="0" smtClean="0">
                <a:latin typeface="Cambria Math" pitchFamily="18" charset="0"/>
                <a:ea typeface="Cambria Math" pitchFamily="18" charset="0"/>
              </a:rPr>
              <a:t>                                                         Керівник:</a:t>
            </a:r>
          </a:p>
          <a:p>
            <a:r>
              <a:rPr lang="uk-UA" sz="2500" dirty="0" smtClean="0">
                <a:latin typeface="Cambria Math" pitchFamily="18" charset="0"/>
                <a:ea typeface="Cambria Math" pitchFamily="18" charset="0"/>
              </a:rPr>
              <a:t>                                     доцент каф.  ТКСТБ</a:t>
            </a:r>
          </a:p>
          <a:p>
            <a:r>
              <a:rPr lang="uk-UA" sz="2500" dirty="0" smtClean="0">
                <a:latin typeface="Cambria Math" pitchFamily="18" charset="0"/>
                <a:ea typeface="Cambria Math" pitchFamily="18" charset="0"/>
              </a:rPr>
              <a:t>                                                   Кононов С.П.</a:t>
            </a:r>
          </a:p>
          <a:p>
            <a:endParaRPr lang="uk-UA" dirty="0" smtClean="0">
              <a:latin typeface="Cambria Math" pitchFamily="18" charset="0"/>
              <a:ea typeface="Cambria Math" pitchFamily="18" charset="0"/>
            </a:endParaRPr>
          </a:p>
          <a:p>
            <a:endParaRPr lang="uk-UA" dirty="0">
              <a:latin typeface="Cambria Math" pitchFamily="18" charset="0"/>
              <a:ea typeface="Cambria Math" pitchFamily="18" charset="0"/>
            </a:endParaRPr>
          </a:p>
          <a:p>
            <a:endParaRPr lang="uk-UA" dirty="0"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7572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314493" y="235130"/>
            <a:ext cx="10694627" cy="643999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uk-UA" sz="2000" b="1" i="1" dirty="0" smtClean="0">
                <a:latin typeface="Cambria Math" pitchFamily="18" charset="0"/>
                <a:ea typeface="Cambria Math" pitchFamily="18" charset="0"/>
              </a:rPr>
              <a:t>	Актуальність і обґрунтування необхідності виконання </a:t>
            </a:r>
            <a:r>
              <a:rPr lang="uk-UA" sz="2000" b="1" i="1" dirty="0" smtClean="0">
                <a:latin typeface="Cambria Math" pitchFamily="18" charset="0"/>
                <a:ea typeface="Cambria Math" pitchFamily="18" charset="0"/>
              </a:rPr>
              <a:t>дипломного проекту:</a:t>
            </a:r>
          </a:p>
          <a:p>
            <a:pPr algn="just">
              <a:buNone/>
            </a:pPr>
            <a:r>
              <a:rPr lang="uk-UA" sz="2000" b="1" dirty="0" smtClean="0">
                <a:latin typeface="Cambria Math" pitchFamily="18" charset="0"/>
                <a:ea typeface="Cambria Math" pitchFamily="18" charset="0"/>
              </a:rPr>
              <a:t>Сьогодні є актуальним модернізація систем оповіщення, оскільки  велика частина з них є морально та фізично застарілими.  Через </a:t>
            </a:r>
            <a:r>
              <a:rPr lang="uk-UA" sz="2000" b="1" dirty="0">
                <a:latin typeface="Cambria Math" pitchFamily="18" charset="0"/>
                <a:ea typeface="Cambria Math" pitchFamily="18" charset="0"/>
              </a:rPr>
              <a:t> </a:t>
            </a:r>
            <a:r>
              <a:rPr lang="uk-UA" sz="2000" b="1" dirty="0" smtClean="0">
                <a:latin typeface="Cambria Math" pitchFamily="18" charset="0"/>
                <a:ea typeface="Cambria Math" pitchFamily="18" charset="0"/>
              </a:rPr>
              <a:t>це , окремі блоки системи  потребують заміни  на більш сучасні.</a:t>
            </a:r>
            <a:endParaRPr lang="uk-UA" sz="2000" b="1" dirty="0">
              <a:latin typeface="Cambria Math" pitchFamily="18" charset="0"/>
              <a:ea typeface="Cambria Math" pitchFamily="18" charset="0"/>
            </a:endParaRPr>
          </a:p>
          <a:p>
            <a:pPr algn="just">
              <a:buNone/>
            </a:pPr>
            <a:r>
              <a:rPr lang="uk-UA" sz="2000" b="1" i="1" dirty="0" smtClean="0">
                <a:latin typeface="Cambria Math" pitchFamily="18" charset="0"/>
                <a:ea typeface="Cambria Math" pitchFamily="18" charset="0"/>
              </a:rPr>
              <a:t>Мета</a:t>
            </a:r>
            <a:r>
              <a:rPr lang="uk-UA" sz="2000" b="1" i="1" dirty="0" smtClean="0">
                <a:latin typeface="Cambria Math" pitchFamily="18" charset="0"/>
                <a:ea typeface="Cambria Math" pitchFamily="18" charset="0"/>
              </a:rPr>
              <a:t>:</a:t>
            </a:r>
            <a:r>
              <a:rPr lang="uk-UA" sz="2000" dirty="0" smtClean="0">
                <a:latin typeface="Cambria Math" pitchFamily="18" charset="0"/>
                <a:ea typeface="Cambria Math" pitchFamily="18" charset="0"/>
              </a:rPr>
              <a:t> розробити </a:t>
            </a:r>
            <a:r>
              <a:rPr lang="uk-UA" sz="2000" dirty="0" smtClean="0">
                <a:latin typeface="Cambria Math" pitchFamily="18" charset="0"/>
                <a:ea typeface="Cambria Math" pitchFamily="18" charset="0"/>
              </a:rPr>
              <a:t>рекордер</a:t>
            </a:r>
            <a:r>
              <a:rPr lang="uk-UA" sz="20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uk-UA" sz="2000" dirty="0" smtClean="0">
                <a:latin typeface="Cambria Math" pitchFamily="18" charset="0"/>
                <a:ea typeface="Cambria Math" pitchFamily="18" charset="0"/>
              </a:rPr>
              <a:t>та підсилювач для системи оповіщення </a:t>
            </a:r>
            <a:r>
              <a:rPr lang="uk-UA" sz="2000" dirty="0" smtClean="0">
                <a:latin typeface="Cambria Math" pitchFamily="18" charset="0"/>
                <a:ea typeface="Cambria Math" pitchFamily="18" charset="0"/>
              </a:rPr>
              <a:t>.</a:t>
            </a:r>
            <a:endParaRPr lang="ru-RU" sz="2000" dirty="0" smtClean="0">
              <a:latin typeface="Cambria Math" pitchFamily="18" charset="0"/>
              <a:ea typeface="Cambria Math" pitchFamily="18" charset="0"/>
            </a:endParaRPr>
          </a:p>
          <a:p>
            <a:pPr algn="just">
              <a:buNone/>
            </a:pPr>
            <a:r>
              <a:rPr lang="uk-UA" sz="2000" b="1" i="1" dirty="0" smtClean="0">
                <a:latin typeface="Cambria Math" pitchFamily="18" charset="0"/>
                <a:ea typeface="Cambria Math" pitchFamily="18" charset="0"/>
              </a:rPr>
              <a:t>	Завдання:</a:t>
            </a:r>
            <a:r>
              <a:rPr lang="uk-UA" sz="2000" dirty="0" smtClean="0">
                <a:latin typeface="Cambria Math" pitchFamily="18" charset="0"/>
                <a:ea typeface="Cambria Math" pitchFamily="18" charset="0"/>
              </a:rPr>
              <a:t> </a:t>
            </a:r>
            <a:endParaRPr lang="ru-RU" sz="2000" dirty="0" smtClean="0">
              <a:latin typeface="Cambria Math" pitchFamily="18" charset="0"/>
              <a:ea typeface="Cambria Math" pitchFamily="18" charset="0"/>
            </a:endParaRPr>
          </a:p>
          <a:p>
            <a:pPr algn="just"/>
            <a:r>
              <a:rPr lang="uk-UA" sz="2000" dirty="0" smtClean="0">
                <a:latin typeface="Cambria Math" pitchFamily="18" charset="0"/>
                <a:ea typeface="Cambria Math" pitchFamily="18" charset="0"/>
              </a:rPr>
              <a:t>- дослідити існуючі системи оповіщення;</a:t>
            </a:r>
            <a:endParaRPr lang="ru-RU" sz="2000" dirty="0" smtClean="0">
              <a:latin typeface="Cambria Math" pitchFamily="18" charset="0"/>
              <a:ea typeface="Cambria Math" pitchFamily="18" charset="0"/>
            </a:endParaRPr>
          </a:p>
          <a:p>
            <a:pPr algn="just"/>
            <a:r>
              <a:rPr lang="uk-UA" sz="2000" dirty="0" smtClean="0">
                <a:latin typeface="Cambria Math" pitchFamily="18" charset="0"/>
                <a:ea typeface="Cambria Math" pitchFamily="18" charset="0"/>
              </a:rPr>
              <a:t>- визначити оптимальну структуру </a:t>
            </a:r>
            <a:r>
              <a:rPr lang="uk-UA" sz="2000" dirty="0" smtClean="0">
                <a:latin typeface="Cambria Math" pitchFamily="18" charset="0"/>
                <a:ea typeface="Cambria Math" pitchFamily="18" charset="0"/>
              </a:rPr>
              <a:t>рекордера</a:t>
            </a:r>
            <a:r>
              <a:rPr lang="uk-UA" sz="20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uk-UA" sz="2000" dirty="0" smtClean="0">
                <a:latin typeface="Cambria Math" pitchFamily="18" charset="0"/>
                <a:ea typeface="Cambria Math" pitchFamily="18" charset="0"/>
              </a:rPr>
              <a:t>та підсилювача;</a:t>
            </a:r>
            <a:endParaRPr lang="ru-RU" sz="2000" dirty="0" smtClean="0">
              <a:latin typeface="Cambria Math" pitchFamily="18" charset="0"/>
              <a:ea typeface="Cambria Math" pitchFamily="18" charset="0"/>
            </a:endParaRPr>
          </a:p>
          <a:p>
            <a:pPr algn="just"/>
            <a:r>
              <a:rPr lang="uk-UA" sz="2000" dirty="0" smtClean="0">
                <a:latin typeface="Cambria Math" pitchFamily="18" charset="0"/>
                <a:ea typeface="Cambria Math" pitchFamily="18" charset="0"/>
              </a:rPr>
              <a:t>- проаналізувати способи </a:t>
            </a:r>
            <a:r>
              <a:rPr lang="uk-UA" sz="2000" dirty="0" smtClean="0">
                <a:latin typeface="Cambria Math" pitchFamily="18" charset="0"/>
                <a:ea typeface="Cambria Math" pitchFamily="18" charset="0"/>
              </a:rPr>
              <a:t>інтеграції розробок в обладнання ;</a:t>
            </a:r>
            <a:endParaRPr lang="ru-RU" sz="2000" dirty="0" smtClean="0">
              <a:latin typeface="Cambria Math" pitchFamily="18" charset="0"/>
              <a:ea typeface="Cambria Math" pitchFamily="18" charset="0"/>
            </a:endParaRPr>
          </a:p>
          <a:p>
            <a:pPr algn="just"/>
            <a:r>
              <a:rPr lang="uk-UA" sz="2000" dirty="0" smtClean="0">
                <a:latin typeface="Cambria Math" pitchFamily="18" charset="0"/>
                <a:ea typeface="Cambria Math" pitchFamily="18" charset="0"/>
              </a:rPr>
              <a:t>- розробити </a:t>
            </a:r>
            <a:r>
              <a:rPr lang="uk-UA" sz="2000" dirty="0" smtClean="0">
                <a:latin typeface="Cambria Math" pitchFamily="18" charset="0"/>
                <a:ea typeface="Cambria Math" pitchFamily="18" charset="0"/>
              </a:rPr>
              <a:t> схему </a:t>
            </a:r>
            <a:r>
              <a:rPr lang="uk-UA" sz="2000" dirty="0" err="1" smtClean="0">
                <a:latin typeface="Cambria Math" pitchFamily="18" charset="0"/>
                <a:ea typeface="Cambria Math" pitchFamily="18" charset="0"/>
              </a:rPr>
              <a:t>аудіопрогравача</a:t>
            </a:r>
            <a:r>
              <a:rPr lang="uk-UA" sz="2000" dirty="0">
                <a:latin typeface="Cambria Math" pitchFamily="18" charset="0"/>
                <a:ea typeface="Cambria Math" pitchFamily="18" charset="0"/>
              </a:rPr>
              <a:t> </a:t>
            </a:r>
            <a:r>
              <a:rPr lang="uk-UA" sz="2000" dirty="0" smtClean="0">
                <a:latin typeface="Cambria Math" pitchFamily="18" charset="0"/>
                <a:ea typeface="Cambria Math" pitchFamily="18" charset="0"/>
              </a:rPr>
              <a:t>та </a:t>
            </a:r>
            <a:r>
              <a:rPr lang="uk-UA" sz="2000" dirty="0" smtClean="0">
                <a:latin typeface="Cambria Math" pitchFamily="18" charset="0"/>
                <a:ea typeface="Cambria Math" pitchFamily="18" charset="0"/>
              </a:rPr>
              <a:t>підсилювача для системи </a:t>
            </a:r>
            <a:r>
              <a:rPr lang="uk-UA" sz="2000" dirty="0" smtClean="0">
                <a:latin typeface="Cambria Math" pitchFamily="18" charset="0"/>
                <a:ea typeface="Cambria Math" pitchFamily="18" charset="0"/>
              </a:rPr>
              <a:t>оповіщення.</a:t>
            </a:r>
            <a:endParaRPr lang="ru-RU" sz="2000" dirty="0" smtClean="0">
              <a:latin typeface="Cambria Math" pitchFamily="18" charset="0"/>
              <a:ea typeface="Cambria Math" pitchFamily="18" charset="0"/>
            </a:endParaRPr>
          </a:p>
          <a:p>
            <a:endParaRPr lang="ru-RU" sz="1600" dirty="0"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4554" y="0"/>
            <a:ext cx="10018713" cy="1483278"/>
          </a:xfrm>
        </p:spPr>
        <p:txBody>
          <a:bodyPr/>
          <a:lstStyle/>
          <a:p>
            <a:r>
              <a:rPr lang="uk-UA" dirty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Структура </a:t>
            </a:r>
            <a:r>
              <a:rPr lang="uk-UA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Системи </a:t>
            </a:r>
            <a:r>
              <a:rPr lang="uk-UA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оповіщення</a:t>
            </a:r>
            <a:endParaRPr lang="uk-UA" dirty="0">
              <a:solidFill>
                <a:schemeClr val="bg1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3339548" y="1738459"/>
            <a:ext cx="26243330" cy="52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pic>
        <p:nvPicPr>
          <p:cNvPr id="3075" name="Picture 3" descr="D:\У Ч О Б А\дипломна\МОЯ ДИПЛОМНА\СТРУКТУРНА СХЕМА П 160 переробл кресленя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616" y="483452"/>
            <a:ext cx="11852062" cy="6053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7913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2970" y="231166"/>
            <a:ext cx="10018713" cy="1249251"/>
          </a:xfrm>
        </p:spPr>
        <p:txBody>
          <a:bodyPr/>
          <a:lstStyle/>
          <a:p>
            <a:r>
              <a:rPr lang="uk-UA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Схема оповіщення населення про надзвичайну ситуацію на рівні області</a:t>
            </a:r>
            <a:endParaRPr lang="uk-UA" dirty="0">
              <a:solidFill>
                <a:schemeClr val="bg1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650260" y="855792"/>
            <a:ext cx="18166065" cy="51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pic>
        <p:nvPicPr>
          <p:cNvPr id="7" name="Рисунок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5557" y="1057785"/>
            <a:ext cx="10146126" cy="55099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27259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09969" y="79228"/>
            <a:ext cx="5031798" cy="755659"/>
          </a:xfrm>
        </p:spPr>
        <p:txBody>
          <a:bodyPr/>
          <a:lstStyle/>
          <a:p>
            <a:r>
              <a:rPr lang="uk-UA" dirty="0" smtClean="0">
                <a:solidFill>
                  <a:schemeClr val="bg2">
                    <a:lumMod val="25000"/>
                  </a:schemeClr>
                </a:solidFill>
                <a:latin typeface="Cambria Math" pitchFamily="18" charset="0"/>
                <a:ea typeface="Cambria Math" pitchFamily="18" charset="0"/>
              </a:rPr>
              <a:t>Схема </a:t>
            </a:r>
            <a:r>
              <a:rPr lang="uk-UA" dirty="0" smtClean="0">
                <a:solidFill>
                  <a:schemeClr val="bg2">
                    <a:lumMod val="25000"/>
                  </a:schemeClr>
                </a:solidFill>
                <a:latin typeface="Cambria Math" pitchFamily="18" charset="0"/>
                <a:ea typeface="Cambria Math" pitchFamily="18" charset="0"/>
              </a:rPr>
              <a:t>оповіщення населення про надзвичайну ситуацію на рівні району</a:t>
            </a:r>
            <a:endParaRPr lang="ru-RU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5" name="Объект 4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477" y="121354"/>
            <a:ext cx="5806612" cy="64146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8185" y="0"/>
            <a:ext cx="10018713" cy="1752599"/>
          </a:xfrm>
        </p:spPr>
        <p:txBody>
          <a:bodyPr/>
          <a:lstStyle/>
          <a:p>
            <a:r>
              <a:rPr lang="uk-UA" dirty="0" smtClean="0">
                <a:solidFill>
                  <a:schemeClr val="bg2">
                    <a:lumMod val="25000"/>
                  </a:schemeClr>
                </a:solidFill>
                <a:latin typeface="Cambria Math" pitchFamily="18" charset="0"/>
                <a:ea typeface="Cambria Math" pitchFamily="18" charset="0"/>
              </a:rPr>
              <a:t>Схема електрична принципова </a:t>
            </a:r>
            <a:r>
              <a:rPr lang="uk-UA" dirty="0" smtClean="0">
                <a:solidFill>
                  <a:schemeClr val="bg2">
                    <a:lumMod val="25000"/>
                  </a:schemeClr>
                </a:solidFill>
                <a:latin typeface="Cambria Math" pitchFamily="18" charset="0"/>
                <a:ea typeface="Cambria Math" pitchFamily="18" charset="0"/>
              </a:rPr>
              <a:t>рекордера</a:t>
            </a:r>
            <a:endParaRPr lang="ru-RU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076660" y="826936"/>
            <a:ext cx="4691269" cy="1869352"/>
          </a:xfrm>
        </p:spPr>
        <p:txBody>
          <a:bodyPr/>
          <a:lstStyle/>
          <a:p>
            <a:pPr marL="0" indent="0">
              <a:buNone/>
            </a:pPr>
            <a:r>
              <a:rPr lang="uk-UA" dirty="0" smtClean="0"/>
              <a:t> </a:t>
            </a:r>
            <a:r>
              <a:rPr lang="uk-UA" dirty="0" err="1" smtClean="0"/>
              <a:t>Мікроконтро</a:t>
            </a:r>
            <a:r>
              <a:rPr lang="ru-RU" dirty="0" err="1" smtClean="0"/>
              <a:t>лер</a:t>
            </a:r>
            <a:r>
              <a:rPr lang="ru-RU" dirty="0" smtClean="0"/>
              <a:t> </a:t>
            </a:r>
            <a:r>
              <a:rPr lang="uk-UA" dirty="0" smtClean="0"/>
              <a:t>AVR AT90S8535</a:t>
            </a:r>
            <a:endParaRPr lang="en-US" dirty="0" smtClean="0"/>
          </a:p>
          <a:p>
            <a:pPr marL="0" indent="0">
              <a:buNone/>
            </a:pPr>
            <a:r>
              <a:rPr lang="ru-RU" i="0" dirty="0" err="1" smtClean="0"/>
              <a:t>Пам</a:t>
            </a:r>
            <a:r>
              <a:rPr lang="uk-UA" i="0" dirty="0" smtClean="0"/>
              <a:t>’</a:t>
            </a:r>
            <a:r>
              <a:rPr lang="ru-RU" i="0" dirty="0" smtClean="0"/>
              <a:t>ять </a:t>
            </a:r>
            <a:r>
              <a:rPr lang="uk-UA" dirty="0"/>
              <a:t>AT45DB161</a:t>
            </a:r>
            <a:r>
              <a:rPr lang="ru-RU" i="0" dirty="0" smtClean="0"/>
              <a:t> </a:t>
            </a:r>
            <a:endParaRPr lang="uk-UA" i="0" dirty="0"/>
          </a:p>
        </p:txBody>
      </p:sp>
      <p:pic>
        <p:nvPicPr>
          <p:cNvPr id="5" name="Рисунок 4" descr="C:\Users\Богдан\AppData\Roaming\Skype\boda933\media_messaging\media_cache\^6DD382B6B1E2900C2AE0CCF35E4A8C69E410217C2E3244FABD^pimgpsh_fullsize_distr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59892"/>
            <a:ext cx="6433268" cy="59806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7374" y="0"/>
            <a:ext cx="10018713" cy="699715"/>
          </a:xfrm>
        </p:spPr>
        <p:txBody>
          <a:bodyPr/>
          <a:lstStyle/>
          <a:p>
            <a:r>
              <a:rPr lang="uk-UA" dirty="0" smtClean="0">
                <a:solidFill>
                  <a:schemeClr val="bg2">
                    <a:lumMod val="25000"/>
                  </a:schemeClr>
                </a:solidFill>
                <a:latin typeface="Cambria Math" pitchFamily="18" charset="0"/>
                <a:ea typeface="Cambria Math" pitchFamily="18" charset="0"/>
              </a:rPr>
              <a:t>Схема електрична принципова Підсилювач потужності</a:t>
            </a:r>
            <a:endParaRPr lang="ru-RU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852" y="469126"/>
            <a:ext cx="7783044" cy="5724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6461" y="87465"/>
            <a:ext cx="5499774" cy="1121417"/>
          </a:xfrm>
        </p:spPr>
        <p:txBody>
          <a:bodyPr>
            <a:normAutofit/>
          </a:bodyPr>
          <a:lstStyle/>
          <a:p>
            <a:r>
              <a:rPr lang="uk-UA" dirty="0">
                <a:solidFill>
                  <a:schemeClr val="bg2">
                    <a:lumMod val="25000"/>
                  </a:schemeClr>
                </a:solidFill>
                <a:latin typeface="Cambria Math" pitchFamily="18" charset="0"/>
                <a:ea typeface="Cambria Math" pitchFamily="18" charset="0"/>
              </a:rPr>
              <a:t>результати моделювання підсилювача</a:t>
            </a:r>
            <a:endParaRPr lang="ru-RU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91" y="498515"/>
            <a:ext cx="4424697" cy="244346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894403" y="3032759"/>
            <a:ext cx="3025590" cy="42804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uk-UA" sz="1400" cap="none" dirty="0" smtClean="0">
                <a:solidFill>
                  <a:schemeClr val="bg2">
                    <a:lumMod val="25000"/>
                  </a:schemeClr>
                </a:solidFill>
                <a:latin typeface="Cambria Math" pitchFamily="18" charset="0"/>
                <a:ea typeface="Cambria Math" pitchFamily="18" charset="0"/>
              </a:rPr>
              <a:t>Рисунок 1. Модель підсилювача</a:t>
            </a:r>
            <a:endParaRPr lang="ru-RU" sz="1400" cap="none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91" y="3576679"/>
            <a:ext cx="5036947" cy="267843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894403" y="6317973"/>
            <a:ext cx="3025590" cy="42804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uk-UA" sz="1400" cap="none" dirty="0" smtClean="0">
                <a:solidFill>
                  <a:schemeClr val="bg2">
                    <a:lumMod val="25000"/>
                  </a:schemeClr>
                </a:solidFill>
                <a:latin typeface="Cambria Math" pitchFamily="18" charset="0"/>
                <a:ea typeface="Cambria Math" pitchFamily="18" charset="0"/>
              </a:rPr>
              <a:t>Рисунок 2. ЛАЧХ підсилювача</a:t>
            </a:r>
            <a:endParaRPr lang="ru-RU" sz="1400" cap="none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8012145" y="2850542"/>
            <a:ext cx="3025590" cy="42804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uk-UA" sz="1400" cap="none" dirty="0" smtClean="0">
                <a:solidFill>
                  <a:schemeClr val="bg2">
                    <a:lumMod val="25000"/>
                  </a:schemeClr>
                </a:solidFill>
                <a:latin typeface="Cambria Math" pitchFamily="18" charset="0"/>
                <a:ea typeface="Cambria Math" pitchFamily="18" charset="0"/>
              </a:rPr>
              <a:t>Рисунок 3. Схема для дослідження КОСФЗ</a:t>
            </a:r>
            <a:endParaRPr lang="ru-RU" sz="1400" cap="none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9" name="Рисунок 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1927" y="498515"/>
            <a:ext cx="4644584" cy="23003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8750" y="3587322"/>
            <a:ext cx="5277761" cy="260032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8012145" y="6255110"/>
            <a:ext cx="3025590" cy="4432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uk-UA" sz="1400" cap="none" dirty="0" smtClean="0">
                <a:solidFill>
                  <a:schemeClr val="bg2">
                    <a:lumMod val="25000"/>
                  </a:schemeClr>
                </a:solidFill>
                <a:latin typeface="Cambria Math" pitchFamily="18" charset="0"/>
                <a:ea typeface="Cambria Math" pitchFamily="18" charset="0"/>
              </a:rPr>
              <a:t>Рисунок 4. ЛАЧХ КОСФЗ</a:t>
            </a:r>
            <a:endParaRPr lang="ru-RU" sz="1400" cap="none" dirty="0"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3773689" y="1449920"/>
            <a:ext cx="5632704" cy="3886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3600" dirty="0" smtClean="0"/>
              <a:t>Доповідь завершена</a:t>
            </a:r>
          </a:p>
          <a:p>
            <a:pPr marL="0" indent="0" algn="ctr">
              <a:buNone/>
            </a:pPr>
            <a:r>
              <a:rPr lang="uk-UA" sz="3600" dirty="0" smtClean="0"/>
              <a:t>Дякую за увагу!</a:t>
            </a:r>
          </a:p>
          <a:p>
            <a:pPr marL="0" indent="0">
              <a:buNone/>
            </a:pPr>
            <a:endParaRPr lang="uk-UA" sz="3600" dirty="0"/>
          </a:p>
        </p:txBody>
      </p:sp>
    </p:spTree>
    <p:extLst>
      <p:ext uri="{BB962C8B-B14F-4D97-AF65-F5344CB8AC3E}">
        <p14:creationId xmlns:p14="http://schemas.microsoft.com/office/powerpoint/2010/main" val="3756356024"/>
      </p:ext>
    </p:extLst>
  </p:cSld>
  <p:clrMapOvr>
    <a:masterClrMapping/>
  </p:clrMapOvr>
</p:sld>
</file>

<file path=ppt/theme/theme1.xml><?xml version="1.0" encoding="utf-8"?>
<a:theme xmlns:a="http://schemas.openxmlformats.org/drawingml/2006/main" name="Tradeshow">
  <a:themeElements>
    <a:clrScheme name="Tradeshow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TC101859861[[fn=Выставка]]</Template>
  <TotalTime>417</TotalTime>
  <Words>97</Words>
  <Application>Microsoft Office PowerPoint</Application>
  <PresentationFormat>Произвольный</PresentationFormat>
  <Paragraphs>31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Tradeshow</vt:lpstr>
      <vt:lpstr>дипломний проект   на тему: «регіональна автоматизована система централізованого оповіщення»</vt:lpstr>
      <vt:lpstr>Презентация PowerPoint</vt:lpstr>
      <vt:lpstr>Структура Системи оповіщення</vt:lpstr>
      <vt:lpstr>Схема оповіщення населення про надзвичайну ситуацію на рівні області</vt:lpstr>
      <vt:lpstr>Схема оповіщення населення про надзвичайну ситуацію на рівні району</vt:lpstr>
      <vt:lpstr>Схема електрична принципова рекордера</vt:lpstr>
      <vt:lpstr>Схема електрична принципова Підсилювач потужності</vt:lpstr>
      <vt:lpstr>результати моделювання підсилювача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Ліда</dc:creator>
  <cp:lastModifiedBy>Богдан</cp:lastModifiedBy>
  <cp:revision>41</cp:revision>
  <dcterms:created xsi:type="dcterms:W3CDTF">2014-06-17T21:20:56Z</dcterms:created>
  <dcterms:modified xsi:type="dcterms:W3CDTF">2015-06-17T19:29:09Z</dcterms:modified>
</cp:coreProperties>
</file>