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09290-05CF-4668-B8BF-B3D5971F07B8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901DF-FC43-4D18-B5D7-D256BE6CF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886728" cy="3786214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“ПРОЕКТУВАННЯ </a:t>
            </a:r>
            <a:r>
              <a:rPr lang="uk-UA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МЕРЕЖІ ЦИФРОВОГО ТЕЛЕБАЧЕННЯ </a:t>
            </a:r>
            <a:r>
              <a:rPr lang="en-US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DVB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 </a:t>
            </a:r>
            <a:r>
              <a:rPr lang="uk-UA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М. </a:t>
            </a:r>
            <a:r>
              <a:rPr lang="uk-UA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ВІННИЦЯ”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50" y="5500702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chemeClr val="bg1"/>
                </a:solidFill>
              </a:rPr>
              <a:t>Виконала:</a:t>
            </a:r>
          </a:p>
          <a:p>
            <a:r>
              <a:rPr lang="uk-UA" b="1" u="sng" dirty="0">
                <a:solidFill>
                  <a:schemeClr val="bg1"/>
                </a:solidFill>
              </a:rPr>
              <a:t>с</a:t>
            </a:r>
            <a:r>
              <a:rPr lang="uk-UA" b="1" u="sng" dirty="0" smtClean="0">
                <a:solidFill>
                  <a:schemeClr val="bg1"/>
                </a:solidFill>
              </a:rPr>
              <a:t>т. гр. ТСМ-14сп</a:t>
            </a:r>
          </a:p>
          <a:p>
            <a:r>
              <a:rPr lang="uk-UA" b="1" u="sng" dirty="0" smtClean="0">
                <a:solidFill>
                  <a:schemeClr val="bg1"/>
                </a:solidFill>
              </a:rPr>
              <a:t>Мисловська Ольга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57166"/>
            <a:ext cx="4143404" cy="1285884"/>
          </a:xfrm>
        </p:spPr>
        <p:txBody>
          <a:bodyPr>
            <a:normAutofit fontScale="77500" lnSpcReduction="20000"/>
          </a:bodyPr>
          <a:lstStyle/>
          <a:p>
            <a:endParaRPr lang="uk-UA" dirty="0" smtClean="0"/>
          </a:p>
          <a:p>
            <a:pPr algn="ctr"/>
            <a:r>
              <a:rPr lang="uk-UA" sz="2800" dirty="0" smtClean="0"/>
              <a:t>Квадратурне </a:t>
            </a:r>
            <a:r>
              <a:rPr lang="uk-UA" sz="2800" dirty="0"/>
              <a:t>зображення прийнятого </a:t>
            </a:r>
            <a:r>
              <a:rPr lang="uk-UA" sz="2800" dirty="0" smtClean="0"/>
              <a:t>сигналу</a:t>
            </a:r>
          </a:p>
          <a:p>
            <a:pPr algn="ctr"/>
            <a:r>
              <a:rPr lang="uk-UA" sz="2800" dirty="0" smtClean="0"/>
              <a:t> </a:t>
            </a:r>
            <a:r>
              <a:rPr lang="uk-UA" sz="2800" dirty="0"/>
              <a:t>при S/N=20 дБ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428604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Спектр прийнятого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сигналу при S/N=20 дБ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C:\Users\Nikolay\Desktop\моделювання\Квадратурне зображення прийнятого сигналу при S-N=20dB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400052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Nikolay\Desktop\моделювання\Спектр прийнятого сигналу при S-N=20dB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428736"/>
            <a:ext cx="4213255" cy="283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85728"/>
            <a:ext cx="4040188" cy="1211242"/>
          </a:xfrm>
        </p:spPr>
        <p:txBody>
          <a:bodyPr>
            <a:noAutofit/>
          </a:bodyPr>
          <a:lstStyle/>
          <a:p>
            <a:pPr algn="ctr"/>
            <a:r>
              <a:rPr lang="uk-UA" dirty="0"/>
              <a:t>Квадратурне зображення прийнятого сигналу при S/N=16,5 дБ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571480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Спектр прийнятого сигналу при S/N=16,5 дБ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C:\Users\Nikolay\Desktop\моделювання\Квадратурне зображення прийнятого сигналу при S-N=16.5dB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41434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Nikolay\Desktop\моделювання\Спектр прийнятого сигналу при S-N=16.5dB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14488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714356"/>
            <a:ext cx="4040188" cy="1068390"/>
          </a:xfrm>
        </p:spPr>
        <p:txBody>
          <a:bodyPr>
            <a:noAutofit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Квадратурне зображення прийнятого сигналу при S/N=10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дБ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714356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Спектр прийнятого сигналу при S/N=10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дБ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Nikolay\Desktop\моделювання\Квадратурне зображення прийнятого сигналу при S-N=10dB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40719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Nikolay\Desktop\моделювання\Спектр прийнятого сигналу при S-N=10dB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Результуюче покриття для</a:t>
            </a:r>
            <a:b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 Вінниця:</a:t>
            </a:r>
            <a:endParaRPr lang="uk-UA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C:\Users\Nikolay\Desktop\ЧТП\sdffdsfdffsdfкопия копия.jpg"/>
          <p:cNvPicPr>
            <a:picLocks noGrp="1"/>
          </p:cNvPicPr>
          <p:nvPr>
            <p:ph idx="1"/>
          </p:nvPr>
        </p:nvPicPr>
        <p:blipFill>
          <a:blip r:embed="rId2" cstate="print"/>
          <a:srcRect b="5266"/>
          <a:stretch>
            <a:fillRect/>
          </a:stretch>
        </p:blipFill>
        <p:spPr bwMode="auto">
          <a:xfrm>
            <a:off x="457200" y="1671562"/>
            <a:ext cx="8472518" cy="475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Результуюче покриття для</a:t>
            </a:r>
            <a:b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Вінницької обл.: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Olechka\Desktop\Новый точечный рисунок.bmp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00200"/>
            <a:ext cx="792961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/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b="1" u="sng" dirty="0" smtClean="0">
                <a:solidFill>
                  <a:srgbClr val="FFFF00"/>
                </a:solidFill>
              </a:rPr>
              <a:t>В пояснювальній записці розроблені такі питання: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endParaRPr lang="uk-UA" dirty="0" smtClean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охорона праці;</a:t>
            </a: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безпека </a:t>
            </a:r>
            <a:r>
              <a:rPr lang="uk-UA" dirty="0"/>
              <a:t>в надзвичайних </a:t>
            </a:r>
            <a:r>
              <a:rPr lang="uk-UA" dirty="0" smtClean="0"/>
              <a:t>ситуаціях;</a:t>
            </a: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економічна </a:t>
            </a:r>
            <a:r>
              <a:rPr lang="uk-UA" dirty="0"/>
              <a:t>частина, в основу якої входить менша ціна в порівнянні з </a:t>
            </a:r>
            <a:r>
              <a:rPr lang="uk-UA" dirty="0" smtClean="0"/>
              <a:t>аналогом 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( </a:t>
            </a:r>
            <a:r>
              <a:rPr lang="uk-UA" dirty="0"/>
              <a:t>230 000) та термін окупності (1 рік).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rudyt.net/wp-content/uploads/2014/08/prapor-ukrainy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86808" cy="3786214"/>
          </a:xfrm>
        </p:spPr>
        <p:txBody>
          <a:bodyPr>
            <a:normAutofit/>
          </a:bodyPr>
          <a:lstStyle/>
          <a:p>
            <a:r>
              <a:rPr lang="uk-UA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 ЗА </a:t>
            </a:r>
            <a:r>
              <a:rPr lang="uk-UA" sz="8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УВАГУ!</a:t>
            </a:r>
            <a:endParaRPr lang="ru-RU" sz="8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</a:rPr>
              <a:t>Аналог чи Цифра?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http://itc.ua/img/mobility/2008/07/030646.jpg"/>
          <p:cNvPicPr>
            <a:picLocks noGrp="1"/>
          </p:cNvPicPr>
          <p:nvPr>
            <p:ph sz="half" idx="1"/>
          </p:nvPr>
        </p:nvPicPr>
        <p:blipFill>
          <a:blip r:embed="rId2"/>
          <a:srcRect l="2502" t="2732" r="-66" b="10109"/>
          <a:stretch>
            <a:fillRect/>
          </a:stretch>
        </p:blipFill>
        <p:spPr bwMode="auto">
          <a:xfrm>
            <a:off x="285720" y="1857364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tc.ua/img/mobility/2008/07/030647.jpg"/>
          <p:cNvPicPr>
            <a:picLocks noGrp="1"/>
          </p:cNvPicPr>
          <p:nvPr>
            <p:ph sz="half" idx="2"/>
          </p:nvPr>
        </p:nvPicPr>
        <p:blipFill>
          <a:blip r:embed="rId3"/>
          <a:srcRect l="1833" t="2732" r="1293" b="9016"/>
          <a:stretch>
            <a:fillRect/>
          </a:stretch>
        </p:blipFill>
        <p:spPr bwMode="auto">
          <a:xfrm>
            <a:off x="4643438" y="1857364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низ 8"/>
          <p:cNvSpPr/>
          <p:nvPr/>
        </p:nvSpPr>
        <p:spPr>
          <a:xfrm>
            <a:off x="3143240" y="1214422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572132" y="1214422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265429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FF00"/>
                </a:solidFill>
              </a:rPr>
              <a:t>DVB</a:t>
            </a:r>
            <a:r>
              <a:rPr lang="uk-UA" b="1" u="sng" dirty="0">
                <a:solidFill>
                  <a:srgbClr val="FFFF00"/>
                </a:solidFill>
              </a:rPr>
              <a:t>-</a:t>
            </a:r>
            <a:r>
              <a:rPr lang="ru-RU" b="1" u="sng" dirty="0">
                <a:solidFill>
                  <a:srgbClr val="FFFF00"/>
                </a:solidFill>
              </a:rPr>
              <a:t>T </a:t>
            </a:r>
            <a:r>
              <a:rPr lang="uk-UA" b="1" u="sng" dirty="0">
                <a:solidFill>
                  <a:srgbClr val="FFFF00"/>
                </a:solidFill>
              </a:rPr>
              <a:t>(</a:t>
            </a:r>
            <a:r>
              <a:rPr lang="ru-RU" b="1" i="1" u="sng" dirty="0" smtClean="0">
                <a:solidFill>
                  <a:srgbClr val="FFFF00"/>
                </a:solidFill>
              </a:rPr>
              <a:t>Digital </a:t>
            </a:r>
            <a:r>
              <a:rPr lang="ru-RU" b="1" i="1" u="sng" dirty="0">
                <a:solidFill>
                  <a:srgbClr val="FFFF00"/>
                </a:solidFill>
              </a:rPr>
              <a:t>Video Broadcasting</a:t>
            </a:r>
            <a:r>
              <a:rPr lang="uk-UA" b="1" i="1" u="sng" dirty="0">
                <a:solidFill>
                  <a:srgbClr val="FFFF00"/>
                </a:solidFill>
              </a:rPr>
              <a:t> — </a:t>
            </a:r>
            <a:r>
              <a:rPr lang="ru-RU" b="1" i="1" u="sng" dirty="0">
                <a:solidFill>
                  <a:srgbClr val="FFFF00"/>
                </a:solidFill>
              </a:rPr>
              <a:t>Terrestrial</a:t>
            </a:r>
            <a:r>
              <a:rPr lang="uk-UA" b="1" u="sng" dirty="0">
                <a:solidFill>
                  <a:srgbClr val="FFFF00"/>
                </a:solidFill>
              </a:rPr>
              <a:t>)</a:t>
            </a:r>
            <a:r>
              <a:rPr lang="ru-RU" b="1" u="sng" dirty="0">
                <a:solidFill>
                  <a:srgbClr val="FFFF00"/>
                </a:solidFill>
              </a:rPr>
              <a:t> </a:t>
            </a:r>
            <a:r>
              <a:rPr lang="uk-UA" b="1" u="sng" dirty="0">
                <a:solidFill>
                  <a:srgbClr val="FFFF00"/>
                </a:solidFill>
              </a:rPr>
              <a:t>— </a:t>
            </a:r>
            <a:r>
              <a:rPr lang="uk-UA" b="1" dirty="0"/>
              <a:t>європейський</a:t>
            </a:r>
            <a:r>
              <a:rPr lang="ru-RU" b="1" dirty="0"/>
              <a:t> </a:t>
            </a:r>
            <a:r>
              <a:rPr lang="ru-RU" b="1" dirty="0" smtClean="0"/>
              <a:t>стандарт</a:t>
            </a:r>
            <a:r>
              <a:rPr lang="ru-RU" b="1" dirty="0"/>
              <a:t> </a:t>
            </a:r>
            <a:r>
              <a:rPr lang="uk-UA" b="1" dirty="0"/>
              <a:t>наземного цифрового мовлення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3000372"/>
            <a:ext cx="8072494" cy="328614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смуга робочих частот – 174...230, 470…862 </a:t>
            </a:r>
            <a:r>
              <a:rPr lang="uk-UA" dirty="0" err="1" smtClean="0"/>
              <a:t>МГц</a:t>
            </a:r>
            <a:r>
              <a:rPr lang="uk-UA" dirty="0" smtClean="0"/>
              <a:t>;                           </a:t>
            </a:r>
            <a:endParaRPr lang="ru-RU" dirty="0" smtClean="0"/>
          </a:p>
          <a:p>
            <a:r>
              <a:rPr lang="uk-UA" dirty="0" smtClean="0"/>
              <a:t>модуляція </a:t>
            </a:r>
            <a:r>
              <a:rPr lang="uk-UA" dirty="0"/>
              <a:t>– </a:t>
            </a:r>
            <a:r>
              <a:rPr lang="uk-UA" dirty="0" smtClean="0"/>
              <a:t>64 </a:t>
            </a:r>
            <a:r>
              <a:rPr lang="en-US" dirty="0" smtClean="0"/>
              <a:t>QAM</a:t>
            </a:r>
            <a:r>
              <a:rPr lang="uk-UA" dirty="0" smtClean="0"/>
              <a:t>;                                                                           </a:t>
            </a:r>
            <a:endParaRPr lang="ru-RU" dirty="0"/>
          </a:p>
          <a:p>
            <a:r>
              <a:rPr lang="uk-UA" dirty="0" smtClean="0"/>
              <a:t>джерело </a:t>
            </a:r>
            <a:r>
              <a:rPr lang="uk-UA" dirty="0"/>
              <a:t>сигналу – цифровий </a:t>
            </a:r>
            <a:r>
              <a:rPr lang="uk-UA" dirty="0" smtClean="0"/>
              <a:t>потік MPEG2/ MPEG4;                              </a:t>
            </a:r>
            <a:endParaRPr lang="ru-RU" dirty="0"/>
          </a:p>
          <a:p>
            <a:r>
              <a:rPr lang="uk-UA" dirty="0" smtClean="0"/>
              <a:t>швидкість </a:t>
            </a:r>
            <a:r>
              <a:rPr lang="uk-UA" dirty="0"/>
              <a:t>вихідного потоку – 30 </a:t>
            </a:r>
            <a:r>
              <a:rPr lang="uk-UA" dirty="0" err="1"/>
              <a:t>Мбіт</a:t>
            </a:r>
            <a:r>
              <a:rPr lang="uk-UA" dirty="0"/>
              <a:t>/с</a:t>
            </a:r>
            <a:r>
              <a:rPr lang="uk-UA" dirty="0" smtClean="0"/>
              <a:t>;                                                                                </a:t>
            </a:r>
            <a:endParaRPr lang="ru-RU" dirty="0"/>
          </a:p>
          <a:p>
            <a:r>
              <a:rPr lang="uk-UA" dirty="0" smtClean="0"/>
              <a:t>швидкість </a:t>
            </a:r>
            <a:r>
              <a:rPr lang="uk-UA" dirty="0"/>
              <a:t>внутрішнього коду – 3/</a:t>
            </a:r>
            <a:r>
              <a:rPr lang="ru-RU" dirty="0"/>
              <a:t>4</a:t>
            </a:r>
            <a:r>
              <a:rPr lang="uk-UA" dirty="0" smtClean="0"/>
              <a:t>;                                                    </a:t>
            </a:r>
            <a:endParaRPr lang="ru-RU" dirty="0"/>
          </a:p>
          <a:p>
            <a:r>
              <a:rPr lang="uk-UA" dirty="0" smtClean="0"/>
              <a:t>ширина </a:t>
            </a:r>
            <a:r>
              <a:rPr lang="uk-UA" dirty="0"/>
              <a:t>смуги частот каналу – 8 </a:t>
            </a:r>
            <a:r>
              <a:rPr lang="uk-UA" dirty="0" err="1"/>
              <a:t>МГц</a:t>
            </a:r>
            <a:r>
              <a:rPr lang="uk-UA" dirty="0" smtClean="0"/>
              <a:t>;  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/>
          <a:lstStyle/>
          <a:p>
            <a:r>
              <a:rPr lang="uk-UA" b="1" u="sng" dirty="0" smtClean="0">
                <a:solidFill>
                  <a:srgbClr val="FFFF00"/>
                </a:solidFill>
              </a:rPr>
              <a:t>Схема підключення приймача:</a:t>
            </a:r>
            <a:endParaRPr lang="uk-UA" b="1" u="sng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 l="12779" t="52621" r="61703" b="5736"/>
          <a:stretch>
            <a:fillRect/>
          </a:stretch>
        </p:blipFill>
        <p:spPr bwMode="auto">
          <a:xfrm>
            <a:off x="500034" y="2071678"/>
            <a:ext cx="40005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/>
          <a:srcRect l="58822" t="55266" r="14355" b="7999"/>
          <a:stretch>
            <a:fillRect/>
          </a:stretch>
        </p:blipFill>
        <p:spPr bwMode="auto">
          <a:xfrm>
            <a:off x="4786314" y="2071678"/>
            <a:ext cx="4143404" cy="364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5857892"/>
            <a:ext cx="4028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1) прийом сигналу на зовнішню антену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5857892"/>
            <a:ext cx="3982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2) прийом сигналу на кімнатну антену </a:t>
            </a:r>
            <a:endParaRPr lang="uk-UA" dirty="0"/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214282" y="1285860"/>
            <a:ext cx="1000132" cy="135732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7858148" y="1285860"/>
            <a:ext cx="1071570" cy="13573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>
                <a:solidFill>
                  <a:srgbClr val="FFFF00"/>
                </a:solidFill>
              </a:rPr>
              <a:t>Загальна схема мережі </a:t>
            </a:r>
            <a:r>
              <a:rPr lang="ru-RU" b="1" u="sng" dirty="0" smtClean="0">
                <a:solidFill>
                  <a:srgbClr val="FFFF00"/>
                </a:solidFill>
              </a:rPr>
              <a:t>DVB-T</a:t>
            </a:r>
            <a:r>
              <a:rPr lang="ru-RU" b="1" u="sng" dirty="0">
                <a:solidFill>
                  <a:srgbClr val="FFFF00"/>
                </a:solidFill>
              </a:rPr>
              <a:t>:</a:t>
            </a:r>
          </a:p>
        </p:txBody>
      </p:sp>
      <p:pic>
        <p:nvPicPr>
          <p:cNvPr id="5" name="Содержимое 4" descr="C:\Users\Olechka\Desktop\приклад\Проектор\Структуры\Загальна схема мережі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64399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Головна станція мультиплексування (ГСМ):</a:t>
            </a:r>
            <a:endParaRPr lang="uk-UA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8072494" cy="524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7161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Передавальна станція DVB-T</a:t>
            </a:r>
            <a:b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uk-UA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C:\Users\Olechka\Desktop\приклад\Проектор\Структуры\Передавальна станція DVB-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9296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972452" cy="1428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оперативного керування та моніторингу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C:\Users\Olechka\Desktop\приклад\Проектор\Структуры\Центр оперативн керув та монітор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643050"/>
            <a:ext cx="400052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Комп’ютерне моделювання</a:t>
            </a:r>
            <a:endParaRPr lang="uk-UA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Квадратурне зображення прийнятого сигналу при S/N=40 дБ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Nikolay\Desktop\моделювання\Квадратурне зображення прийнятого сигналу при S-N 40dB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2285992"/>
            <a:ext cx="3915116" cy="4040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71612"/>
            <a:ext cx="4213255" cy="857256"/>
          </a:xfrm>
        </p:spPr>
        <p:txBody>
          <a:bodyPr>
            <a:normAutofit fontScale="70000" lnSpcReduction="20000"/>
          </a:bodyPr>
          <a:lstStyle/>
          <a:p>
            <a:endPara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Спектр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прийнятого сигналу при S/N=40 дБ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C:\Users\Nikolay\Desktop\моделювання\Спектр прийнятого сигналу при S-N=40dB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43577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206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“ПРОЕКТУВАННЯ МЕРЕЖІ ЦИФРОВОГО ТЕЛЕБАЧЕННЯ DVB-T  ДЛЯ М. ВІННИЦЯ”</vt:lpstr>
      <vt:lpstr>Аналог чи Цифра?</vt:lpstr>
      <vt:lpstr>DVB-T (Digital Video Broadcasting — Terrestrial) — європейський стандарт наземного цифрового мовлення</vt:lpstr>
      <vt:lpstr>Схема підключення приймача:</vt:lpstr>
      <vt:lpstr>Загальна схема мережі DVB-T:</vt:lpstr>
      <vt:lpstr>Головна станція мультиплексування (ГСМ):</vt:lpstr>
      <vt:lpstr>Передавальна станція DVB-T </vt:lpstr>
      <vt:lpstr> Центр оперативного керування та моніторингу </vt:lpstr>
      <vt:lpstr>Комп’ютерне моделювання</vt:lpstr>
      <vt:lpstr>Слайд 10</vt:lpstr>
      <vt:lpstr>Слайд 11</vt:lpstr>
      <vt:lpstr>Слайд 12</vt:lpstr>
      <vt:lpstr>Результуюче покриття для  м. Вінниця:</vt:lpstr>
      <vt:lpstr>Результуюче покриття для  Вінницької обл.:</vt:lpstr>
      <vt:lpstr> В пояснювальній записці розроблені такі питання: 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“ПРОЕКТУВАННЯ МЕРЕЖІ ЦИФРОВОГО ТЕЛЕБАЧЕННЯ DVB-T  ДЛЯ М. ВІННИЦЯ”</dc:title>
  <dc:creator>Olechka</dc:creator>
  <cp:lastModifiedBy>Olechka</cp:lastModifiedBy>
  <cp:revision>12</cp:revision>
  <dcterms:created xsi:type="dcterms:W3CDTF">2015-06-16T21:36:11Z</dcterms:created>
  <dcterms:modified xsi:type="dcterms:W3CDTF">2015-06-16T22:44:28Z</dcterms:modified>
</cp:coreProperties>
</file>