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jpg" ContentType="image/jp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</p:sldIdLst>
  <p:sldSz cx="9144000" cy="6858000"/>
  <p:notesSz cx="9144000" cy="68580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20" Type="http://schemas.openxmlformats.org/officeDocument/2006/relationships/slide" Target="slides/slide15.xml"/><Relationship Id="rId21" Type="http://schemas.openxmlformats.org/officeDocument/2006/relationships/slide" Target="slides/slide16.xml"/><Relationship Id="rId22" Type="http://schemas.openxmlformats.org/officeDocument/2006/relationships/slide" Target="slides/slide17.xml"/><Relationship Id="rId23" Type="http://schemas.openxmlformats.org/officeDocument/2006/relationships/slide" Target="slides/slide18.xml"/><Relationship Id="rId24" Type="http://schemas.openxmlformats.org/officeDocument/2006/relationships/slide" Target="slides/slide19.xml"/><Relationship Id="rId25" Type="http://schemas.openxmlformats.org/officeDocument/2006/relationships/slide" Target="slides/slide20.xml"/></Relationships>
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14401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#</a:t>
            </a:fld>
            <a:endParaRPr sz="140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rgbClr val="496717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4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#</a:t>
            </a:fld>
            <a:endParaRPr sz="140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rgbClr val="496717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#</a:t>
            </a:fld>
            <a:endParaRPr sz="140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5400" b="0" i="0">
                <a:solidFill>
                  <a:srgbClr val="496717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#</a:t>
            </a:fld>
            <a:endParaRPr sz="140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#</a:t>
            </a:fld>
            <a:endParaRPr sz="140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7" name="bk object 17"/>
          <p:cNvSpPr/>
          <p:nvPr/>
        </p:nvSpPr>
        <p:spPr>
          <a:xfrm>
            <a:off x="8457818" y="6499377"/>
            <a:ext cx="85090" cy="85090"/>
          </a:xfrm>
          <a:custGeom>
            <a:avLst/>
            <a:gdLst/>
            <a:ahLst/>
            <a:cxnLst/>
            <a:rect l="l" t="t" r="r" b="b"/>
            <a:pathLst>
              <a:path w="85090" h="85090">
                <a:moveTo>
                  <a:pt x="42290" y="0"/>
                </a:moveTo>
                <a:lnTo>
                  <a:pt x="25824" y="3332"/>
                </a:lnTo>
                <a:lnTo>
                  <a:pt x="12382" y="12419"/>
                </a:lnTo>
                <a:lnTo>
                  <a:pt x="3321" y="25894"/>
                </a:lnTo>
                <a:lnTo>
                  <a:pt x="0" y="42392"/>
                </a:lnTo>
                <a:lnTo>
                  <a:pt x="3321" y="58888"/>
                </a:lnTo>
                <a:lnTo>
                  <a:pt x="12382" y="72359"/>
                </a:lnTo>
                <a:lnTo>
                  <a:pt x="25824" y="81442"/>
                </a:lnTo>
                <a:lnTo>
                  <a:pt x="42290" y="84772"/>
                </a:lnTo>
                <a:lnTo>
                  <a:pt x="58830" y="81442"/>
                </a:lnTo>
                <a:lnTo>
                  <a:pt x="72310" y="72359"/>
                </a:lnTo>
                <a:lnTo>
                  <a:pt x="81385" y="58888"/>
                </a:lnTo>
                <a:lnTo>
                  <a:pt x="84708" y="42392"/>
                </a:lnTo>
                <a:lnTo>
                  <a:pt x="81385" y="25894"/>
                </a:lnTo>
                <a:lnTo>
                  <a:pt x="72310" y="12419"/>
                </a:lnTo>
                <a:lnTo>
                  <a:pt x="58830" y="3332"/>
                </a:lnTo>
                <a:lnTo>
                  <a:pt x="42290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18" name="bk object 18"/>
          <p:cNvSpPr/>
          <p:nvPr/>
        </p:nvSpPr>
        <p:spPr>
          <a:xfrm>
            <a:off x="569125" y="6499377"/>
            <a:ext cx="85090" cy="85090"/>
          </a:xfrm>
          <a:custGeom>
            <a:avLst/>
            <a:gdLst/>
            <a:ahLst/>
            <a:cxnLst/>
            <a:rect l="l" t="t" r="r" b="b"/>
            <a:pathLst>
              <a:path w="85090" h="85090">
                <a:moveTo>
                  <a:pt x="42379" y="0"/>
                </a:moveTo>
                <a:lnTo>
                  <a:pt x="25883" y="3332"/>
                </a:lnTo>
                <a:lnTo>
                  <a:pt x="12412" y="12419"/>
                </a:lnTo>
                <a:lnTo>
                  <a:pt x="3330" y="25894"/>
                </a:lnTo>
                <a:lnTo>
                  <a:pt x="0" y="42392"/>
                </a:lnTo>
                <a:lnTo>
                  <a:pt x="3330" y="58888"/>
                </a:lnTo>
                <a:lnTo>
                  <a:pt x="12412" y="72359"/>
                </a:lnTo>
                <a:lnTo>
                  <a:pt x="25883" y="81442"/>
                </a:lnTo>
                <a:lnTo>
                  <a:pt x="42379" y="84772"/>
                </a:lnTo>
                <a:lnTo>
                  <a:pt x="58876" y="81442"/>
                </a:lnTo>
                <a:lnTo>
                  <a:pt x="72347" y="72359"/>
                </a:lnTo>
                <a:lnTo>
                  <a:pt x="81429" y="58888"/>
                </a:lnTo>
                <a:lnTo>
                  <a:pt x="84759" y="42392"/>
                </a:lnTo>
                <a:lnTo>
                  <a:pt x="81429" y="25894"/>
                </a:lnTo>
                <a:lnTo>
                  <a:pt x="72347" y="12419"/>
                </a:lnTo>
                <a:lnTo>
                  <a:pt x="58876" y="3332"/>
                </a:lnTo>
                <a:lnTo>
                  <a:pt x="42379" y="0"/>
                </a:lnTo>
                <a:close/>
              </a:path>
            </a:pathLst>
          </a:custGeom>
          <a:solidFill>
            <a:srgbClr val="7E7E7E"/>
          </a:solid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89737" y="23621"/>
            <a:ext cx="7964525" cy="13563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5400" b="0" i="0">
                <a:solidFill>
                  <a:srgbClr val="496717"/>
                </a:solidFill>
                <a:latin typeface="Palatino Linotype"/>
                <a:cs typeface="Palatino Linotype"/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5940" y="1603502"/>
            <a:ext cx="8074025" cy="234822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0" i="0">
                <a:solidFill>
                  <a:schemeClr val="tx1"/>
                </a:solidFill>
                <a:latin typeface="Century Gothic"/>
                <a:cs typeface="Century Gothic"/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8546845" y="6448472"/>
            <a:ext cx="248920" cy="20383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200" b="0" i="0">
                <a:solidFill>
                  <a:srgbClr val="585858"/>
                </a:solidFill>
                <a:latin typeface="Century Gothic"/>
                <a:cs typeface="Century Gothic"/>
              </a:defRPr>
            </a:lvl1pPr>
          </a:lstStyle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#</a:t>
            </a:fld>
            <a:endParaRPr sz="1400"/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
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jpg"/></Relationships>
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29.png"/><Relationship Id="rId3" Type="http://schemas.openxmlformats.org/officeDocument/2006/relationships/image" Target="../media/image30.png"/><Relationship Id="rId4" Type="http://schemas.openxmlformats.org/officeDocument/2006/relationships/image" Target="../media/image31.png"/><Relationship Id="rId5" Type="http://schemas.openxmlformats.org/officeDocument/2006/relationships/image" Target="../media/image32.png"/><Relationship Id="rId6" Type="http://schemas.openxmlformats.org/officeDocument/2006/relationships/image" Target="../media/image33.png"/><Relationship Id="rId7" Type="http://schemas.openxmlformats.org/officeDocument/2006/relationships/image" Target="../media/image34.png"/><Relationship Id="rId8" Type="http://schemas.openxmlformats.org/officeDocument/2006/relationships/image" Target="../media/image35.png"/><Relationship Id="rId9" Type="http://schemas.openxmlformats.org/officeDocument/2006/relationships/image" Target="../media/image36.jpg"/></Relationships>
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37.png"/><Relationship Id="rId3" Type="http://schemas.openxmlformats.org/officeDocument/2006/relationships/image" Target="../media/image38.png"/><Relationship Id="rId4" Type="http://schemas.openxmlformats.org/officeDocument/2006/relationships/image" Target="../media/image39.png"/><Relationship Id="rId5" Type="http://schemas.openxmlformats.org/officeDocument/2006/relationships/image" Target="../media/image40.png"/><Relationship Id="rId6" Type="http://schemas.openxmlformats.org/officeDocument/2006/relationships/image" Target="../media/image41.png"/><Relationship Id="rId7" Type="http://schemas.openxmlformats.org/officeDocument/2006/relationships/image" Target="../media/image42.jpg"/></Relationships>
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Relationship Id="rId3" Type="http://schemas.openxmlformats.org/officeDocument/2006/relationships/image" Target="../media/image44.png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6" Type="http://schemas.openxmlformats.org/officeDocument/2006/relationships/image" Target="../media/image47.png"/><Relationship Id="rId7" Type="http://schemas.openxmlformats.org/officeDocument/2006/relationships/image" Target="../media/image48.jpg"/></Relationships>
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9.jpg"/></Relationships>
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0.png"/><Relationship Id="rId3" Type="http://schemas.openxmlformats.org/officeDocument/2006/relationships/image" Target="../media/image51.jpg"/></Relationships>
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52.jpg"/></Relationships>
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3.png"/><Relationship Id="rId3" Type="http://schemas.openxmlformats.org/officeDocument/2006/relationships/image" Target="../media/image54.png"/></Relationships>
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Relationship Id="rId3" Type="http://schemas.openxmlformats.org/officeDocument/2006/relationships/image" Target="../media/image56.png"/></Relationships>
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
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Relationship Id="rId4" Type="http://schemas.openxmlformats.org/officeDocument/2006/relationships/image" Target="../media/image59.jpg"/></Relationships>
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
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Relationship Id="rId4" Type="http://schemas.openxmlformats.org/officeDocument/2006/relationships/image" Target="../media/image9.png"/></Relationships>
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
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jpg"/></Relationships>
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/Relationships>
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png"/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7" Type="http://schemas.openxmlformats.org/officeDocument/2006/relationships/image" Target="../media/image20.jpg"/></Relationships>
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1.jpg"/><Relationship Id="rId3" Type="http://schemas.openxmlformats.org/officeDocument/2006/relationships/image" Target="../media/image22.jpg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566916" y="3034283"/>
            <a:ext cx="611124" cy="62788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6523990" y="4386579"/>
            <a:ext cx="2291080" cy="11188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>
                <a:latin typeface="Century Gothic"/>
                <a:cs typeface="Century Gothic"/>
              </a:rPr>
              <a:t>Науковий</a:t>
            </a:r>
            <a:r>
              <a:rPr dirty="0" sz="1400" spc="-11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керівник:</a:t>
            </a:r>
            <a:endParaRPr sz="1400">
              <a:latin typeface="Century Gothic"/>
              <a:cs typeface="Century Gothic"/>
            </a:endParaRPr>
          </a:p>
          <a:p>
            <a:pPr marL="12700" marR="5080">
              <a:lnSpc>
                <a:spcPct val="110000"/>
              </a:lnSpc>
            </a:pPr>
            <a:r>
              <a:rPr dirty="0" sz="1400" spc="-5">
                <a:latin typeface="Century Gothic"/>
                <a:cs typeface="Century Gothic"/>
              </a:rPr>
              <a:t>д.б.н, </a:t>
            </a:r>
            <a:r>
              <a:rPr dirty="0" sz="1400">
                <a:latin typeface="Century Gothic"/>
                <a:cs typeface="Century Gothic"/>
              </a:rPr>
              <a:t>доцент Ткачук О.</a:t>
            </a:r>
            <a:r>
              <a:rPr dirty="0" sz="1400" spc="-10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О.  Науковий</a:t>
            </a:r>
            <a:r>
              <a:rPr dirty="0" sz="1400" spc="-10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консультант:</a:t>
            </a:r>
            <a:endParaRPr sz="1400">
              <a:latin typeface="Century Gothic"/>
              <a:cs typeface="Century Gothic"/>
            </a:endParaRPr>
          </a:p>
          <a:p>
            <a:pPr marL="12700" marR="718185">
              <a:lnSpc>
                <a:spcPts val="1510"/>
              </a:lnSpc>
              <a:spcBef>
                <a:spcPts val="359"/>
              </a:spcBef>
            </a:pPr>
            <a:r>
              <a:rPr dirty="0" sz="1400" spc="-10">
                <a:latin typeface="Century Gothic"/>
                <a:cs typeface="Century Gothic"/>
              </a:rPr>
              <a:t>д.х.н.,</a:t>
            </a:r>
            <a:r>
              <a:rPr dirty="0" sz="1400" spc="-25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професор  Ранський </a:t>
            </a:r>
            <a:r>
              <a:rPr dirty="0" sz="1400" spc="5">
                <a:latin typeface="Century Gothic"/>
                <a:cs typeface="Century Gothic"/>
              </a:rPr>
              <a:t>А.</a:t>
            </a:r>
            <a:r>
              <a:rPr dirty="0" sz="1400" spc="-130">
                <a:latin typeface="Century Gothic"/>
                <a:cs typeface="Century Gothic"/>
              </a:rPr>
              <a:t> </a:t>
            </a:r>
            <a:r>
              <a:rPr dirty="0" sz="1400">
                <a:latin typeface="Century Gothic"/>
                <a:cs typeface="Century Gothic"/>
              </a:rPr>
              <a:t>П.</a:t>
            </a:r>
            <a:endParaRPr sz="14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83058" rIns="0" bIns="0" rtlCol="0" vert="horz">
            <a:spAutoFit/>
          </a:bodyPr>
          <a:lstStyle/>
          <a:p>
            <a:pPr marL="1625600">
              <a:lnSpc>
                <a:spcPct val="100000"/>
              </a:lnSpc>
            </a:pPr>
            <a:r>
              <a:rPr dirty="0" sz="1800">
                <a:solidFill>
                  <a:srgbClr val="000000"/>
                </a:solidFill>
              </a:rPr>
              <a:t>Вінницький національний технічний</a:t>
            </a:r>
            <a:r>
              <a:rPr dirty="0" sz="1800" spc="-95">
                <a:solidFill>
                  <a:srgbClr val="000000"/>
                </a:solidFill>
              </a:rPr>
              <a:t> </a:t>
            </a:r>
            <a:r>
              <a:rPr dirty="0" sz="1800">
                <a:solidFill>
                  <a:srgbClr val="000000"/>
                </a:solidFill>
              </a:rPr>
              <a:t>університет</a:t>
            </a:r>
            <a:endParaRPr sz="1800"/>
          </a:p>
        </p:txBody>
      </p:sp>
      <p:sp>
        <p:nvSpPr>
          <p:cNvPr id="5" name="object 5"/>
          <p:cNvSpPr txBox="1"/>
          <p:nvPr/>
        </p:nvSpPr>
        <p:spPr>
          <a:xfrm>
            <a:off x="3935984" y="6269126"/>
            <a:ext cx="1424305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latin typeface="Palatino Linotype"/>
                <a:cs typeface="Palatino Linotype"/>
              </a:rPr>
              <a:t>Вінниця</a:t>
            </a:r>
            <a:r>
              <a:rPr dirty="0" sz="1800" spc="-12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2015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988872" y="486155"/>
            <a:ext cx="7222490" cy="31349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938530">
              <a:lnSpc>
                <a:spcPct val="100000"/>
              </a:lnSpc>
            </a:pPr>
            <a:r>
              <a:rPr dirty="0" sz="1800">
                <a:latin typeface="Palatino Linotype"/>
                <a:cs typeface="Palatino Linotype"/>
              </a:rPr>
              <a:t>Інститут екологічної </a:t>
            </a:r>
            <a:r>
              <a:rPr dirty="0" sz="1800" spc="-5">
                <a:latin typeface="Palatino Linotype"/>
                <a:cs typeface="Palatino Linotype"/>
              </a:rPr>
              <a:t>безпеки </a:t>
            </a:r>
            <a:r>
              <a:rPr dirty="0" sz="1800">
                <a:latin typeface="Palatino Linotype"/>
                <a:cs typeface="Palatino Linotype"/>
              </a:rPr>
              <a:t>та моніторингу</a:t>
            </a:r>
            <a:r>
              <a:rPr dirty="0" sz="1800" spc="-3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довкілля</a:t>
            </a:r>
            <a:endParaRPr sz="1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</a:pPr>
            <a:endParaRPr sz="1800">
              <a:latin typeface="Times New Roman"/>
              <a:cs typeface="Times New Roman"/>
            </a:endParaRPr>
          </a:p>
          <a:p>
            <a:pPr marL="2056764">
              <a:lnSpc>
                <a:spcPct val="100000"/>
              </a:lnSpc>
              <a:spcBef>
                <a:spcPts val="1285"/>
              </a:spcBef>
            </a:pPr>
            <a:r>
              <a:rPr dirty="0" sz="1800" b="1">
                <a:latin typeface="Palatino Linotype"/>
                <a:cs typeface="Palatino Linotype"/>
              </a:rPr>
              <a:t>Жуйко Катерина</a:t>
            </a:r>
            <a:r>
              <a:rPr dirty="0" sz="1800" spc="-135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Костянтинівна</a:t>
            </a:r>
            <a:endParaRPr sz="1800">
              <a:latin typeface="Palatino Linotype"/>
              <a:cs typeface="Palatino Linotype"/>
            </a:endParaRPr>
          </a:p>
          <a:p>
            <a:pPr>
              <a:lnSpc>
                <a:spcPct val="100000"/>
              </a:lnSpc>
              <a:spcBef>
                <a:spcPts val="45"/>
              </a:spcBef>
            </a:pPr>
            <a:endParaRPr sz="2350">
              <a:latin typeface="Times New Roman"/>
              <a:cs typeface="Times New Roman"/>
            </a:endParaRPr>
          </a:p>
          <a:p>
            <a:pPr algn="ctr" marL="12700" marR="5080">
              <a:lnSpc>
                <a:spcPct val="100000"/>
              </a:lnSpc>
              <a:tabLst>
                <a:tab pos="2562860" algn="l"/>
              </a:tabLst>
            </a:pPr>
            <a:r>
              <a:rPr dirty="0" sz="2900" b="1">
                <a:solidFill>
                  <a:srgbClr val="496717"/>
                </a:solidFill>
                <a:latin typeface="Palatino Linotype"/>
                <a:cs typeface="Palatino Linotype"/>
              </a:rPr>
              <a:t>ОБГРУНТУВАННЯ</a:t>
            </a:r>
            <a:r>
              <a:rPr dirty="0" sz="2900" spc="-60" b="1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2900" b="1">
                <a:solidFill>
                  <a:srgbClr val="496717"/>
                </a:solidFill>
                <a:latin typeface="Palatino Linotype"/>
                <a:cs typeface="Palatino Linotype"/>
              </a:rPr>
              <a:t>НАУКОВИХ</a:t>
            </a:r>
            <a:r>
              <a:rPr dirty="0" sz="2900" spc="-30" b="1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2900" b="1">
                <a:solidFill>
                  <a:srgbClr val="496717"/>
                </a:solidFill>
                <a:latin typeface="Palatino Linotype"/>
                <a:cs typeface="Palatino Linotype"/>
              </a:rPr>
              <a:t>ЗАСАД </a:t>
            </a:r>
            <a:r>
              <a:rPr dirty="0" sz="2900" b="1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2900" b="1">
                <a:solidFill>
                  <a:srgbClr val="496717"/>
                </a:solidFill>
                <a:latin typeface="Palatino Linotype"/>
                <a:cs typeface="Palatino Linotype"/>
              </a:rPr>
              <a:t>ЕКОЛОГІЧНО – БЕЗПЕЧНОЇ  ПІРОЛІЗНОЇ	ПЕРЕРОБКИ</a:t>
            </a:r>
            <a:r>
              <a:rPr dirty="0" sz="2900" spc="-70" b="1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2900" b="1">
                <a:solidFill>
                  <a:srgbClr val="496717"/>
                </a:solidFill>
                <a:latin typeface="Palatino Linotype"/>
                <a:cs typeface="Palatino Linotype"/>
              </a:rPr>
              <a:t>ХАРЧОВИХ </a:t>
            </a:r>
            <a:r>
              <a:rPr dirty="0" sz="2900" b="1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2900" b="1">
                <a:solidFill>
                  <a:srgbClr val="496717"/>
                </a:solidFill>
                <a:latin typeface="Palatino Linotype"/>
                <a:cs typeface="Palatino Linotype"/>
              </a:rPr>
              <a:t>ПОБУТОВИХ</a:t>
            </a:r>
            <a:r>
              <a:rPr dirty="0" sz="2900" spc="-80" b="1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2900" b="1">
                <a:solidFill>
                  <a:srgbClr val="496717"/>
                </a:solidFill>
                <a:latin typeface="Palatino Linotype"/>
                <a:cs typeface="Palatino Linotype"/>
              </a:rPr>
              <a:t>ВІДХОДІВ</a:t>
            </a:r>
            <a:endParaRPr sz="2900">
              <a:latin typeface="Palatino Linotype"/>
              <a:cs typeface="Palatino Linotype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8559545" y="6429654"/>
            <a:ext cx="124460" cy="222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>
                <a:solidFill>
                  <a:srgbClr val="585858"/>
                </a:solidFill>
                <a:latin typeface="Century Gothic"/>
                <a:cs typeface="Century Gothic"/>
              </a:rPr>
              <a:t>1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04215" y="10667"/>
            <a:ext cx="3852672" cy="40081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724655" y="10667"/>
            <a:ext cx="408431" cy="400811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3800855" y="10667"/>
            <a:ext cx="5125211" cy="400811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2820923" y="284988"/>
            <a:ext cx="3486912" cy="40081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5975603" y="284988"/>
            <a:ext cx="390144" cy="40081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xfrm>
            <a:off x="357327" y="74930"/>
            <a:ext cx="8354059" cy="58039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1800"/>
              <a:t>Технологічна схема лабораторно-дослідної установки дослідження</a:t>
            </a:r>
            <a:r>
              <a:rPr dirty="0" sz="1800" spc="-60"/>
              <a:t> </a:t>
            </a:r>
            <a:r>
              <a:rPr dirty="0" sz="1800"/>
              <a:t>піролізної</a:t>
            </a:r>
            <a:endParaRPr sz="1800"/>
          </a:p>
          <a:p>
            <a:pPr algn="ctr" marL="2540">
              <a:lnSpc>
                <a:spcPct val="100000"/>
              </a:lnSpc>
            </a:pPr>
            <a:r>
              <a:rPr dirty="0" sz="1800" spc="-5"/>
              <a:t>переробки харчових </a:t>
            </a:r>
            <a:r>
              <a:rPr dirty="0" sz="1800"/>
              <a:t>відходів</a:t>
            </a:r>
            <a:endParaRPr sz="1800"/>
          </a:p>
        </p:txBody>
      </p:sp>
      <p:sp>
        <p:nvSpPr>
          <p:cNvPr id="8" name="object 8"/>
          <p:cNvSpPr/>
          <p:nvPr/>
        </p:nvSpPr>
        <p:spPr>
          <a:xfrm>
            <a:off x="1259636" y="684656"/>
            <a:ext cx="6840728" cy="47524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330200" y="4832222"/>
            <a:ext cx="8485505" cy="15208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5080">
              <a:lnSpc>
                <a:spcPct val="100000"/>
              </a:lnSpc>
            </a:pPr>
            <a:r>
              <a:rPr dirty="0" sz="1400" b="1">
                <a:latin typeface="Palatino Linotype"/>
                <a:cs typeface="Palatino Linotype"/>
              </a:rPr>
              <a:t>1 – </a:t>
            </a:r>
            <a:r>
              <a:rPr dirty="0" sz="1400" spc="-5">
                <a:latin typeface="Palatino Linotype"/>
                <a:cs typeface="Palatino Linotype"/>
              </a:rPr>
              <a:t>Завантажувальний люк; </a:t>
            </a:r>
            <a:r>
              <a:rPr dirty="0" sz="1400" b="1">
                <a:latin typeface="Palatino Linotype"/>
                <a:cs typeface="Palatino Linotype"/>
              </a:rPr>
              <a:t>2 – </a:t>
            </a:r>
            <a:r>
              <a:rPr dirty="0" sz="1400" spc="-5">
                <a:latin typeface="Palatino Linotype"/>
                <a:cs typeface="Palatino Linotype"/>
              </a:rPr>
              <a:t>Завантажувальний живильний </a:t>
            </a:r>
            <a:r>
              <a:rPr dirty="0" sz="1400">
                <a:latin typeface="Palatino Linotype"/>
                <a:cs typeface="Palatino Linotype"/>
              </a:rPr>
              <a:t>шнек з індукційним обігрівом; </a:t>
            </a:r>
            <a:r>
              <a:rPr dirty="0" sz="1400" b="1">
                <a:latin typeface="Palatino Linotype"/>
                <a:cs typeface="Palatino Linotype"/>
              </a:rPr>
              <a:t>3, 4, 5 –  </a:t>
            </a:r>
            <a:r>
              <a:rPr dirty="0" sz="1400">
                <a:latin typeface="Palatino Linotype"/>
                <a:cs typeface="Palatino Linotype"/>
              </a:rPr>
              <a:t>Зони </a:t>
            </a:r>
            <a:r>
              <a:rPr dirty="0" sz="1400" spc="-5">
                <a:latin typeface="Palatino Linotype"/>
                <a:cs typeface="Palatino Linotype"/>
              </a:rPr>
              <a:t>індукційного обігріву завантажувального </a:t>
            </a:r>
            <a:r>
              <a:rPr dirty="0" sz="1400">
                <a:latin typeface="Palatino Linotype"/>
                <a:cs typeface="Palatino Linotype"/>
              </a:rPr>
              <a:t>шнека; </a:t>
            </a:r>
            <a:r>
              <a:rPr dirty="0" sz="1400" b="1">
                <a:latin typeface="Palatino Linotype"/>
                <a:cs typeface="Palatino Linotype"/>
              </a:rPr>
              <a:t>6 – </a:t>
            </a:r>
            <a:r>
              <a:rPr dirty="0" sz="1400" spc="-5">
                <a:latin typeface="Palatino Linotype"/>
                <a:cs typeface="Palatino Linotype"/>
              </a:rPr>
              <a:t>Шлюзова завантажувальна камера; </a:t>
            </a:r>
            <a:r>
              <a:rPr dirty="0" sz="1400" b="1">
                <a:latin typeface="Palatino Linotype"/>
                <a:cs typeface="Palatino Linotype"/>
              </a:rPr>
              <a:t>7 –  </a:t>
            </a:r>
            <a:r>
              <a:rPr dirty="0" sz="1400" spc="-5">
                <a:latin typeface="Palatino Linotype"/>
                <a:cs typeface="Palatino Linotype"/>
              </a:rPr>
              <a:t>Реактор </a:t>
            </a:r>
            <a:r>
              <a:rPr dirty="0" sz="1400">
                <a:latin typeface="Palatino Linotype"/>
                <a:cs typeface="Palatino Linotype"/>
              </a:rPr>
              <a:t>піролізер; </a:t>
            </a:r>
            <a:r>
              <a:rPr dirty="0" sz="1400" b="1">
                <a:latin typeface="Palatino Linotype"/>
                <a:cs typeface="Palatino Linotype"/>
              </a:rPr>
              <a:t>8, 9, 10 – </a:t>
            </a:r>
            <a:r>
              <a:rPr dirty="0" sz="1400" spc="-5">
                <a:latin typeface="Palatino Linotype"/>
                <a:cs typeface="Palatino Linotype"/>
              </a:rPr>
              <a:t>Зони </a:t>
            </a:r>
            <a:r>
              <a:rPr dirty="0" sz="1400">
                <a:latin typeface="Palatino Linotype"/>
                <a:cs typeface="Palatino Linotype"/>
              </a:rPr>
              <a:t>індукційного </a:t>
            </a:r>
            <a:r>
              <a:rPr dirty="0" sz="1400" spc="-5">
                <a:latin typeface="Palatino Linotype"/>
                <a:cs typeface="Palatino Linotype"/>
              </a:rPr>
              <a:t>обігріву </a:t>
            </a:r>
            <a:r>
              <a:rPr dirty="0" sz="1400">
                <a:latin typeface="Palatino Linotype"/>
                <a:cs typeface="Palatino Linotype"/>
              </a:rPr>
              <a:t>реактора; </a:t>
            </a:r>
            <a:r>
              <a:rPr dirty="0" sz="1400" spc="-5" b="1">
                <a:latin typeface="Palatino Linotype"/>
                <a:cs typeface="Palatino Linotype"/>
              </a:rPr>
              <a:t>11 </a:t>
            </a:r>
            <a:r>
              <a:rPr dirty="0" sz="1400" b="1">
                <a:latin typeface="Palatino Linotype"/>
                <a:cs typeface="Palatino Linotype"/>
              </a:rPr>
              <a:t>– </a:t>
            </a:r>
            <a:r>
              <a:rPr dirty="0" sz="1400" spc="-5">
                <a:latin typeface="Palatino Linotype"/>
                <a:cs typeface="Palatino Linotype"/>
              </a:rPr>
              <a:t>Якірна </a:t>
            </a:r>
            <a:r>
              <a:rPr dirty="0" sz="1400">
                <a:latin typeface="Palatino Linotype"/>
                <a:cs typeface="Palatino Linotype"/>
              </a:rPr>
              <a:t>мішалка з  </a:t>
            </a:r>
            <a:r>
              <a:rPr dirty="0" sz="1400" spc="-5">
                <a:latin typeface="Palatino Linotype"/>
                <a:cs typeface="Palatino Linotype"/>
              </a:rPr>
              <a:t>електроприводом </a:t>
            </a:r>
            <a:r>
              <a:rPr dirty="0" sz="1400">
                <a:latin typeface="Palatino Linotype"/>
                <a:cs typeface="Palatino Linotype"/>
              </a:rPr>
              <a:t>і </a:t>
            </a:r>
            <a:r>
              <a:rPr dirty="0" sz="1400" spc="-5">
                <a:latin typeface="Palatino Linotype"/>
                <a:cs typeface="Palatino Linotype"/>
              </a:rPr>
              <a:t>редуктором; </a:t>
            </a:r>
            <a:r>
              <a:rPr dirty="0" sz="1400" b="1">
                <a:latin typeface="Palatino Linotype"/>
                <a:cs typeface="Palatino Linotype"/>
              </a:rPr>
              <a:t>12 – </a:t>
            </a:r>
            <a:r>
              <a:rPr dirty="0" sz="1400">
                <a:latin typeface="Palatino Linotype"/>
                <a:cs typeface="Palatino Linotype"/>
              </a:rPr>
              <a:t>Шлюзова вигрузочна камера; </a:t>
            </a:r>
            <a:r>
              <a:rPr dirty="0" sz="1400" b="1">
                <a:latin typeface="Palatino Linotype"/>
                <a:cs typeface="Palatino Linotype"/>
              </a:rPr>
              <a:t>13 – </a:t>
            </a:r>
            <a:r>
              <a:rPr dirty="0" sz="1400">
                <a:latin typeface="Palatino Linotype"/>
                <a:cs typeface="Palatino Linotype"/>
              </a:rPr>
              <a:t>Шнек для вигрузки  мікроорганічних </a:t>
            </a:r>
            <a:r>
              <a:rPr dirty="0" sz="1400" spc="-5">
                <a:latin typeface="Palatino Linotype"/>
                <a:cs typeface="Palatino Linotype"/>
              </a:rPr>
              <a:t>добрив; </a:t>
            </a:r>
            <a:r>
              <a:rPr dirty="0" sz="1400" b="1">
                <a:latin typeface="Palatino Linotype"/>
                <a:cs typeface="Palatino Linotype"/>
              </a:rPr>
              <a:t>14 – </a:t>
            </a:r>
            <a:r>
              <a:rPr dirty="0" sz="1400" spc="-5">
                <a:latin typeface="Palatino Linotype"/>
                <a:cs typeface="Palatino Linotype"/>
              </a:rPr>
              <a:t>Приймач для </a:t>
            </a:r>
            <a:r>
              <a:rPr dirty="0" sz="1400">
                <a:latin typeface="Palatino Linotype"/>
                <a:cs typeface="Palatino Linotype"/>
              </a:rPr>
              <a:t>твердих мікроорганічних </a:t>
            </a:r>
            <a:r>
              <a:rPr dirty="0" sz="1400" spc="-5">
                <a:latin typeface="Palatino Linotype"/>
                <a:cs typeface="Palatino Linotype"/>
              </a:rPr>
              <a:t>добрив; </a:t>
            </a:r>
            <a:r>
              <a:rPr dirty="0" sz="1400" b="1">
                <a:latin typeface="Palatino Linotype"/>
                <a:cs typeface="Palatino Linotype"/>
              </a:rPr>
              <a:t>15 – </a:t>
            </a:r>
            <a:r>
              <a:rPr dirty="0" sz="1400" spc="-5">
                <a:latin typeface="Palatino Linotype"/>
                <a:cs typeface="Palatino Linotype"/>
              </a:rPr>
              <a:t>Кожухо-трубний  теплообмінник; </a:t>
            </a:r>
            <a:r>
              <a:rPr dirty="0" sz="1400" b="1">
                <a:latin typeface="Palatino Linotype"/>
                <a:cs typeface="Palatino Linotype"/>
              </a:rPr>
              <a:t>16 – </a:t>
            </a:r>
            <a:r>
              <a:rPr dirty="0" sz="1400" spc="-5">
                <a:latin typeface="Palatino Linotype"/>
                <a:cs typeface="Palatino Linotype"/>
              </a:rPr>
              <a:t>Розділювальна колона; </a:t>
            </a:r>
            <a:r>
              <a:rPr dirty="0" sz="1400" b="1">
                <a:latin typeface="Palatino Linotype"/>
                <a:cs typeface="Palatino Linotype"/>
              </a:rPr>
              <a:t>17 – </a:t>
            </a:r>
            <a:r>
              <a:rPr dirty="0" sz="1400" spc="-5">
                <a:latin typeface="Palatino Linotype"/>
                <a:cs typeface="Palatino Linotype"/>
              </a:rPr>
              <a:t>Газгольдер; </a:t>
            </a:r>
            <a:r>
              <a:rPr dirty="0" sz="1400" b="1">
                <a:latin typeface="Palatino Linotype"/>
                <a:cs typeface="Palatino Linotype"/>
              </a:rPr>
              <a:t>18 – </a:t>
            </a:r>
            <a:r>
              <a:rPr dirty="0" sz="1400">
                <a:latin typeface="Palatino Linotype"/>
                <a:cs typeface="Palatino Linotype"/>
              </a:rPr>
              <a:t>Ємність </a:t>
            </a:r>
            <a:r>
              <a:rPr dirty="0" sz="1400" spc="-5">
                <a:latin typeface="Palatino Linotype"/>
                <a:cs typeface="Palatino Linotype"/>
              </a:rPr>
              <a:t>для водно-мікроорганічних  добрив; </a:t>
            </a:r>
            <a:r>
              <a:rPr dirty="0" sz="1400" b="1">
                <a:latin typeface="Palatino Linotype"/>
                <a:cs typeface="Palatino Linotype"/>
              </a:rPr>
              <a:t>19 – </a:t>
            </a:r>
            <a:r>
              <a:rPr dirty="0" sz="1400">
                <a:latin typeface="Palatino Linotype"/>
                <a:cs typeface="Palatino Linotype"/>
              </a:rPr>
              <a:t>Ємність для рідких вуглеводнів; </a:t>
            </a:r>
            <a:r>
              <a:rPr dirty="0" sz="1400" b="1">
                <a:latin typeface="Palatino Linotype"/>
                <a:cs typeface="Palatino Linotype"/>
              </a:rPr>
              <a:t>20 – </a:t>
            </a:r>
            <a:r>
              <a:rPr dirty="0" sz="1400" spc="-5">
                <a:latin typeface="Palatino Linotype"/>
                <a:cs typeface="Palatino Linotype"/>
              </a:rPr>
              <a:t>Теплообмінник; </a:t>
            </a:r>
            <a:r>
              <a:rPr dirty="0" sz="1400" b="1">
                <a:latin typeface="Palatino Linotype"/>
                <a:cs typeface="Palatino Linotype"/>
              </a:rPr>
              <a:t>21 –</a:t>
            </a:r>
            <a:r>
              <a:rPr dirty="0" sz="1400">
                <a:latin typeface="Palatino Linotype"/>
                <a:cs typeface="Palatino Linotype"/>
              </a:rPr>
              <a:t>Дозатор харчових</a:t>
            </a:r>
            <a:r>
              <a:rPr dirty="0" sz="1400" spc="-15">
                <a:latin typeface="Palatino Linotype"/>
                <a:cs typeface="Palatino Linotype"/>
              </a:rPr>
              <a:t> </a:t>
            </a:r>
            <a:r>
              <a:rPr dirty="0" sz="1400">
                <a:latin typeface="Palatino Linotype"/>
                <a:cs typeface="Palatino Linotype"/>
              </a:rPr>
              <a:t>відходів.</a:t>
            </a:r>
            <a:endParaRPr sz="1400">
              <a:latin typeface="Palatino Linotype"/>
              <a:cs typeface="Palatino Linotype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8559545" y="6448472"/>
            <a:ext cx="223520" cy="2038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530"/>
              </a:lnSpc>
            </a:pPr>
            <a:r>
              <a:rPr dirty="0" sz="1400">
                <a:solidFill>
                  <a:srgbClr val="585858"/>
                </a:solidFill>
                <a:latin typeface="Century Gothic"/>
                <a:cs typeface="Century Gothic"/>
              </a:rPr>
              <a:t>10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4158996" y="0"/>
            <a:ext cx="1005839" cy="7132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11480" y="525780"/>
            <a:ext cx="6531864" cy="52425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510528" y="525780"/>
            <a:ext cx="1363979" cy="524256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7441692" y="525780"/>
            <a:ext cx="534924" cy="524256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543800" y="525780"/>
            <a:ext cx="1289303" cy="524256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/>
          <p:nvPr/>
        </p:nvSpPr>
        <p:spPr>
          <a:xfrm>
            <a:off x="1950720" y="891539"/>
            <a:ext cx="5266944" cy="52425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8" name="object 8"/>
          <p:cNvSpPr/>
          <p:nvPr/>
        </p:nvSpPr>
        <p:spPr>
          <a:xfrm>
            <a:off x="6784847" y="891539"/>
            <a:ext cx="509016" cy="524255"/>
          </a:xfrm>
          <a:prstGeom prst="rect">
            <a:avLst/>
          </a:prstGeom>
          <a:blipFill>
            <a:blip r:embed="rId8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/>
          <p:nvPr/>
        </p:nvSpPr>
        <p:spPr>
          <a:xfrm>
            <a:off x="467537" y="1556727"/>
            <a:ext cx="8234933" cy="4464558"/>
          </a:xfrm>
          <a:prstGeom prst="rect">
            <a:avLst/>
          </a:prstGeom>
          <a:blipFill>
            <a:blip r:embed="rId9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0" name="object 10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687955">
              <a:lnSpc>
                <a:spcPts val="4715"/>
              </a:lnSpc>
            </a:pPr>
            <a:r>
              <a:rPr dirty="0" sz="4000" spc="-5">
                <a:solidFill>
                  <a:srgbClr val="000000"/>
                </a:solidFill>
              </a:rPr>
              <a:t>Вихідні</a:t>
            </a:r>
            <a:r>
              <a:rPr dirty="0" sz="4000" spc="-80">
                <a:solidFill>
                  <a:srgbClr val="000000"/>
                </a:solidFill>
              </a:rPr>
              <a:t> </a:t>
            </a:r>
            <a:r>
              <a:rPr dirty="0" sz="4000" spc="-5">
                <a:solidFill>
                  <a:srgbClr val="000000"/>
                </a:solidFill>
              </a:rPr>
              <a:t>дані</a:t>
            </a:r>
            <a:endParaRPr sz="4000"/>
          </a:p>
          <a:p>
            <a:pPr marL="1577340" marR="5080" indent="-1539875">
              <a:lnSpc>
                <a:spcPts val="2880"/>
              </a:lnSpc>
              <a:spcBef>
                <a:spcPts val="10"/>
              </a:spcBef>
            </a:pPr>
            <a:r>
              <a:rPr dirty="0" sz="2400"/>
              <a:t>Дані газової </a:t>
            </a:r>
            <a:r>
              <a:rPr dirty="0" sz="2400" spc="-5"/>
              <a:t>хроматографії </a:t>
            </a:r>
            <a:r>
              <a:rPr dirty="0" sz="2400"/>
              <a:t>по </a:t>
            </a:r>
            <a:r>
              <a:rPr dirty="0" sz="2400" spc="-5"/>
              <a:t>отриманню </a:t>
            </a:r>
            <a:r>
              <a:rPr dirty="0" sz="2400"/>
              <a:t>синтез-газу</a:t>
            </a:r>
            <a:r>
              <a:rPr dirty="0" sz="2400" spc="-40"/>
              <a:t> </a:t>
            </a:r>
            <a:r>
              <a:rPr dirty="0" sz="2400"/>
              <a:t>з  різним складом </a:t>
            </a:r>
            <a:r>
              <a:rPr dirty="0" sz="2400" spc="-5"/>
              <a:t>харчових</a:t>
            </a:r>
            <a:r>
              <a:rPr dirty="0" sz="2400" spc="-80"/>
              <a:t> </a:t>
            </a:r>
            <a:r>
              <a:rPr dirty="0" sz="2400" spc="-5"/>
              <a:t>відходів</a:t>
            </a:r>
            <a:endParaRPr sz="2400"/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13</a:t>
            </a:fld>
            <a:endParaRPr sz="1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190244" y="237743"/>
            <a:ext cx="2281428" cy="9006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770632" y="237743"/>
            <a:ext cx="3150108" cy="9006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219700" y="237743"/>
            <a:ext cx="830579" cy="900683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5349240" y="237743"/>
            <a:ext cx="2499360" cy="900683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147559" y="237743"/>
            <a:ext cx="827531" cy="900683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50139" rIns="0" bIns="0" rtlCol="0" vert="horz">
            <a:spAutoFit/>
          </a:bodyPr>
          <a:lstStyle/>
          <a:p>
            <a:pPr marL="951865">
              <a:lnSpc>
                <a:spcPct val="100000"/>
              </a:lnSpc>
            </a:pPr>
            <a:r>
              <a:rPr dirty="0" sz="4000" spc="-5"/>
              <a:t>Склад піролізної</a:t>
            </a:r>
            <a:r>
              <a:rPr dirty="0" sz="4000" spc="-10"/>
              <a:t> </a:t>
            </a:r>
            <a:r>
              <a:rPr dirty="0" sz="4000" spc="-5"/>
              <a:t>рідини</a:t>
            </a:r>
            <a:endParaRPr sz="4000"/>
          </a:p>
        </p:txBody>
      </p:sp>
      <p:sp>
        <p:nvSpPr>
          <p:cNvPr id="8" name="object 8"/>
          <p:cNvSpPr/>
          <p:nvPr/>
        </p:nvSpPr>
        <p:spPr>
          <a:xfrm>
            <a:off x="1395222" y="1196797"/>
            <a:ext cx="6120637" cy="509841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13</a:t>
            </a:fld>
            <a:endParaRPr sz="140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17219" y="140207"/>
            <a:ext cx="3810000" cy="6065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3927347" y="140207"/>
            <a:ext cx="2439924" cy="6065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5867400" y="140207"/>
            <a:ext cx="2752344" cy="6065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119871" y="140207"/>
            <a:ext cx="588264" cy="60655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4146803" y="480059"/>
            <a:ext cx="1005839" cy="1036320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14249" rIns="0" bIns="0" rtlCol="0" vert="horz">
            <a:spAutoFit/>
          </a:bodyPr>
          <a:lstStyle/>
          <a:p>
            <a:pPr marL="277495">
              <a:lnSpc>
                <a:spcPct val="100000"/>
              </a:lnSpc>
            </a:pPr>
            <a:r>
              <a:rPr dirty="0" sz="2800" spc="-5"/>
              <a:t>Технологічна схема отримання</a:t>
            </a:r>
            <a:r>
              <a:rPr dirty="0" sz="2800" spc="40"/>
              <a:t> </a:t>
            </a:r>
            <a:r>
              <a:rPr dirty="0" sz="2800" spc="-5"/>
              <a:t>мікродобрив</a:t>
            </a:r>
            <a:endParaRPr sz="2800"/>
          </a:p>
        </p:txBody>
      </p:sp>
      <p:sp>
        <p:nvSpPr>
          <p:cNvPr id="8" name="object 8"/>
          <p:cNvSpPr/>
          <p:nvPr/>
        </p:nvSpPr>
        <p:spPr>
          <a:xfrm>
            <a:off x="613994" y="908685"/>
            <a:ext cx="8078216" cy="4540885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/>
          <p:nvPr/>
        </p:nvSpPr>
        <p:spPr>
          <a:xfrm>
            <a:off x="258267" y="5044694"/>
            <a:ext cx="8627745" cy="580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b="1">
                <a:latin typeface="Palatino Linotype"/>
                <a:cs typeface="Palatino Linotype"/>
              </a:rPr>
              <a:t>1</a:t>
            </a:r>
            <a:r>
              <a:rPr dirty="0" sz="1800" spc="130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–</a:t>
            </a:r>
            <a:r>
              <a:rPr dirty="0" sz="1800" spc="114" b="1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Фільтр</a:t>
            </a:r>
            <a:r>
              <a:rPr dirty="0" sz="1800" spc="12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для</a:t>
            </a:r>
            <a:r>
              <a:rPr dirty="0" sz="1800" spc="120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відділення</a:t>
            </a:r>
            <a:r>
              <a:rPr dirty="0" sz="1800" spc="125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твердої</a:t>
            </a:r>
            <a:r>
              <a:rPr dirty="0" sz="1800" spc="135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фракції;</a:t>
            </a:r>
            <a:r>
              <a:rPr dirty="0" sz="1800" spc="125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2,</a:t>
            </a:r>
            <a:r>
              <a:rPr dirty="0" sz="1800" spc="125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4</a:t>
            </a:r>
            <a:r>
              <a:rPr dirty="0" sz="1800" spc="130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–</a:t>
            </a:r>
            <a:r>
              <a:rPr dirty="0" sz="1800" spc="114" b="1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Насос-дозатор;</a:t>
            </a:r>
            <a:r>
              <a:rPr dirty="0" sz="1800" spc="135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3</a:t>
            </a:r>
            <a:r>
              <a:rPr dirty="0" sz="1800" spc="130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–</a:t>
            </a:r>
            <a:r>
              <a:rPr dirty="0" sz="1800" spc="114" b="1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Ємність</a:t>
            </a:r>
            <a:r>
              <a:rPr dirty="0" sz="1800" spc="114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для</a:t>
            </a:r>
            <a:endParaRPr sz="1800">
              <a:latin typeface="Palatino Linotype"/>
              <a:cs typeface="Palatino Linotype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latin typeface="Palatino Linotype"/>
                <a:cs typeface="Palatino Linotype"/>
              </a:rPr>
              <a:t>кислоті</a:t>
            </a:r>
            <a:r>
              <a:rPr dirty="0" sz="1800" spc="185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(Р);</a:t>
            </a:r>
            <a:r>
              <a:rPr dirty="0" sz="1800" spc="170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5</a:t>
            </a:r>
            <a:r>
              <a:rPr dirty="0" sz="1800" spc="165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–</a:t>
            </a:r>
            <a:r>
              <a:rPr dirty="0" sz="1800" spc="175" b="1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Ємність</a:t>
            </a:r>
            <a:r>
              <a:rPr dirty="0" sz="1800" spc="175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для</a:t>
            </a:r>
            <a:r>
              <a:rPr dirty="0" sz="1800" spc="170">
                <a:latin typeface="Palatino Linotype"/>
                <a:cs typeface="Palatino Linotype"/>
              </a:rPr>
              <a:t> </a:t>
            </a:r>
            <a:r>
              <a:rPr dirty="0" sz="1800" spc="-5">
                <a:latin typeface="Palatino Linotype"/>
                <a:cs typeface="Palatino Linotype"/>
              </a:rPr>
              <a:t>рідких</a:t>
            </a:r>
            <a:r>
              <a:rPr dirty="0" sz="1800" spc="175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водно-мікроорганічних</a:t>
            </a:r>
            <a:r>
              <a:rPr dirty="0" sz="1800" spc="18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добрив;</a:t>
            </a:r>
            <a:r>
              <a:rPr dirty="0" sz="1800" spc="185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6</a:t>
            </a:r>
            <a:r>
              <a:rPr dirty="0" sz="1800" spc="165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–</a:t>
            </a:r>
            <a:r>
              <a:rPr dirty="0" sz="1800" spc="165" b="1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Ємність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3" name="object 1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13</a:t>
            </a:fld>
            <a:endParaRPr sz="1400"/>
          </a:p>
        </p:txBody>
      </p:sp>
      <p:sp>
        <p:nvSpPr>
          <p:cNvPr id="10" name="object 10"/>
          <p:cNvSpPr txBox="1"/>
          <p:nvPr/>
        </p:nvSpPr>
        <p:spPr>
          <a:xfrm>
            <a:off x="258267" y="5593689"/>
            <a:ext cx="2616200" cy="579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202815" algn="l"/>
              </a:tabLst>
            </a:pPr>
            <a:r>
              <a:rPr dirty="0" sz="1800">
                <a:latin typeface="Palatino Linotype"/>
                <a:cs typeface="Palatino Linotype"/>
              </a:rPr>
              <a:t>для  кислоти </a:t>
            </a:r>
            <a:r>
              <a:rPr dirty="0" sz="1800" spc="2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(Т);	</a:t>
            </a:r>
            <a:r>
              <a:rPr dirty="0" sz="1800" b="1">
                <a:latin typeface="Palatino Linotype"/>
                <a:cs typeface="Palatino Linotype"/>
              </a:rPr>
              <a:t>7</a:t>
            </a:r>
            <a:r>
              <a:rPr dirty="0" sz="1800" spc="370" b="1">
                <a:latin typeface="Palatino Linotype"/>
                <a:cs typeface="Palatino Linotype"/>
              </a:rPr>
              <a:t> </a:t>
            </a:r>
            <a:r>
              <a:rPr dirty="0" sz="1800" b="1">
                <a:latin typeface="Palatino Linotype"/>
                <a:cs typeface="Palatino Linotype"/>
              </a:rPr>
              <a:t>–</a:t>
            </a:r>
            <a:endParaRPr sz="1800">
              <a:latin typeface="Palatino Linotype"/>
              <a:cs typeface="Palatino Linotype"/>
            </a:endParaRPr>
          </a:p>
          <a:p>
            <a:pPr marL="12700">
              <a:lnSpc>
                <a:spcPct val="100000"/>
              </a:lnSpc>
            </a:pPr>
            <a:r>
              <a:rPr dirty="0" sz="1800">
                <a:latin typeface="Palatino Linotype"/>
                <a:cs typeface="Palatino Linotype"/>
              </a:rPr>
              <a:t>Сушилка</a:t>
            </a:r>
            <a:r>
              <a:rPr dirty="0" sz="1800" spc="245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одношнекова;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3026410" y="5593689"/>
            <a:ext cx="5862320" cy="5797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2384" marR="5080" indent="-20320">
              <a:lnSpc>
                <a:spcPct val="100000"/>
              </a:lnSpc>
            </a:pPr>
            <a:r>
              <a:rPr dirty="0" sz="1800" spc="-5">
                <a:latin typeface="Palatino Linotype"/>
                <a:cs typeface="Palatino Linotype"/>
              </a:rPr>
              <a:t>Змішувач </a:t>
            </a:r>
            <a:r>
              <a:rPr dirty="0" sz="1800">
                <a:latin typeface="Palatino Linotype"/>
                <a:cs typeface="Palatino Linotype"/>
              </a:rPr>
              <a:t>для твердих мікроорганічних </a:t>
            </a:r>
            <a:r>
              <a:rPr dirty="0" sz="1800" spc="-5">
                <a:latin typeface="Palatino Linotype"/>
                <a:cs typeface="Palatino Linotype"/>
              </a:rPr>
              <a:t>добрив; </a:t>
            </a:r>
            <a:r>
              <a:rPr dirty="0" sz="1800" b="1">
                <a:latin typeface="Palatino Linotype"/>
                <a:cs typeface="Palatino Linotype"/>
              </a:rPr>
              <a:t>8 –  </a:t>
            </a:r>
            <a:r>
              <a:rPr dirty="0" sz="1800" spc="-10" b="1">
                <a:latin typeface="Palatino Linotype"/>
                <a:cs typeface="Palatino Linotype"/>
              </a:rPr>
              <a:t>9,  </a:t>
            </a:r>
            <a:r>
              <a:rPr dirty="0" sz="1800" b="1">
                <a:latin typeface="Palatino Linotype"/>
                <a:cs typeface="Palatino Linotype"/>
              </a:rPr>
              <a:t>11  – </a:t>
            </a:r>
            <a:r>
              <a:rPr dirty="0" sz="1800" spc="-5">
                <a:latin typeface="Palatino Linotype"/>
                <a:cs typeface="Palatino Linotype"/>
              </a:rPr>
              <a:t>Дозатор  </a:t>
            </a:r>
            <a:r>
              <a:rPr dirty="0" sz="1800">
                <a:latin typeface="Palatino Linotype"/>
                <a:cs typeface="Palatino Linotype"/>
              </a:rPr>
              <a:t>первинних  </a:t>
            </a:r>
            <a:r>
              <a:rPr dirty="0" sz="1800" spc="-5">
                <a:latin typeface="Palatino Linotype"/>
                <a:cs typeface="Palatino Linotype"/>
              </a:rPr>
              <a:t>твердих</a:t>
            </a:r>
            <a:r>
              <a:rPr dirty="0" sz="1800" spc="185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мікроорганічних</a:t>
            </a:r>
            <a:endParaRPr sz="1800">
              <a:latin typeface="Palatino Linotype"/>
              <a:cs typeface="Palatino Linotype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258267" y="6142329"/>
            <a:ext cx="3521710" cy="30543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latin typeface="Palatino Linotype"/>
                <a:cs typeface="Palatino Linotype"/>
              </a:rPr>
              <a:t>добрив; </a:t>
            </a:r>
            <a:r>
              <a:rPr dirty="0" sz="1800" b="1">
                <a:latin typeface="Palatino Linotype"/>
                <a:cs typeface="Palatino Linotype"/>
              </a:rPr>
              <a:t>10 – </a:t>
            </a:r>
            <a:r>
              <a:rPr dirty="0" sz="1800">
                <a:latin typeface="Palatino Linotype"/>
                <a:cs typeface="Palatino Linotype"/>
              </a:rPr>
              <a:t>Газовий</a:t>
            </a:r>
            <a:r>
              <a:rPr dirty="0" sz="1800" spc="-100">
                <a:latin typeface="Palatino Linotype"/>
                <a:cs typeface="Palatino Linotype"/>
              </a:rPr>
              <a:t> </a:t>
            </a:r>
            <a:r>
              <a:rPr dirty="0" sz="1800">
                <a:latin typeface="Palatino Linotype"/>
                <a:cs typeface="Palatino Linotype"/>
              </a:rPr>
              <a:t>компресор.</a:t>
            </a:r>
            <a:endParaRPr sz="1800">
              <a:latin typeface="Palatino Linotype"/>
              <a:cs typeface="Palatino Linotype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30200" y="156336"/>
            <a:ext cx="267589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latin typeface="Century Gothic"/>
                <a:cs typeface="Century Gothic"/>
              </a:rPr>
              <a:t>Зап</a:t>
            </a:r>
            <a:r>
              <a:rPr dirty="0" sz="2400">
                <a:latin typeface="Century Gothic"/>
                <a:cs typeface="Century Gothic"/>
              </a:rPr>
              <a:t>ропоно</a:t>
            </a:r>
            <a:r>
              <a:rPr dirty="0" sz="2400" spc="5">
                <a:latin typeface="Century Gothic"/>
                <a:cs typeface="Century Gothic"/>
              </a:rPr>
              <a:t>в</a:t>
            </a:r>
            <a:r>
              <a:rPr dirty="0" sz="2400" spc="-5">
                <a:latin typeface="Century Gothic"/>
                <a:cs typeface="Century Gothic"/>
              </a:rPr>
              <a:t>а</a:t>
            </a:r>
            <a:r>
              <a:rPr dirty="0" sz="2400">
                <a:latin typeface="Century Gothic"/>
                <a:cs typeface="Century Gothic"/>
              </a:rPr>
              <a:t>н</a:t>
            </a:r>
            <a:r>
              <a:rPr dirty="0" sz="2400" spc="-5">
                <a:latin typeface="Century Gothic"/>
                <a:cs typeface="Century Gothic"/>
              </a:rPr>
              <a:t>ий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4284090" y="156336"/>
            <a:ext cx="99314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>
                <a:latin typeface="Century Gothic"/>
                <a:cs typeface="Century Gothic"/>
              </a:rPr>
              <a:t>ме</a:t>
            </a:r>
            <a:r>
              <a:rPr dirty="0" sz="2400" spc="5">
                <a:latin typeface="Century Gothic"/>
                <a:cs typeface="Century Gothic"/>
              </a:rPr>
              <a:t>т</a:t>
            </a:r>
            <a:r>
              <a:rPr dirty="0" sz="2400">
                <a:latin typeface="Century Gothic"/>
                <a:cs typeface="Century Gothic"/>
              </a:rPr>
              <a:t>од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5480684" y="156336"/>
            <a:ext cx="3332479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latin typeface="Century Gothic"/>
                <a:cs typeface="Century Gothic"/>
              </a:rPr>
              <a:t>низь</a:t>
            </a:r>
            <a:r>
              <a:rPr dirty="0" sz="2400" spc="-20">
                <a:latin typeface="Century Gothic"/>
                <a:cs typeface="Century Gothic"/>
              </a:rPr>
              <a:t>к</a:t>
            </a:r>
            <a:r>
              <a:rPr dirty="0" sz="2400">
                <a:latin typeface="Century Gothic"/>
                <a:cs typeface="Century Gothic"/>
              </a:rPr>
              <a:t>оте</a:t>
            </a:r>
            <a:r>
              <a:rPr dirty="0" sz="2400" spc="5">
                <a:latin typeface="Century Gothic"/>
                <a:cs typeface="Century Gothic"/>
              </a:rPr>
              <a:t>м</a:t>
            </a:r>
            <a:r>
              <a:rPr dirty="0" sz="2400" spc="-5">
                <a:latin typeface="Century Gothic"/>
                <a:cs typeface="Century Gothic"/>
              </a:rPr>
              <a:t>пе</a:t>
            </a:r>
            <a:r>
              <a:rPr dirty="0" sz="2400">
                <a:latin typeface="Century Gothic"/>
                <a:cs typeface="Century Gothic"/>
              </a:rPr>
              <a:t>р</a:t>
            </a:r>
            <a:r>
              <a:rPr dirty="0" sz="2400">
                <a:latin typeface="Century Gothic"/>
                <a:cs typeface="Century Gothic"/>
              </a:rPr>
              <a:t>а</a:t>
            </a:r>
            <a:r>
              <a:rPr dirty="0" sz="2400" spc="5">
                <a:latin typeface="Century Gothic"/>
                <a:cs typeface="Century Gothic"/>
              </a:rPr>
              <a:t>т</a:t>
            </a:r>
            <a:r>
              <a:rPr dirty="0" sz="2400" spc="-5">
                <a:latin typeface="Century Gothic"/>
                <a:cs typeface="Century Gothic"/>
              </a:rPr>
              <a:t>урної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330200" y="522096"/>
            <a:ext cx="2513965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931035" algn="l"/>
              </a:tabLst>
            </a:pPr>
            <a:r>
              <a:rPr dirty="0" sz="2400">
                <a:latin typeface="Century Gothic"/>
                <a:cs typeface="Century Gothic"/>
              </a:rPr>
              <a:t>переробки	ХП</a:t>
            </a:r>
            <a:r>
              <a:rPr dirty="0" sz="2400" spc="-5">
                <a:latin typeface="Century Gothic"/>
                <a:cs typeface="Century Gothic"/>
              </a:rPr>
              <a:t>В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2999358" y="156336"/>
            <a:ext cx="1287780" cy="738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 indent="210185">
              <a:lnSpc>
                <a:spcPct val="100000"/>
              </a:lnSpc>
            </a:pPr>
            <a:r>
              <a:rPr dirty="0" sz="2400" spc="-5">
                <a:latin typeface="Century Gothic"/>
                <a:cs typeface="Century Gothic"/>
              </a:rPr>
              <a:t>нами  </a:t>
            </a:r>
            <a:r>
              <a:rPr dirty="0" sz="2400">
                <a:latin typeface="Century Gothic"/>
                <a:cs typeface="Century Gothic"/>
              </a:rPr>
              <a:t>в</a:t>
            </a:r>
            <a:r>
              <a:rPr dirty="0" sz="2400" spc="-15">
                <a:latin typeface="Century Gothic"/>
                <a:cs typeface="Century Gothic"/>
              </a:rPr>
              <a:t>к</a:t>
            </a:r>
            <a:r>
              <a:rPr dirty="0" sz="2400" spc="-5">
                <a:latin typeface="Century Gothic"/>
                <a:cs typeface="Century Gothic"/>
              </a:rPr>
              <a:t>лючає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4441316" y="522096"/>
            <a:ext cx="437388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633855" algn="l"/>
                <a:tab pos="3265170" algn="l"/>
              </a:tabLst>
            </a:pPr>
            <a:r>
              <a:rPr dirty="0" sz="2400" spc="-5">
                <a:latin typeface="Century Gothic"/>
                <a:cs typeface="Century Gothic"/>
              </a:rPr>
              <a:t>виділення	піролізної	рідини,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330200" y="888238"/>
            <a:ext cx="3114675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759460" algn="l"/>
                <a:tab pos="2911475" algn="l"/>
              </a:tabLst>
            </a:pPr>
            <a:r>
              <a:rPr dirty="0" sz="2400">
                <a:latin typeface="Century Gothic"/>
                <a:cs typeface="Century Gothic"/>
              </a:rPr>
              <a:t>яка</a:t>
            </a:r>
            <a:r>
              <a:rPr dirty="0" sz="2400">
                <a:latin typeface="Century Gothic"/>
                <a:cs typeface="Century Gothic"/>
              </a:rPr>
              <a:t>	</a:t>
            </a:r>
            <a:r>
              <a:rPr dirty="0" sz="2400">
                <a:latin typeface="Century Gothic"/>
                <a:cs typeface="Century Gothic"/>
              </a:rPr>
              <a:t>с</a:t>
            </a:r>
            <a:r>
              <a:rPr dirty="0" sz="2400" spc="-25">
                <a:latin typeface="Century Gothic"/>
                <a:cs typeface="Century Gothic"/>
              </a:rPr>
              <a:t>к</a:t>
            </a:r>
            <a:r>
              <a:rPr dirty="0" sz="2400">
                <a:latin typeface="Century Gothic"/>
                <a:cs typeface="Century Gothic"/>
              </a:rPr>
              <a:t>л</a:t>
            </a:r>
            <a:r>
              <a:rPr dirty="0" sz="2400" spc="-10">
                <a:latin typeface="Century Gothic"/>
                <a:cs typeface="Century Gothic"/>
              </a:rPr>
              <a:t>а</a:t>
            </a:r>
            <a:r>
              <a:rPr dirty="0" sz="2400">
                <a:latin typeface="Century Gothic"/>
                <a:cs typeface="Century Gothic"/>
              </a:rPr>
              <a:t>даєть</a:t>
            </a:r>
            <a:r>
              <a:rPr dirty="0" sz="2400" spc="-10">
                <a:latin typeface="Century Gothic"/>
                <a:cs typeface="Century Gothic"/>
              </a:rPr>
              <a:t>с</a:t>
            </a:r>
            <a:r>
              <a:rPr dirty="0" sz="2400">
                <a:latin typeface="Century Gothic"/>
                <a:cs typeface="Century Gothic"/>
              </a:rPr>
              <a:t>я</a:t>
            </a:r>
            <a:r>
              <a:rPr dirty="0" sz="2400">
                <a:latin typeface="Century Gothic"/>
                <a:cs typeface="Century Gothic"/>
              </a:rPr>
              <a:t>	</a:t>
            </a:r>
            <a:r>
              <a:rPr dirty="0" sz="2400" spc="-5">
                <a:latin typeface="Century Gothic"/>
                <a:cs typeface="Century Gothic"/>
              </a:rPr>
              <a:t>із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3668395" y="888238"/>
            <a:ext cx="2964815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399030" algn="l"/>
              </a:tabLst>
            </a:pPr>
            <a:r>
              <a:rPr dirty="0" sz="2400">
                <a:latin typeface="Century Gothic"/>
                <a:cs typeface="Century Gothic"/>
              </a:rPr>
              <a:t>с</a:t>
            </a:r>
            <a:r>
              <a:rPr dirty="0" sz="2400" spc="-10">
                <a:latin typeface="Century Gothic"/>
                <a:cs typeface="Century Gothic"/>
              </a:rPr>
              <a:t>и</a:t>
            </a:r>
            <a:r>
              <a:rPr dirty="0" sz="2400">
                <a:latin typeface="Century Gothic"/>
                <a:cs typeface="Century Gothic"/>
              </a:rPr>
              <a:t>нт</a:t>
            </a:r>
            <a:r>
              <a:rPr dirty="0" sz="2400">
                <a:latin typeface="Century Gothic"/>
                <a:cs typeface="Century Gothic"/>
              </a:rPr>
              <a:t>е</a:t>
            </a:r>
            <a:r>
              <a:rPr dirty="0" sz="2400" spc="5">
                <a:latin typeface="Century Gothic"/>
                <a:cs typeface="Century Gothic"/>
              </a:rPr>
              <a:t>з</a:t>
            </a:r>
            <a:r>
              <a:rPr dirty="0" sz="2400" spc="-10">
                <a:latin typeface="Century Gothic"/>
                <a:cs typeface="Century Gothic"/>
              </a:rPr>
              <a:t>-</a:t>
            </a:r>
            <a:r>
              <a:rPr dirty="0" sz="2400">
                <a:latin typeface="Century Gothic"/>
                <a:cs typeface="Century Gothic"/>
              </a:rPr>
              <a:t>нафти</a:t>
            </a:r>
            <a:r>
              <a:rPr dirty="0" sz="2400">
                <a:latin typeface="Century Gothic"/>
                <a:cs typeface="Century Gothic"/>
              </a:rPr>
              <a:t>	</a:t>
            </a:r>
            <a:r>
              <a:rPr dirty="0" sz="2400">
                <a:latin typeface="Century Gothic"/>
                <a:cs typeface="Century Gothic"/>
              </a:rPr>
              <a:t>(5</a:t>
            </a:r>
            <a:r>
              <a:rPr dirty="0" sz="2400" spc="-10">
                <a:latin typeface="Century Gothic"/>
                <a:cs typeface="Century Gothic"/>
              </a:rPr>
              <a:t>-</a:t>
            </a:r>
            <a:r>
              <a:rPr dirty="0" sz="2400">
                <a:latin typeface="Century Gothic"/>
                <a:cs typeface="Century Gothic"/>
              </a:rPr>
              <a:t>7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0200" y="1253997"/>
            <a:ext cx="377952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702435" algn="l"/>
                <a:tab pos="2911475" algn="l"/>
              </a:tabLst>
            </a:pPr>
            <a:r>
              <a:rPr dirty="0" sz="2400" spc="-15">
                <a:latin typeface="Century Gothic"/>
                <a:cs typeface="Century Gothic"/>
              </a:rPr>
              <a:t>п</a:t>
            </a:r>
            <a:r>
              <a:rPr dirty="0" sz="2400" spc="10">
                <a:latin typeface="Century Gothic"/>
                <a:cs typeface="Century Gothic"/>
              </a:rPr>
              <a:t>і</a:t>
            </a:r>
            <a:r>
              <a:rPr dirty="0" sz="2400">
                <a:latin typeface="Century Gothic"/>
                <a:cs typeface="Century Gothic"/>
              </a:rPr>
              <a:t>р</a:t>
            </a:r>
            <a:r>
              <a:rPr dirty="0" sz="2400" spc="-20">
                <a:latin typeface="Century Gothic"/>
                <a:cs typeface="Century Gothic"/>
              </a:rPr>
              <a:t>о</a:t>
            </a:r>
            <a:r>
              <a:rPr dirty="0" sz="2400" spc="-15">
                <a:latin typeface="Century Gothic"/>
                <a:cs typeface="Century Gothic"/>
              </a:rPr>
              <a:t>л</a:t>
            </a:r>
            <a:r>
              <a:rPr dirty="0" sz="2400">
                <a:latin typeface="Century Gothic"/>
                <a:cs typeface="Century Gothic"/>
              </a:rPr>
              <a:t>і</a:t>
            </a:r>
            <a:r>
              <a:rPr dirty="0" sz="2400" spc="-10">
                <a:latin typeface="Century Gothic"/>
                <a:cs typeface="Century Gothic"/>
              </a:rPr>
              <a:t>з</a:t>
            </a:r>
            <a:r>
              <a:rPr dirty="0" sz="2400" spc="-5">
                <a:latin typeface="Century Gothic"/>
                <a:cs typeface="Century Gothic"/>
              </a:rPr>
              <a:t>ної	</a:t>
            </a:r>
            <a:r>
              <a:rPr dirty="0" sz="2400">
                <a:latin typeface="Century Gothic"/>
                <a:cs typeface="Century Gothic"/>
              </a:rPr>
              <a:t>вод</a:t>
            </a:r>
            <a:r>
              <a:rPr dirty="0" sz="2400" spc="5">
                <a:latin typeface="Century Gothic"/>
                <a:cs typeface="Century Gothic"/>
              </a:rPr>
              <a:t>н</a:t>
            </a:r>
            <a:r>
              <a:rPr dirty="0" sz="2400">
                <a:latin typeface="Century Gothic"/>
                <a:cs typeface="Century Gothic"/>
              </a:rPr>
              <a:t>ої	фази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323715" y="1253997"/>
            <a:ext cx="138811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138555" algn="l"/>
              </a:tabLst>
            </a:pPr>
            <a:r>
              <a:rPr dirty="0" sz="2400">
                <a:latin typeface="Century Gothic"/>
                <a:cs typeface="Century Gothic"/>
              </a:rPr>
              <a:t>(</a:t>
            </a:r>
            <a:r>
              <a:rPr dirty="0" sz="2400" spc="-10">
                <a:latin typeface="Century Gothic"/>
                <a:cs typeface="Century Gothic"/>
              </a:rPr>
              <a:t>93</a:t>
            </a:r>
            <a:r>
              <a:rPr dirty="0" sz="2400" spc="-5">
                <a:latin typeface="Century Gothic"/>
                <a:cs typeface="Century Gothic"/>
              </a:rPr>
              <a:t>-</a:t>
            </a:r>
            <a:r>
              <a:rPr dirty="0" sz="2400">
                <a:latin typeface="Century Gothic"/>
                <a:cs typeface="Century Gothic"/>
              </a:rPr>
              <a:t>95	%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925692" y="1253997"/>
            <a:ext cx="97790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10">
                <a:latin typeface="Century Gothic"/>
                <a:cs typeface="Century Gothic"/>
              </a:rPr>
              <a:t>м</a:t>
            </a:r>
            <a:r>
              <a:rPr dirty="0" sz="2400" spc="-5">
                <a:latin typeface="Century Gothic"/>
                <a:cs typeface="Century Gothic"/>
              </a:rPr>
              <a:t>ас</a:t>
            </a:r>
            <a:r>
              <a:rPr dirty="0" sz="2400" spc="5">
                <a:latin typeface="Century Gothic"/>
                <a:cs typeface="Century Gothic"/>
              </a:rPr>
              <a:t>.</a:t>
            </a:r>
            <a:r>
              <a:rPr dirty="0" sz="2400" spc="-25">
                <a:latin typeface="Century Gothic"/>
                <a:cs typeface="Century Gothic"/>
              </a:rPr>
              <a:t>)</a:t>
            </a:r>
            <a:r>
              <a:rPr dirty="0" sz="2400">
                <a:latin typeface="Century Gothic"/>
                <a:cs typeface="Century Gothic"/>
              </a:rPr>
              <a:t>.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855714" y="888238"/>
            <a:ext cx="1957705" cy="738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98475" algn="l"/>
                <a:tab pos="1617345" algn="l"/>
              </a:tabLst>
            </a:pPr>
            <a:r>
              <a:rPr dirty="0" sz="2400">
                <a:latin typeface="Century Gothic"/>
                <a:cs typeface="Century Gothic"/>
              </a:rPr>
              <a:t>%</a:t>
            </a:r>
            <a:r>
              <a:rPr dirty="0" sz="2400">
                <a:latin typeface="Century Gothic"/>
                <a:cs typeface="Century Gothic"/>
              </a:rPr>
              <a:t>	</a:t>
            </a:r>
            <a:r>
              <a:rPr dirty="0" sz="2400">
                <a:latin typeface="Century Gothic"/>
                <a:cs typeface="Century Gothic"/>
              </a:rPr>
              <a:t>ма</a:t>
            </a:r>
            <a:r>
              <a:rPr dirty="0" sz="2400" spc="-10">
                <a:latin typeface="Century Gothic"/>
                <a:cs typeface="Century Gothic"/>
              </a:rPr>
              <a:t>с</a:t>
            </a:r>
            <a:r>
              <a:rPr dirty="0" sz="2400" spc="5">
                <a:latin typeface="Century Gothic"/>
                <a:cs typeface="Century Gothic"/>
              </a:rPr>
              <a:t>.</a:t>
            </a:r>
            <a:r>
              <a:rPr dirty="0" sz="2400">
                <a:latin typeface="Century Gothic"/>
                <a:cs typeface="Century Gothic"/>
              </a:rPr>
              <a:t>)</a:t>
            </a:r>
            <a:r>
              <a:rPr dirty="0" sz="2400">
                <a:latin typeface="Century Gothic"/>
                <a:cs typeface="Century Gothic"/>
              </a:rPr>
              <a:t>	</a:t>
            </a:r>
            <a:r>
              <a:rPr dirty="0" sz="2400">
                <a:latin typeface="Century Gothic"/>
                <a:cs typeface="Century Gothic"/>
              </a:rPr>
              <a:t>та</a:t>
            </a:r>
            <a:endParaRPr sz="2400">
              <a:latin typeface="Century Gothic"/>
              <a:cs typeface="Century Gothic"/>
            </a:endParaRPr>
          </a:p>
          <a:p>
            <a:pPr marL="273050">
              <a:lnSpc>
                <a:spcPct val="100000"/>
              </a:lnSpc>
              <a:tabLst>
                <a:tab pos="1801495" algn="l"/>
              </a:tabLst>
            </a:pPr>
            <a:r>
              <a:rPr dirty="0" sz="2400">
                <a:latin typeface="Century Gothic"/>
                <a:cs typeface="Century Gothic"/>
              </a:rPr>
              <a:t>Ос</a:t>
            </a:r>
            <a:r>
              <a:rPr dirty="0" sz="2400" spc="10">
                <a:latin typeface="Century Gothic"/>
                <a:cs typeface="Century Gothic"/>
              </a:rPr>
              <a:t>т</a:t>
            </a:r>
            <a:r>
              <a:rPr dirty="0" sz="2400" spc="-5">
                <a:latin typeface="Century Gothic"/>
                <a:cs typeface="Century Gothic"/>
              </a:rPr>
              <a:t>а</a:t>
            </a:r>
            <a:r>
              <a:rPr dirty="0" sz="2400">
                <a:latin typeface="Century Gothic"/>
                <a:cs typeface="Century Gothic"/>
              </a:rPr>
              <a:t>н</a:t>
            </a:r>
            <a:r>
              <a:rPr dirty="0" sz="2400">
                <a:latin typeface="Century Gothic"/>
                <a:cs typeface="Century Gothic"/>
              </a:rPr>
              <a:t>ня	</a:t>
            </a:r>
            <a:r>
              <a:rPr dirty="0" sz="2400">
                <a:latin typeface="Century Gothic"/>
                <a:cs typeface="Century Gothic"/>
              </a:rPr>
              <a:t>в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330200" y="1619758"/>
            <a:ext cx="848487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675130" algn="l"/>
                <a:tab pos="5380990" algn="l"/>
                <a:tab pos="6702425" algn="l"/>
              </a:tabLst>
            </a:pPr>
            <a:r>
              <a:rPr dirty="0" sz="2400" spc="-5">
                <a:latin typeface="Century Gothic"/>
                <a:cs typeface="Century Gothic"/>
              </a:rPr>
              <a:t>результаті	низькотемперату</a:t>
            </a:r>
            <a:r>
              <a:rPr dirty="0" sz="2400">
                <a:latin typeface="Century Gothic"/>
                <a:cs typeface="Century Gothic"/>
              </a:rPr>
              <a:t>р</a:t>
            </a:r>
            <a:r>
              <a:rPr dirty="0" sz="2400">
                <a:latin typeface="Century Gothic"/>
                <a:cs typeface="Century Gothic"/>
              </a:rPr>
              <a:t>ного</a:t>
            </a:r>
            <a:r>
              <a:rPr dirty="0" sz="2400">
                <a:latin typeface="Century Gothic"/>
                <a:cs typeface="Century Gothic"/>
              </a:rPr>
              <a:t>	</a:t>
            </a:r>
            <a:r>
              <a:rPr dirty="0" sz="2400" spc="-15">
                <a:latin typeface="Century Gothic"/>
                <a:cs typeface="Century Gothic"/>
              </a:rPr>
              <a:t>п</a:t>
            </a:r>
            <a:r>
              <a:rPr dirty="0" sz="2400" spc="10">
                <a:latin typeface="Century Gothic"/>
                <a:cs typeface="Century Gothic"/>
              </a:rPr>
              <a:t>і</a:t>
            </a:r>
            <a:r>
              <a:rPr dirty="0" sz="2400">
                <a:latin typeface="Century Gothic"/>
                <a:cs typeface="Century Gothic"/>
              </a:rPr>
              <a:t>р</a:t>
            </a:r>
            <a:r>
              <a:rPr dirty="0" sz="2400" spc="-20">
                <a:latin typeface="Century Gothic"/>
                <a:cs typeface="Century Gothic"/>
              </a:rPr>
              <a:t>о</a:t>
            </a:r>
            <a:r>
              <a:rPr dirty="0" sz="2400" spc="-15">
                <a:latin typeface="Century Gothic"/>
                <a:cs typeface="Century Gothic"/>
              </a:rPr>
              <a:t>л</a:t>
            </a:r>
            <a:r>
              <a:rPr dirty="0" sz="2400">
                <a:latin typeface="Century Gothic"/>
                <a:cs typeface="Century Gothic"/>
              </a:rPr>
              <a:t>і</a:t>
            </a:r>
            <a:r>
              <a:rPr dirty="0" sz="2400">
                <a:latin typeface="Century Gothic"/>
                <a:cs typeface="Century Gothic"/>
              </a:rPr>
              <a:t>зу	t</a:t>
            </a:r>
            <a:r>
              <a:rPr dirty="0" sz="2400" spc="-5">
                <a:latin typeface="Century Gothic"/>
                <a:cs typeface="Century Gothic"/>
              </a:rPr>
              <a:t>=</a:t>
            </a:r>
            <a:r>
              <a:rPr dirty="0" sz="2400" spc="-10">
                <a:latin typeface="Century Gothic"/>
                <a:cs typeface="Century Gothic"/>
              </a:rPr>
              <a:t>280</a:t>
            </a:r>
            <a:r>
              <a:rPr dirty="0" sz="2400" spc="-5">
                <a:latin typeface="Century Gothic"/>
                <a:cs typeface="Century Gothic"/>
              </a:rPr>
              <a:t>-</a:t>
            </a:r>
            <a:r>
              <a:rPr dirty="0" sz="2400">
                <a:latin typeface="Century Gothic"/>
                <a:cs typeface="Century Gothic"/>
              </a:rPr>
              <a:t>350</a:t>
            </a:r>
            <a:r>
              <a:rPr dirty="0" sz="2400">
                <a:latin typeface="Century Gothic"/>
                <a:cs typeface="Century Gothic"/>
              </a:rPr>
              <a:t>°</a:t>
            </a:r>
            <a:r>
              <a:rPr dirty="0" sz="2400">
                <a:latin typeface="Century Gothic"/>
                <a:cs typeface="Century Gothic"/>
              </a:rPr>
              <a:t>С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330200" y="1985517"/>
            <a:ext cx="6153150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50215" algn="l"/>
                <a:tab pos="1990725" algn="l"/>
                <a:tab pos="4815205" algn="l"/>
              </a:tabLst>
            </a:pPr>
            <a:r>
              <a:rPr dirty="0" sz="2400">
                <a:latin typeface="Century Gothic"/>
                <a:cs typeface="Century Gothic"/>
              </a:rPr>
              <a:t>в</a:t>
            </a:r>
            <a:r>
              <a:rPr dirty="0" sz="2400">
                <a:latin typeface="Century Gothic"/>
                <a:cs typeface="Century Gothic"/>
              </a:rPr>
              <a:t>	проце</a:t>
            </a:r>
            <a:r>
              <a:rPr dirty="0" sz="2400" spc="-15">
                <a:latin typeface="Century Gothic"/>
                <a:cs typeface="Century Gothic"/>
              </a:rPr>
              <a:t>с</a:t>
            </a:r>
            <a:r>
              <a:rPr dirty="0" sz="2400" spc="-5">
                <a:latin typeface="Century Gothic"/>
                <a:cs typeface="Century Gothic"/>
              </a:rPr>
              <a:t>і</a:t>
            </a:r>
            <a:r>
              <a:rPr dirty="0" sz="2400">
                <a:latin typeface="Century Gothic"/>
                <a:cs typeface="Century Gothic"/>
              </a:rPr>
              <a:t>	термодеструк</a:t>
            </a:r>
            <a:r>
              <a:rPr dirty="0" sz="2400" spc="-15">
                <a:latin typeface="Century Gothic"/>
                <a:cs typeface="Century Gothic"/>
              </a:rPr>
              <a:t>ц</a:t>
            </a:r>
            <a:r>
              <a:rPr dirty="0" sz="2400">
                <a:latin typeface="Century Gothic"/>
                <a:cs typeface="Century Gothic"/>
              </a:rPr>
              <a:t>і</a:t>
            </a:r>
            <a:r>
              <a:rPr dirty="0" sz="2400" spc="-5">
                <a:latin typeface="Century Gothic"/>
                <a:cs typeface="Century Gothic"/>
              </a:rPr>
              <a:t>ї</a:t>
            </a:r>
            <a:r>
              <a:rPr dirty="0" sz="2400">
                <a:latin typeface="Century Gothic"/>
                <a:cs typeface="Century Gothic"/>
              </a:rPr>
              <a:t>	</a:t>
            </a:r>
            <a:r>
              <a:rPr dirty="0" sz="2400" spc="-10">
                <a:latin typeface="Century Gothic"/>
                <a:cs typeface="Century Gothic"/>
              </a:rPr>
              <a:t>б</a:t>
            </a:r>
            <a:r>
              <a:rPr dirty="0" sz="2400" spc="10">
                <a:latin typeface="Century Gothic"/>
                <a:cs typeface="Century Gothic"/>
              </a:rPr>
              <a:t>і</a:t>
            </a:r>
            <a:r>
              <a:rPr dirty="0" sz="2400">
                <a:latin typeface="Century Gothic"/>
                <a:cs typeface="Century Gothic"/>
              </a:rPr>
              <a:t>ома</a:t>
            </a:r>
            <a:r>
              <a:rPr dirty="0" sz="2400" spc="-20">
                <a:latin typeface="Century Gothic"/>
                <a:cs typeface="Century Gothic"/>
              </a:rPr>
              <a:t>с</a:t>
            </a:r>
            <a:r>
              <a:rPr dirty="0" sz="2400" spc="-5">
                <a:latin typeface="Century Gothic"/>
                <a:cs typeface="Century Gothic"/>
              </a:rPr>
              <a:t>и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6752081" y="1985517"/>
            <a:ext cx="2060575" cy="3727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884045" algn="l"/>
              </a:tabLst>
            </a:pPr>
            <a:r>
              <a:rPr dirty="0" sz="2400" spc="-5">
                <a:latin typeface="Century Gothic"/>
                <a:cs typeface="Century Gothic"/>
              </a:rPr>
              <a:t>акум</a:t>
            </a:r>
            <a:r>
              <a:rPr dirty="0" sz="2400">
                <a:latin typeface="Century Gothic"/>
                <a:cs typeface="Century Gothic"/>
              </a:rPr>
              <a:t>у</a:t>
            </a:r>
            <a:r>
              <a:rPr dirty="0" sz="2400" spc="-5">
                <a:latin typeface="Century Gothic"/>
                <a:cs typeface="Century Gothic"/>
              </a:rPr>
              <a:t>лює	</a:t>
            </a:r>
            <a:r>
              <a:rPr dirty="0" sz="2400" spc="-5">
                <a:latin typeface="Century Gothic"/>
                <a:cs typeface="Century Gothic"/>
              </a:rPr>
              <a:t>у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330200" y="2351532"/>
            <a:ext cx="8485505" cy="73850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359535" algn="l"/>
                <a:tab pos="2515235" algn="l"/>
                <a:tab pos="4939030" algn="l"/>
                <a:tab pos="6536055" algn="l"/>
                <a:tab pos="7068184" algn="l"/>
              </a:tabLst>
            </a:pPr>
            <a:r>
              <a:rPr dirty="0" sz="2400">
                <a:latin typeface="Century Gothic"/>
                <a:cs typeface="Century Gothic"/>
              </a:rPr>
              <a:t>сво</a:t>
            </a:r>
            <a:r>
              <a:rPr dirty="0" sz="2400" spc="-10">
                <a:latin typeface="Century Gothic"/>
                <a:cs typeface="Century Gothic"/>
              </a:rPr>
              <a:t>є</a:t>
            </a:r>
            <a:r>
              <a:rPr dirty="0" sz="2400">
                <a:latin typeface="Century Gothic"/>
                <a:cs typeface="Century Gothic"/>
              </a:rPr>
              <a:t>му</a:t>
            </a:r>
            <a:r>
              <a:rPr dirty="0" sz="2400">
                <a:latin typeface="Century Gothic"/>
                <a:cs typeface="Century Gothic"/>
              </a:rPr>
              <a:t>	</a:t>
            </a:r>
            <a:r>
              <a:rPr dirty="0" sz="2400">
                <a:latin typeface="Century Gothic"/>
                <a:cs typeface="Century Gothic"/>
              </a:rPr>
              <a:t>скла</a:t>
            </a:r>
            <a:r>
              <a:rPr dirty="0" sz="2400" spc="-25">
                <a:latin typeface="Century Gothic"/>
                <a:cs typeface="Century Gothic"/>
              </a:rPr>
              <a:t>д</a:t>
            </a:r>
            <a:r>
              <a:rPr dirty="0" sz="2400">
                <a:latin typeface="Century Gothic"/>
                <a:cs typeface="Century Gothic"/>
              </a:rPr>
              <a:t>і	</a:t>
            </a:r>
            <a:r>
              <a:rPr dirty="0" sz="2400" spc="-10">
                <a:latin typeface="Century Gothic"/>
                <a:cs typeface="Century Gothic"/>
              </a:rPr>
              <a:t>м</a:t>
            </a:r>
            <a:r>
              <a:rPr dirty="0" sz="2400" spc="5">
                <a:latin typeface="Century Gothic"/>
                <a:cs typeface="Century Gothic"/>
              </a:rPr>
              <a:t>і</a:t>
            </a:r>
            <a:r>
              <a:rPr dirty="0" sz="2400" spc="-20">
                <a:latin typeface="Century Gothic"/>
                <a:cs typeface="Century Gothic"/>
              </a:rPr>
              <a:t>к</a:t>
            </a:r>
            <a:r>
              <a:rPr dirty="0" sz="2400">
                <a:latin typeface="Century Gothic"/>
                <a:cs typeface="Century Gothic"/>
              </a:rPr>
              <a:t>р</a:t>
            </a:r>
            <a:r>
              <a:rPr dirty="0" sz="2400" spc="-10">
                <a:latin typeface="Century Gothic"/>
                <a:cs typeface="Century Gothic"/>
              </a:rPr>
              <a:t>о</a:t>
            </a:r>
            <a:r>
              <a:rPr dirty="0" sz="2400">
                <a:latin typeface="Century Gothic"/>
                <a:cs typeface="Century Gothic"/>
              </a:rPr>
              <a:t>о</a:t>
            </a:r>
            <a:r>
              <a:rPr dirty="0" sz="2400" spc="-10">
                <a:latin typeface="Century Gothic"/>
                <a:cs typeface="Century Gothic"/>
              </a:rPr>
              <a:t>р</a:t>
            </a:r>
            <a:r>
              <a:rPr dirty="0" sz="2400">
                <a:latin typeface="Century Gothic"/>
                <a:cs typeface="Century Gothic"/>
              </a:rPr>
              <a:t>га</a:t>
            </a:r>
            <a:r>
              <a:rPr dirty="0" sz="2400" spc="-10">
                <a:latin typeface="Century Gothic"/>
                <a:cs typeface="Century Gothic"/>
              </a:rPr>
              <a:t>н</a:t>
            </a:r>
            <a:r>
              <a:rPr dirty="0" sz="2400" spc="20">
                <a:latin typeface="Century Gothic"/>
                <a:cs typeface="Century Gothic"/>
              </a:rPr>
              <a:t>і</a:t>
            </a:r>
            <a:r>
              <a:rPr dirty="0" sz="2400" spc="-10">
                <a:latin typeface="Century Gothic"/>
                <a:cs typeface="Century Gothic"/>
              </a:rPr>
              <a:t>ч</a:t>
            </a:r>
            <a:r>
              <a:rPr dirty="0" sz="2400" spc="-10">
                <a:latin typeface="Century Gothic"/>
                <a:cs typeface="Century Gothic"/>
              </a:rPr>
              <a:t>н</a:t>
            </a:r>
            <a:r>
              <a:rPr dirty="0" sz="2400">
                <a:latin typeface="Century Gothic"/>
                <a:cs typeface="Century Gothic"/>
              </a:rPr>
              <a:t>і	</a:t>
            </a:r>
            <a:r>
              <a:rPr dirty="0" sz="2400">
                <a:latin typeface="Century Gothic"/>
                <a:cs typeface="Century Gothic"/>
              </a:rPr>
              <a:t>д</a:t>
            </a:r>
            <a:r>
              <a:rPr dirty="0" sz="2400" spc="-15">
                <a:latin typeface="Century Gothic"/>
                <a:cs typeface="Century Gothic"/>
              </a:rPr>
              <a:t>о</a:t>
            </a:r>
            <a:r>
              <a:rPr dirty="0" sz="2400">
                <a:latin typeface="Century Gothic"/>
                <a:cs typeface="Century Gothic"/>
              </a:rPr>
              <a:t>бр</a:t>
            </a:r>
            <a:r>
              <a:rPr dirty="0" sz="2400" spc="-10">
                <a:latin typeface="Century Gothic"/>
                <a:cs typeface="Century Gothic"/>
              </a:rPr>
              <a:t>и</a:t>
            </a:r>
            <a:r>
              <a:rPr dirty="0" sz="2400">
                <a:latin typeface="Century Gothic"/>
                <a:cs typeface="Century Gothic"/>
              </a:rPr>
              <a:t>в</a:t>
            </a:r>
            <a:r>
              <a:rPr dirty="0" sz="2400" spc="15">
                <a:latin typeface="Century Gothic"/>
                <a:cs typeface="Century Gothic"/>
              </a:rPr>
              <a:t>а</a:t>
            </a:r>
            <a:r>
              <a:rPr dirty="0" sz="2400">
                <a:latin typeface="Century Gothic"/>
                <a:cs typeface="Century Gothic"/>
              </a:rPr>
              <a:t>,</a:t>
            </a:r>
            <a:r>
              <a:rPr dirty="0" sz="2400">
                <a:latin typeface="Century Gothic"/>
                <a:cs typeface="Century Gothic"/>
              </a:rPr>
              <a:t>	</a:t>
            </a:r>
            <a:r>
              <a:rPr dirty="0" sz="2400">
                <a:latin typeface="Century Gothic"/>
                <a:cs typeface="Century Gothic"/>
              </a:rPr>
              <a:t>я</a:t>
            </a:r>
            <a:r>
              <a:rPr dirty="0" sz="2400" spc="-20">
                <a:latin typeface="Century Gothic"/>
                <a:cs typeface="Century Gothic"/>
              </a:rPr>
              <a:t>к</a:t>
            </a:r>
            <a:r>
              <a:rPr dirty="0" sz="2400">
                <a:latin typeface="Century Gothic"/>
                <a:cs typeface="Century Gothic"/>
              </a:rPr>
              <a:t>і	</a:t>
            </a:r>
            <a:r>
              <a:rPr dirty="0" sz="2400" spc="-10">
                <a:latin typeface="Century Gothic"/>
                <a:cs typeface="Century Gothic"/>
              </a:rPr>
              <a:t>п</a:t>
            </a:r>
            <a:r>
              <a:rPr dirty="0" sz="2400" spc="5">
                <a:latin typeface="Century Gothic"/>
                <a:cs typeface="Century Gothic"/>
              </a:rPr>
              <a:t>і</a:t>
            </a:r>
            <a:r>
              <a:rPr dirty="0" sz="2400" spc="-15">
                <a:latin typeface="Century Gothic"/>
                <a:cs typeface="Century Gothic"/>
              </a:rPr>
              <a:t>д</a:t>
            </a:r>
            <a:r>
              <a:rPr dirty="0" sz="2400">
                <a:latin typeface="Century Gothic"/>
                <a:cs typeface="Century Gothic"/>
              </a:rPr>
              <a:t>ля</a:t>
            </a:r>
            <a:r>
              <a:rPr dirty="0" sz="2400" spc="-15">
                <a:latin typeface="Century Gothic"/>
                <a:cs typeface="Century Gothic"/>
              </a:rPr>
              <a:t>г</a:t>
            </a:r>
            <a:r>
              <a:rPr dirty="0" sz="2400">
                <a:latin typeface="Century Gothic"/>
                <a:cs typeface="Century Gothic"/>
              </a:rPr>
              <a:t>а</a:t>
            </a:r>
            <a:r>
              <a:rPr dirty="0" sz="2400" spc="-10">
                <a:latin typeface="Century Gothic"/>
                <a:cs typeface="Century Gothic"/>
              </a:rPr>
              <a:t>л</a:t>
            </a:r>
            <a:r>
              <a:rPr dirty="0" sz="2400">
                <a:latin typeface="Century Gothic"/>
                <a:cs typeface="Century Gothic"/>
              </a:rPr>
              <a:t>и</a:t>
            </a:r>
            <a:endParaRPr sz="24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400">
                <a:latin typeface="Century Gothic"/>
                <a:cs typeface="Century Gothic"/>
              </a:rPr>
              <a:t>дослідженню в </a:t>
            </a:r>
            <a:r>
              <a:rPr dirty="0" sz="2400" spc="-5">
                <a:latin typeface="Century Gothic"/>
                <a:cs typeface="Century Gothic"/>
              </a:rPr>
              <a:t>якості регулятору росту</a:t>
            </a:r>
            <a:r>
              <a:rPr dirty="0" sz="2400" spc="5">
                <a:latin typeface="Century Gothic"/>
                <a:cs typeface="Century Gothic"/>
              </a:rPr>
              <a:t> </a:t>
            </a:r>
            <a:r>
              <a:rPr dirty="0" sz="2400" spc="-5">
                <a:latin typeface="Century Gothic"/>
                <a:cs typeface="Century Gothic"/>
              </a:rPr>
              <a:t>рослин.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18" name="object 18"/>
          <p:cNvSpPr/>
          <p:nvPr/>
        </p:nvSpPr>
        <p:spPr>
          <a:xfrm>
            <a:off x="1462913" y="3284982"/>
            <a:ext cx="6257925" cy="2190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19" name="object 19"/>
          <p:cNvSpPr txBox="1"/>
          <p:nvPr/>
        </p:nvSpPr>
        <p:spPr>
          <a:xfrm>
            <a:off x="772159" y="5256276"/>
            <a:ext cx="7566025" cy="40322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400" spc="-5">
                <a:solidFill>
                  <a:srgbClr val="30450F"/>
                </a:solidFill>
                <a:latin typeface="Palatino Linotype"/>
                <a:cs typeface="Palatino Linotype"/>
              </a:rPr>
              <a:t>Принципова </a:t>
            </a:r>
            <a:r>
              <a:rPr dirty="0" sz="2400">
                <a:solidFill>
                  <a:srgbClr val="30450F"/>
                </a:solidFill>
                <a:latin typeface="Palatino Linotype"/>
                <a:cs typeface="Palatino Linotype"/>
              </a:rPr>
              <a:t>схема </a:t>
            </a:r>
            <a:r>
              <a:rPr dirty="0" sz="2400" spc="-5">
                <a:solidFill>
                  <a:srgbClr val="30450F"/>
                </a:solidFill>
                <a:latin typeface="Palatino Linotype"/>
                <a:cs typeface="Palatino Linotype"/>
              </a:rPr>
              <a:t>очищення піролізної рідкої</a:t>
            </a:r>
            <a:r>
              <a:rPr dirty="0" sz="2400" spc="20">
                <a:solidFill>
                  <a:srgbClr val="30450F"/>
                </a:solidFill>
                <a:latin typeface="Palatino Linotype"/>
                <a:cs typeface="Palatino Linotype"/>
              </a:rPr>
              <a:t> </a:t>
            </a:r>
            <a:r>
              <a:rPr dirty="0" sz="2400">
                <a:solidFill>
                  <a:srgbClr val="30450F"/>
                </a:solidFill>
                <a:latin typeface="Palatino Linotype"/>
                <a:cs typeface="Palatino Linotype"/>
              </a:rPr>
              <a:t>фази</a:t>
            </a:r>
            <a:endParaRPr sz="2400">
              <a:latin typeface="Palatino Linotype"/>
              <a:cs typeface="Palatino Linotype"/>
            </a:endParaRPr>
          </a:p>
        </p:txBody>
      </p:sp>
      <p:sp>
        <p:nvSpPr>
          <p:cNvPr id="20" name="object 20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25"/>
              </a:lnSpc>
            </a:pPr>
            <a:fld id="{81D60167-4931-47E6-BA6A-407CBD079E47}" type="slidenum">
              <a:rPr dirty="0"/>
              <a:t>16</a:t>
            </a:fld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316979" y="569976"/>
            <a:ext cx="669035" cy="68884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/>
          <p:nvPr/>
        </p:nvSpPr>
        <p:spPr>
          <a:xfrm>
            <a:off x="1026058" y="192278"/>
            <a:ext cx="7255509" cy="10210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3200">
                <a:solidFill>
                  <a:srgbClr val="496717"/>
                </a:solidFill>
                <a:latin typeface="Palatino Linotype"/>
                <a:cs typeface="Palatino Linotype"/>
              </a:rPr>
              <a:t>Фізико-хімічні властивості</a:t>
            </a:r>
            <a:r>
              <a:rPr dirty="0" sz="3200" spc="-90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3200">
                <a:solidFill>
                  <a:srgbClr val="496717"/>
                </a:solidFill>
                <a:latin typeface="Palatino Linotype"/>
                <a:cs typeface="Palatino Linotype"/>
              </a:rPr>
              <a:t>отриманих</a:t>
            </a:r>
            <a:endParaRPr sz="3200">
              <a:latin typeface="Palatino Linotype"/>
              <a:cs typeface="Palatino Linotype"/>
            </a:endParaRPr>
          </a:p>
          <a:p>
            <a:pPr algn="ctr" marL="2540">
              <a:lnSpc>
                <a:spcPct val="100000"/>
              </a:lnSpc>
            </a:pPr>
            <a:r>
              <a:rPr dirty="0" sz="3200">
                <a:solidFill>
                  <a:srgbClr val="496717"/>
                </a:solidFill>
                <a:latin typeface="Palatino Linotype"/>
                <a:cs typeface="Palatino Linotype"/>
              </a:rPr>
              <a:t>солей та</a:t>
            </a:r>
            <a:r>
              <a:rPr dirty="0" sz="3200" spc="-85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3200">
                <a:solidFill>
                  <a:srgbClr val="496717"/>
                </a:solidFill>
                <a:latin typeface="Palatino Linotype"/>
                <a:cs typeface="Palatino Linotype"/>
              </a:rPr>
              <a:t>фільтратів</a:t>
            </a:r>
            <a:endParaRPr sz="3200">
              <a:latin typeface="Palatino Linotype"/>
              <a:cs typeface="Palatino Linotype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1115618" y="1268806"/>
            <a:ext cx="6984746" cy="529691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25"/>
              </a:lnSpc>
            </a:pPr>
            <a:fld id="{81D60167-4931-47E6-BA6A-407CBD079E47}" type="slidenum">
              <a:rPr dirty="0"/>
              <a:t>16</a:t>
            </a:fld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395541" y="188645"/>
            <a:ext cx="8352917" cy="614756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25"/>
              </a:lnSpc>
            </a:pPr>
            <a:fld id="{81D60167-4931-47E6-BA6A-407CBD079E47}" type="slidenum">
              <a:rPr dirty="0"/>
              <a:t>16</a:t>
            </a:fld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32660" y="0"/>
            <a:ext cx="4698492" cy="7879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080759" y="0"/>
            <a:ext cx="1005839" cy="7879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2646045" y="0"/>
            <a:ext cx="3876675" cy="72961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5745"/>
              </a:lnSpc>
            </a:pPr>
            <a:r>
              <a:rPr dirty="0" sz="4900" spc="-5"/>
              <a:t>ВИСНОВКИ:</a:t>
            </a:r>
            <a:endParaRPr sz="4900"/>
          </a:p>
        </p:txBody>
      </p:sp>
      <p:sp>
        <p:nvSpPr>
          <p:cNvPr id="5" name="object 5"/>
          <p:cNvSpPr txBox="1"/>
          <p:nvPr/>
        </p:nvSpPr>
        <p:spPr>
          <a:xfrm>
            <a:off x="773379" y="647699"/>
            <a:ext cx="8043545" cy="2876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265"/>
              </a:lnSpc>
              <a:tabLst>
                <a:tab pos="469900" algn="l"/>
                <a:tab pos="2096135" algn="l"/>
                <a:tab pos="2839720" algn="l"/>
                <a:tab pos="3632200" algn="l"/>
                <a:tab pos="4599305" algn="l"/>
                <a:tab pos="4852035" algn="l"/>
                <a:tab pos="5469255" algn="l"/>
                <a:tab pos="5655310" algn="l"/>
                <a:tab pos="6680834" algn="l"/>
              </a:tabLst>
            </a:pPr>
            <a:r>
              <a:rPr dirty="0" sz="2000" spc="5">
                <a:latin typeface="Century Gothic"/>
                <a:cs typeface="Century Gothic"/>
              </a:rPr>
              <a:t>1</a:t>
            </a:r>
            <a:r>
              <a:rPr dirty="0" sz="2000">
                <a:latin typeface="Century Gothic"/>
                <a:cs typeface="Century Gothic"/>
              </a:rPr>
              <a:t>.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5">
                <a:latin typeface="Century Gothic"/>
                <a:cs typeface="Century Gothic"/>
              </a:rPr>
              <a:t>П</a:t>
            </a:r>
            <a:r>
              <a:rPr dirty="0" sz="2000">
                <a:latin typeface="Century Gothic"/>
                <a:cs typeface="Century Gothic"/>
              </a:rPr>
              <a:t>ід</a:t>
            </a:r>
            <a:r>
              <a:rPr dirty="0" sz="2000" spc="-10">
                <a:latin typeface="Century Gothic"/>
                <a:cs typeface="Century Gothic"/>
              </a:rPr>
              <a:t>в</a:t>
            </a:r>
            <a:r>
              <a:rPr dirty="0" sz="2000">
                <a:latin typeface="Century Gothic"/>
                <a:cs typeface="Century Gothic"/>
              </a:rPr>
              <a:t>ищен</a:t>
            </a:r>
            <a:r>
              <a:rPr dirty="0" sz="2000">
                <a:latin typeface="Century Gothic"/>
                <a:cs typeface="Century Gothic"/>
              </a:rPr>
              <a:t>ня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рівня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жи</a:t>
            </a:r>
            <a:r>
              <a:rPr dirty="0" sz="2000" spc="-20">
                <a:latin typeface="Century Gothic"/>
                <a:cs typeface="Century Gothic"/>
              </a:rPr>
              <a:t>т</a:t>
            </a:r>
            <a:r>
              <a:rPr dirty="0" sz="2000">
                <a:latin typeface="Century Gothic"/>
                <a:cs typeface="Century Gothic"/>
              </a:rPr>
              <a:t>тя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л</a:t>
            </a:r>
            <a:r>
              <a:rPr dirty="0" sz="2000" spc="5">
                <a:latin typeface="Century Gothic"/>
                <a:cs typeface="Century Gothic"/>
              </a:rPr>
              <a:t>ю</a:t>
            </a:r>
            <a:r>
              <a:rPr dirty="0" sz="2000" spc="-15">
                <a:latin typeface="Century Gothic"/>
                <a:cs typeface="Century Gothic"/>
              </a:rPr>
              <a:t>д</a:t>
            </a:r>
            <a:r>
              <a:rPr dirty="0" sz="2000">
                <a:latin typeface="Century Gothic"/>
                <a:cs typeface="Century Gothic"/>
              </a:rPr>
              <a:t>ей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в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св</a:t>
            </a:r>
            <a:r>
              <a:rPr dirty="0" sz="2000" spc="-10">
                <a:latin typeface="Century Gothic"/>
                <a:cs typeface="Century Gothic"/>
              </a:rPr>
              <a:t>і</a:t>
            </a:r>
            <a:r>
              <a:rPr dirty="0" sz="2000">
                <a:latin typeface="Century Gothic"/>
                <a:cs typeface="Century Gothic"/>
              </a:rPr>
              <a:t>ті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і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10">
                <a:latin typeface="Century Gothic"/>
                <a:cs typeface="Century Gothic"/>
              </a:rPr>
              <a:t>У</a:t>
            </a:r>
            <a:r>
              <a:rPr dirty="0" sz="2000">
                <a:latin typeface="Century Gothic"/>
                <a:cs typeface="Century Gothic"/>
              </a:rPr>
              <a:t>к</a:t>
            </a:r>
            <a:r>
              <a:rPr dirty="0" sz="2000" spc="-10">
                <a:latin typeface="Century Gothic"/>
                <a:cs typeface="Century Gothic"/>
              </a:rPr>
              <a:t>р</a:t>
            </a:r>
            <a:r>
              <a:rPr dirty="0" sz="2000">
                <a:latin typeface="Century Gothic"/>
                <a:cs typeface="Century Gothic"/>
              </a:rPr>
              <a:t>аїні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спричиняє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1230883" y="904875"/>
            <a:ext cx="5434965" cy="31242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898014" algn="l"/>
                <a:tab pos="3041015" algn="l"/>
                <a:tab pos="4485640" algn="l"/>
              </a:tabLst>
            </a:pPr>
            <a:r>
              <a:rPr dirty="0" sz="2000">
                <a:latin typeface="Century Gothic"/>
                <a:cs typeface="Century Gothic"/>
              </a:rPr>
              <a:t>накопиченню	твердих	побутових	</a:t>
            </a:r>
            <a:r>
              <a:rPr dirty="0" sz="2000" spc="-5">
                <a:latin typeface="Century Gothic"/>
                <a:cs typeface="Century Gothic"/>
              </a:rPr>
              <a:t>відходів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230883" y="1179195"/>
            <a:ext cx="5572125" cy="3130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548765" algn="l"/>
                <a:tab pos="2330450" algn="l"/>
                <a:tab pos="3416935" algn="l"/>
                <a:tab pos="4531360" algn="l"/>
                <a:tab pos="5383530" algn="l"/>
              </a:tabLst>
            </a:pPr>
            <a:r>
              <a:rPr dirty="0" sz="2000">
                <a:latin typeface="Century Gothic"/>
                <a:cs typeface="Century Gothic"/>
              </a:rPr>
              <a:t>пр</a:t>
            </a:r>
            <a:r>
              <a:rPr dirty="0" sz="2000" spc="-10">
                <a:latin typeface="Century Gothic"/>
                <a:cs typeface="Century Gothic"/>
              </a:rPr>
              <a:t>о</a:t>
            </a:r>
            <a:r>
              <a:rPr dirty="0" sz="2000">
                <a:latin typeface="Century Gothic"/>
                <a:cs typeface="Century Gothic"/>
              </a:rPr>
              <a:t>грес</a:t>
            </a:r>
            <a:r>
              <a:rPr dirty="0" sz="2000" spc="-10">
                <a:latin typeface="Century Gothic"/>
                <a:cs typeface="Century Gothic"/>
              </a:rPr>
              <a:t>і</a:t>
            </a:r>
            <a:r>
              <a:rPr dirty="0" sz="2000" spc="5">
                <a:latin typeface="Century Gothic"/>
                <a:cs typeface="Century Gothic"/>
              </a:rPr>
              <a:t>ї</a:t>
            </a:r>
            <a:r>
              <a:rPr dirty="0" sz="2000">
                <a:latin typeface="Century Gothic"/>
                <a:cs typeface="Century Gothic"/>
              </a:rPr>
              <a:t>.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При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-15">
                <a:latin typeface="Century Gothic"/>
                <a:cs typeface="Century Gothic"/>
              </a:rPr>
              <a:t>ц</a:t>
            </a:r>
            <a:r>
              <a:rPr dirty="0" sz="2000">
                <a:latin typeface="Century Gothic"/>
                <a:cs typeface="Century Gothic"/>
              </a:rPr>
              <a:t>ьо</a:t>
            </a:r>
            <a:r>
              <a:rPr dirty="0" sz="2000" spc="-10">
                <a:latin typeface="Century Gothic"/>
                <a:cs typeface="Century Gothic"/>
              </a:rPr>
              <a:t>м</a:t>
            </a:r>
            <a:r>
              <a:rPr dirty="0" sz="2000">
                <a:latin typeface="Century Gothic"/>
                <a:cs typeface="Century Gothic"/>
              </a:rPr>
              <a:t>у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низь</a:t>
            </a:r>
            <a:r>
              <a:rPr dirty="0" sz="2000">
                <a:latin typeface="Century Gothic"/>
                <a:cs typeface="Century Gothic"/>
              </a:rPr>
              <a:t>ка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>
                <a:latin typeface="Century Gothic"/>
                <a:cs typeface="Century Gothic"/>
              </a:rPr>
              <a:t>д</a:t>
            </a:r>
            <a:r>
              <a:rPr dirty="0" sz="2000" spc="-10">
                <a:latin typeface="Century Gothic"/>
                <a:cs typeface="Century Gothic"/>
              </a:rPr>
              <a:t>о</a:t>
            </a:r>
            <a:r>
              <a:rPr dirty="0" sz="2000">
                <a:latin typeface="Century Gothic"/>
                <a:cs typeface="Century Gothic"/>
              </a:rPr>
              <a:t>ля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5">
                <a:latin typeface="Century Gothic"/>
                <a:cs typeface="Century Gothic"/>
              </a:rPr>
              <a:t>їх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97420" y="904875"/>
            <a:ext cx="2018030" cy="5873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280"/>
              </a:lnSpc>
              <a:tabLst>
                <a:tab pos="288290" algn="l"/>
              </a:tabLst>
            </a:pPr>
            <a:r>
              <a:rPr dirty="0" sz="2000">
                <a:latin typeface="Century Gothic"/>
                <a:cs typeface="Century Gothic"/>
              </a:rPr>
              <a:t>в</a:t>
            </a:r>
            <a:r>
              <a:rPr dirty="0" sz="2000">
                <a:latin typeface="Century Gothic"/>
                <a:cs typeface="Century Gothic"/>
              </a:rPr>
              <a:t>	</a:t>
            </a:r>
            <a:r>
              <a:rPr dirty="0" sz="2000" spc="5">
                <a:latin typeface="Century Gothic"/>
                <a:cs typeface="Century Gothic"/>
              </a:rPr>
              <a:t>г</a:t>
            </a:r>
            <a:r>
              <a:rPr dirty="0" sz="2000">
                <a:latin typeface="Century Gothic"/>
                <a:cs typeface="Century Gothic"/>
              </a:rPr>
              <a:t>еометричн</a:t>
            </a:r>
            <a:r>
              <a:rPr dirty="0" sz="2000" spc="-25">
                <a:latin typeface="Century Gothic"/>
                <a:cs typeface="Century Gothic"/>
              </a:rPr>
              <a:t>і</a:t>
            </a:r>
            <a:r>
              <a:rPr dirty="0" sz="2000">
                <a:latin typeface="Century Gothic"/>
                <a:cs typeface="Century Gothic"/>
              </a:rPr>
              <a:t>й</a:t>
            </a:r>
            <a:endParaRPr sz="2000">
              <a:latin typeface="Century Gothic"/>
              <a:cs typeface="Century Gothic"/>
            </a:endParaRPr>
          </a:p>
          <a:p>
            <a:pPr marL="268605">
              <a:lnSpc>
                <a:spcPts val="2280"/>
              </a:lnSpc>
            </a:pPr>
            <a:r>
              <a:rPr dirty="0" sz="2000" spc="-10">
                <a:latin typeface="Century Gothic"/>
                <a:cs typeface="Century Gothic"/>
              </a:rPr>
              <a:t>е</a:t>
            </a:r>
            <a:r>
              <a:rPr dirty="0" sz="2000" spc="5">
                <a:latin typeface="Century Gothic"/>
                <a:cs typeface="Century Gothic"/>
              </a:rPr>
              <a:t>ф</a:t>
            </a:r>
            <a:r>
              <a:rPr dirty="0" sz="2000" spc="-10">
                <a:latin typeface="Century Gothic"/>
                <a:cs typeface="Century Gothic"/>
              </a:rPr>
              <a:t>е</a:t>
            </a:r>
            <a:r>
              <a:rPr dirty="0" sz="2000" spc="-15">
                <a:latin typeface="Century Gothic"/>
                <a:cs typeface="Century Gothic"/>
              </a:rPr>
              <a:t>к</a:t>
            </a:r>
            <a:r>
              <a:rPr dirty="0" sz="2000">
                <a:latin typeface="Century Gothic"/>
                <a:cs typeface="Century Gothic"/>
              </a:rPr>
              <a:t>тивн</a:t>
            </a:r>
            <a:r>
              <a:rPr dirty="0" sz="2000" spc="-10">
                <a:latin typeface="Century Gothic"/>
                <a:cs typeface="Century Gothic"/>
              </a:rPr>
              <a:t>о</a:t>
            </a:r>
            <a:r>
              <a:rPr dirty="0" sz="2000">
                <a:latin typeface="Century Gothic"/>
                <a:cs typeface="Century Gothic"/>
              </a:rPr>
              <a:t>сті</a:t>
            </a:r>
            <a:endParaRPr sz="20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73379" y="1488313"/>
            <a:ext cx="8043545" cy="51644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900" marR="6985">
              <a:lnSpc>
                <a:spcPts val="2160"/>
              </a:lnSpc>
            </a:pPr>
            <a:r>
              <a:rPr dirty="0" sz="2000" spc="-5">
                <a:latin typeface="Century Gothic"/>
                <a:cs typeface="Century Gothic"/>
              </a:rPr>
              <a:t>переробки </a:t>
            </a:r>
            <a:r>
              <a:rPr dirty="0" sz="2000">
                <a:latin typeface="Century Gothic"/>
                <a:cs typeface="Century Gothic"/>
              </a:rPr>
              <a:t>та </a:t>
            </a:r>
            <a:r>
              <a:rPr dirty="0" sz="2000" spc="-5">
                <a:latin typeface="Century Gothic"/>
                <a:cs typeface="Century Gothic"/>
              </a:rPr>
              <a:t>утилізації </a:t>
            </a:r>
            <a:r>
              <a:rPr dirty="0" sz="2000">
                <a:latin typeface="Century Gothic"/>
                <a:cs typeface="Century Gothic"/>
              </a:rPr>
              <a:t>приводить </a:t>
            </a:r>
            <a:r>
              <a:rPr dirty="0" sz="2000" spc="-5">
                <a:latin typeface="Century Gothic"/>
                <a:cs typeface="Century Gothic"/>
              </a:rPr>
              <a:t>до </a:t>
            </a:r>
            <a:r>
              <a:rPr dirty="0" sz="2000">
                <a:latin typeface="Century Gothic"/>
                <a:cs typeface="Century Gothic"/>
              </a:rPr>
              <a:t>суттєвого погіршення  екологічного стану</a:t>
            </a:r>
            <a:r>
              <a:rPr dirty="0" sz="2000" spc="-9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Землі;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1850">
              <a:latin typeface="Times New Roman"/>
              <a:cs typeface="Times New Roman"/>
            </a:endParaRPr>
          </a:p>
          <a:p>
            <a:pPr algn="just" marL="469900" marR="5080" indent="-457200">
              <a:lnSpc>
                <a:spcPct val="90000"/>
              </a:lnSpc>
              <a:buAutoNum type="arabicPeriod" startAt="2"/>
              <a:tabLst>
                <a:tab pos="470534" algn="l"/>
              </a:tabLst>
            </a:pPr>
            <a:r>
              <a:rPr dirty="0" sz="2000">
                <a:latin typeface="Century Gothic"/>
                <a:cs typeface="Century Gothic"/>
              </a:rPr>
              <a:t>Було проаналізовано кількісний та якісний склад </a:t>
            </a:r>
            <a:r>
              <a:rPr dirty="0" sz="2000" spc="-5">
                <a:latin typeface="Century Gothic"/>
                <a:cs typeface="Century Gothic"/>
              </a:rPr>
              <a:t>харчових  відходів </a:t>
            </a:r>
            <a:r>
              <a:rPr dirty="0" sz="2000">
                <a:latin typeface="Century Gothic"/>
                <a:cs typeface="Century Gothic"/>
              </a:rPr>
              <a:t>в </a:t>
            </a:r>
            <a:r>
              <a:rPr dirty="0" sz="2000" spc="-5">
                <a:latin typeface="Century Gothic"/>
                <a:cs typeface="Century Gothic"/>
              </a:rPr>
              <a:t>Україні </a:t>
            </a:r>
            <a:r>
              <a:rPr dirty="0" sz="2000">
                <a:latin typeface="Century Gothic"/>
                <a:cs typeface="Century Gothic"/>
              </a:rPr>
              <a:t>в залежності </a:t>
            </a:r>
            <a:r>
              <a:rPr dirty="0" sz="2000" spc="-5">
                <a:latin typeface="Century Gothic"/>
                <a:cs typeface="Century Gothic"/>
              </a:rPr>
              <a:t>від </a:t>
            </a:r>
            <a:r>
              <a:rPr dirty="0" sz="2000">
                <a:latin typeface="Century Gothic"/>
                <a:cs typeface="Century Gothic"/>
              </a:rPr>
              <a:t>географічного  положення окремих </a:t>
            </a:r>
            <a:r>
              <a:rPr dirty="0" sz="2000" spc="-5">
                <a:latin typeface="Century Gothic"/>
                <a:cs typeface="Century Gothic"/>
              </a:rPr>
              <a:t>регіонів </a:t>
            </a:r>
            <a:r>
              <a:rPr dirty="0" sz="2000">
                <a:latin typeface="Century Gothic"/>
                <a:cs typeface="Century Gothic"/>
              </a:rPr>
              <a:t>та їх коливання в залежності  </a:t>
            </a:r>
            <a:r>
              <a:rPr dirty="0" sz="2000" spc="-5">
                <a:latin typeface="Century Gothic"/>
                <a:cs typeface="Century Gothic"/>
              </a:rPr>
              <a:t>від </a:t>
            </a:r>
            <a:r>
              <a:rPr dirty="0" sz="2000">
                <a:latin typeface="Century Gothic"/>
                <a:cs typeface="Century Gothic"/>
              </a:rPr>
              <a:t>пори року. Органічні відходи, у тому числі харчові, є  другою за величиною категорією </a:t>
            </a:r>
            <a:r>
              <a:rPr dirty="0" sz="2000" spc="-5">
                <a:latin typeface="Century Gothic"/>
                <a:cs typeface="Century Gothic"/>
              </a:rPr>
              <a:t>ТПВ </a:t>
            </a:r>
            <a:r>
              <a:rPr dirty="0" sz="2000">
                <a:latin typeface="Century Gothic"/>
                <a:cs typeface="Century Gothic"/>
              </a:rPr>
              <a:t>в </a:t>
            </a:r>
            <a:r>
              <a:rPr dirty="0" sz="2000" spc="-5">
                <a:latin typeface="Century Gothic"/>
                <a:cs typeface="Century Gothic"/>
              </a:rPr>
              <a:t>Україні. </a:t>
            </a:r>
            <a:r>
              <a:rPr dirty="0" sz="2000">
                <a:latin typeface="Century Gothic"/>
                <a:cs typeface="Century Gothic"/>
              </a:rPr>
              <a:t>Сезонні  зміни вмісту </a:t>
            </a:r>
            <a:r>
              <a:rPr dirty="0" sz="2000" spc="-5">
                <a:latin typeface="Century Gothic"/>
                <a:cs typeface="Century Gothic"/>
              </a:rPr>
              <a:t>харчових </a:t>
            </a:r>
            <a:r>
              <a:rPr dirty="0" sz="2000">
                <a:latin typeface="Century Gothic"/>
                <a:cs typeface="Century Gothic"/>
              </a:rPr>
              <a:t>відходів характеризувалися  збільшенням вмісту харчових відходів з 25–28% навесні </a:t>
            </a:r>
            <a:r>
              <a:rPr dirty="0" sz="2000" spc="-5">
                <a:latin typeface="Century Gothic"/>
                <a:cs typeface="Century Gothic"/>
              </a:rPr>
              <a:t>до  </a:t>
            </a:r>
            <a:r>
              <a:rPr dirty="0" sz="2000">
                <a:latin typeface="Century Gothic"/>
                <a:cs typeface="Century Gothic"/>
              </a:rPr>
              <a:t>30–40% восени, що пов'язане зі збільшенням споживання  </a:t>
            </a:r>
            <a:r>
              <a:rPr dirty="0" sz="2000" spc="-5">
                <a:latin typeface="Century Gothic"/>
                <a:cs typeface="Century Gothic"/>
              </a:rPr>
              <a:t>овочів </a:t>
            </a:r>
            <a:r>
              <a:rPr dirty="0" sz="2000">
                <a:latin typeface="Century Gothic"/>
                <a:cs typeface="Century Gothic"/>
              </a:rPr>
              <a:t>і фруктів у раціоні</a:t>
            </a:r>
            <a:r>
              <a:rPr dirty="0" sz="2000" spc="-70">
                <a:latin typeface="Century Gothic"/>
                <a:cs typeface="Century Gothic"/>
              </a:rPr>
              <a:t> </a:t>
            </a:r>
            <a:r>
              <a:rPr dirty="0" sz="2000">
                <a:latin typeface="Century Gothic"/>
                <a:cs typeface="Century Gothic"/>
              </a:rPr>
              <a:t>населення;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30"/>
              </a:spcBef>
              <a:buFont typeface="Century Gothic"/>
              <a:buAutoNum type="arabicPeriod" startAt="2"/>
            </a:pPr>
            <a:endParaRPr sz="1850">
              <a:latin typeface="Times New Roman"/>
              <a:cs typeface="Times New Roman"/>
            </a:endParaRPr>
          </a:p>
          <a:p>
            <a:pPr algn="just" marL="469900" marR="5715" indent="-457200">
              <a:lnSpc>
                <a:spcPct val="90000"/>
              </a:lnSpc>
              <a:buAutoNum type="arabicPeriod" startAt="2"/>
              <a:tabLst>
                <a:tab pos="470534" algn="l"/>
              </a:tabLst>
            </a:pPr>
            <a:r>
              <a:rPr dirty="0" sz="2000">
                <a:latin typeface="Century Gothic"/>
                <a:cs typeface="Century Gothic"/>
              </a:rPr>
              <a:t>Визначили, що переробка </a:t>
            </a:r>
            <a:r>
              <a:rPr dirty="0" sz="2000" spc="-5">
                <a:latin typeface="Century Gothic"/>
                <a:cs typeface="Century Gothic"/>
              </a:rPr>
              <a:t>харчових </a:t>
            </a:r>
            <a:r>
              <a:rPr dirty="0" sz="2000">
                <a:latin typeface="Century Gothic"/>
                <a:cs typeface="Century Gothic"/>
              </a:rPr>
              <a:t>відходів методом  низькотемпературного піролізу, у порівнянні з існуючими  на сьогодні </a:t>
            </a:r>
            <a:r>
              <a:rPr dirty="0" sz="2000" spc="-5">
                <a:latin typeface="Century Gothic"/>
                <a:cs typeface="Century Gothic"/>
              </a:rPr>
              <a:t>методами </a:t>
            </a:r>
            <a:r>
              <a:rPr dirty="0" sz="2000">
                <a:latin typeface="Century Gothic"/>
                <a:cs typeface="Century Gothic"/>
              </a:rPr>
              <a:t>переробки, є екологічно  безпечнішою;</a:t>
            </a:r>
            <a:endParaRPr sz="20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  <a:spcBef>
                <a:spcPts val="25"/>
              </a:spcBef>
            </a:pPr>
            <a:endParaRPr sz="1900">
              <a:latin typeface="Times New Roman"/>
              <a:cs typeface="Times New Roman"/>
            </a:endParaRPr>
          </a:p>
          <a:p>
            <a:pPr algn="r" marR="38735">
              <a:lnSpc>
                <a:spcPct val="100000"/>
              </a:lnSpc>
            </a:pPr>
            <a:r>
              <a:rPr dirty="0" sz="1400">
                <a:solidFill>
                  <a:srgbClr val="585858"/>
                </a:solidFill>
                <a:latin typeface="Century Gothic"/>
                <a:cs typeface="Century Gothic"/>
              </a:rPr>
              <a:t>17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217420" y="0"/>
            <a:ext cx="4698491" cy="94487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065520" y="0"/>
            <a:ext cx="1005840" cy="944879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52070" rIns="0" bIns="0" rtlCol="0" vert="horz">
            <a:spAutoFit/>
          </a:bodyPr>
          <a:lstStyle/>
          <a:p>
            <a:pPr marL="2052955">
              <a:lnSpc>
                <a:spcPct val="100000"/>
              </a:lnSpc>
            </a:pPr>
            <a:r>
              <a:rPr dirty="0" sz="4900" spc="-5"/>
              <a:t>ВИС</a:t>
            </a:r>
            <a:r>
              <a:rPr dirty="0" sz="4900" spc="-20"/>
              <a:t>Н</a:t>
            </a:r>
            <a:r>
              <a:rPr dirty="0" sz="4900" spc="-5"/>
              <a:t>ОВКИ:</a:t>
            </a:r>
            <a:endParaRPr sz="4900"/>
          </a:p>
        </p:txBody>
      </p:sp>
      <p:sp>
        <p:nvSpPr>
          <p:cNvPr id="18" name="object 1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25"/>
              </a:lnSpc>
            </a:pPr>
            <a:fld id="{81D60167-4931-47E6-BA6A-407CBD079E47}" type="slidenum">
              <a:rPr dirty="0"/>
              <a:t>18</a:t>
            </a:fld>
          </a:p>
        </p:txBody>
      </p:sp>
      <p:sp>
        <p:nvSpPr>
          <p:cNvPr id="5" name="object 5"/>
          <p:cNvSpPr txBox="1"/>
          <p:nvPr/>
        </p:nvSpPr>
        <p:spPr>
          <a:xfrm>
            <a:off x="618540" y="1022350"/>
            <a:ext cx="4204970" cy="11607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469900" marR="5080" indent="-457200">
              <a:lnSpc>
                <a:spcPct val="100000"/>
              </a:lnSpc>
              <a:buAutoNum type="arabicPeriod" startAt="4"/>
              <a:tabLst>
                <a:tab pos="469900" algn="l"/>
              </a:tabLst>
            </a:pPr>
            <a:r>
              <a:rPr dirty="0" sz="1800" spc="-5">
                <a:latin typeface="Century Gothic"/>
                <a:cs typeface="Century Gothic"/>
              </a:rPr>
              <a:t>Існуючі </a:t>
            </a:r>
            <a:r>
              <a:rPr dirty="0" sz="1800">
                <a:latin typeface="Century Gothic"/>
                <a:cs typeface="Century Gothic"/>
              </a:rPr>
              <a:t>методи </a:t>
            </a:r>
            <a:r>
              <a:rPr dirty="0" sz="1800" spc="-5">
                <a:latin typeface="Century Gothic"/>
                <a:cs typeface="Century Gothic"/>
              </a:rPr>
              <a:t>поводження </a:t>
            </a:r>
            <a:r>
              <a:rPr dirty="0" sz="1800">
                <a:latin typeface="Century Gothic"/>
                <a:cs typeface="Century Gothic"/>
              </a:rPr>
              <a:t>з  </a:t>
            </a:r>
            <a:r>
              <a:rPr dirty="0" sz="1800" spc="-5">
                <a:latin typeface="Century Gothic"/>
                <a:cs typeface="Century Gothic"/>
              </a:rPr>
              <a:t>тощо) </a:t>
            </a:r>
            <a:r>
              <a:rPr dirty="0" sz="1800" spc="5">
                <a:latin typeface="Century Gothic"/>
                <a:cs typeface="Century Gothic"/>
              </a:rPr>
              <a:t>не </a:t>
            </a:r>
            <a:r>
              <a:rPr dirty="0" sz="1800">
                <a:latin typeface="Century Gothic"/>
                <a:cs typeface="Century Gothic"/>
              </a:rPr>
              <a:t>відповідає </a:t>
            </a:r>
            <a:r>
              <a:rPr dirty="0" sz="1800" spc="-5">
                <a:latin typeface="Century Gothic"/>
                <a:cs typeface="Century Gothic"/>
              </a:rPr>
              <a:t>жодним  безпеки</a:t>
            </a:r>
            <a:endParaRPr sz="1800">
              <a:latin typeface="Century Gothic"/>
              <a:cs typeface="Century Gothic"/>
            </a:endParaRPr>
          </a:p>
          <a:p>
            <a:pPr marL="469900" indent="-457200">
              <a:lnSpc>
                <a:spcPct val="100000"/>
              </a:lnSpc>
              <a:spcBef>
                <a:spcPts val="430"/>
              </a:spcBef>
              <a:buAutoNum type="arabicPeriod" startAt="4"/>
              <a:tabLst>
                <a:tab pos="469265" algn="l"/>
                <a:tab pos="469900" algn="l"/>
                <a:tab pos="2635250" algn="l"/>
              </a:tabLst>
            </a:pPr>
            <a:r>
              <a:rPr dirty="0" sz="1800" spc="-5">
                <a:latin typeface="Century Gothic"/>
                <a:cs typeface="Century Gothic"/>
              </a:rPr>
              <a:t>Запропоновано	технологічну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915280" y="1022350"/>
            <a:ext cx="3776345" cy="116078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  <a:tabLst>
                <a:tab pos="558800" algn="l"/>
                <a:tab pos="2273935" algn="l"/>
              </a:tabLst>
            </a:pPr>
            <a:r>
              <a:rPr dirty="0" sz="1800" spc="-10">
                <a:latin typeface="Century Gothic"/>
                <a:cs typeface="Century Gothic"/>
              </a:rPr>
              <a:t>ТПВ	</a:t>
            </a:r>
            <a:r>
              <a:rPr dirty="0" sz="1800" spc="-5">
                <a:latin typeface="Century Gothic"/>
                <a:cs typeface="Century Gothic"/>
              </a:rPr>
              <a:t>(спалювання,	захоронення</a:t>
            </a:r>
            <a:endParaRPr sz="1800">
              <a:latin typeface="Century Gothic"/>
              <a:cs typeface="Century Gothic"/>
            </a:endParaRPr>
          </a:p>
          <a:p>
            <a:pPr algn="ctr" marL="39370">
              <a:lnSpc>
                <a:spcPct val="100000"/>
              </a:lnSpc>
              <a:tabLst>
                <a:tab pos="1233170" algn="l"/>
                <a:tab pos="2443480" algn="l"/>
              </a:tabLst>
            </a:pPr>
            <a:r>
              <a:rPr dirty="0" sz="1800" spc="-5">
                <a:latin typeface="Century Gothic"/>
                <a:cs typeface="Century Gothic"/>
              </a:rPr>
              <a:t>світовим	нормам	екологічної</a:t>
            </a:r>
            <a:endParaRPr sz="1800">
              <a:latin typeface="Century Gothic"/>
              <a:cs typeface="Century Gothic"/>
            </a:endParaRPr>
          </a:p>
          <a:p>
            <a:pPr>
              <a:lnSpc>
                <a:spcPct val="100000"/>
              </a:lnSpc>
            </a:pPr>
            <a:endParaRPr sz="2250">
              <a:latin typeface="Times New Roman"/>
              <a:cs typeface="Times New Roman"/>
            </a:endParaRPr>
          </a:p>
          <a:p>
            <a:pPr marL="53340">
              <a:lnSpc>
                <a:spcPct val="100000"/>
              </a:lnSpc>
              <a:spcBef>
                <a:spcPts val="5"/>
              </a:spcBef>
              <a:tabLst>
                <a:tab pos="1097280" algn="l"/>
              </a:tabLst>
            </a:pPr>
            <a:r>
              <a:rPr dirty="0" sz="1800" spc="-5">
                <a:latin typeface="Century Gothic"/>
                <a:cs typeface="Century Gothic"/>
              </a:rPr>
              <a:t>схему	низькотемпературного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1075740" y="2174494"/>
            <a:ext cx="6652259" cy="282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latin typeface="Century Gothic"/>
                <a:cs typeface="Century Gothic"/>
              </a:rPr>
              <a:t>піролізу </a:t>
            </a:r>
            <a:r>
              <a:rPr dirty="0" sz="1800" spc="-5">
                <a:latin typeface="Century Gothic"/>
                <a:cs typeface="Century Gothic"/>
              </a:rPr>
              <a:t>та </a:t>
            </a:r>
            <a:r>
              <a:rPr dirty="0" sz="1800">
                <a:latin typeface="Century Gothic"/>
                <a:cs typeface="Century Gothic"/>
              </a:rPr>
              <a:t>досліджено її для </a:t>
            </a:r>
            <a:r>
              <a:rPr dirty="0" sz="1800" spc="-5">
                <a:latin typeface="Century Gothic"/>
                <a:cs typeface="Century Gothic"/>
              </a:rPr>
              <a:t>переробки харчових</a:t>
            </a:r>
            <a:r>
              <a:rPr dirty="0" sz="1800" spc="-60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відходів.</a:t>
            </a:r>
            <a:endParaRPr sz="1800">
              <a:latin typeface="Century Gothic"/>
              <a:cs typeface="Century Gothic"/>
            </a:endParaRPr>
          </a:p>
        </p:txBody>
      </p:sp>
      <p:graphicFrame>
        <p:nvGraphicFramePr>
          <p:cNvPr id="8" name="object 8"/>
          <p:cNvGraphicFramePr>
            <a:graphicFrameLocks noGrp="1"/>
          </p:cNvGraphicFramePr>
          <p:nvPr/>
        </p:nvGraphicFramePr>
        <p:xfrm>
          <a:off x="609015" y="2481240"/>
          <a:ext cx="8091170" cy="58737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688640"/>
                <a:gridCol w="1939607"/>
                <a:gridCol w="1512479"/>
                <a:gridCol w="1949882"/>
              </a:tblGrid>
              <a:tr h="315237">
                <a:tc>
                  <a:txBody>
                    <a:bodyPr/>
                    <a:lstStyle/>
                    <a:p>
                      <a:pPr algn="r" marR="126364">
                        <a:lnSpc>
                          <a:spcPct val="100000"/>
                        </a:lnSpc>
                        <a:spcBef>
                          <a:spcPts val="175"/>
                        </a:spcBef>
                        <a:tabLst>
                          <a:tab pos="456565" algn="l"/>
                          <a:tab pos="1118235" algn="l"/>
                        </a:tabLst>
                      </a:pPr>
                      <a:r>
                        <a:rPr dirty="0" sz="1800" spc="5">
                          <a:latin typeface="Century Gothic"/>
                          <a:cs typeface="Century Gothic"/>
                        </a:rPr>
                        <a:t>6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.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	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Д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л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я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	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пр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а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к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т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и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чного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127000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1800" spc="-5">
                          <a:latin typeface="Century Gothic"/>
                          <a:cs typeface="Century Gothic"/>
                        </a:rPr>
                        <a:t>підтвердження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23189">
                        <a:lnSpc>
                          <a:spcPct val="100000"/>
                        </a:lnSpc>
                        <a:spcBef>
                          <a:spcPts val="175"/>
                        </a:spcBef>
                      </a:pPr>
                      <a:r>
                        <a:rPr dirty="0" sz="1800">
                          <a:latin typeface="Century Gothic"/>
                          <a:cs typeface="Century Gothic"/>
                        </a:rPr>
                        <a:t>о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т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р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и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м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а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них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4604">
                        <a:lnSpc>
                          <a:spcPct val="100000"/>
                        </a:lnSpc>
                        <a:spcBef>
                          <a:spcPts val="175"/>
                        </a:spcBef>
                        <a:tabLst>
                          <a:tab pos="1505585" algn="l"/>
                        </a:tabLst>
                      </a:pPr>
                      <a:r>
                        <a:rPr dirty="0" sz="1800" spc="5">
                          <a:latin typeface="Century Gothic"/>
                          <a:cs typeface="Century Gothic"/>
                        </a:rPr>
                        <a:t>р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е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з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у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ль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та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т</a:t>
                      </a:r>
                      <a:r>
                        <a:rPr dirty="0" sz="1800" spc="20">
                          <a:latin typeface="Century Gothic"/>
                          <a:cs typeface="Century Gothic"/>
                        </a:rPr>
                        <a:t>і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в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	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на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0"/>
                </a:tc>
              </a:tr>
              <a:tr h="271752">
                <a:tc>
                  <a:txBody>
                    <a:bodyPr/>
                    <a:lstStyle/>
                    <a:p>
                      <a:pPr algn="r" marR="119380">
                        <a:lnSpc>
                          <a:spcPts val="2014"/>
                        </a:lnSpc>
                      </a:pPr>
                      <a:r>
                        <a:rPr dirty="0" sz="1800">
                          <a:latin typeface="Century Gothic"/>
                          <a:cs typeface="Century Gothic"/>
                        </a:rPr>
                        <a:t>на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у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к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о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в</a:t>
                      </a:r>
                      <a:r>
                        <a:rPr dirty="0" sz="1800" spc="-5">
                          <a:latin typeface="Century Gothic"/>
                          <a:cs typeface="Century Gothic"/>
                        </a:rPr>
                        <a:t>о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-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до</a:t>
                      </a:r>
                      <a:r>
                        <a:rPr dirty="0" sz="1800" spc="-15">
                          <a:latin typeface="Century Gothic"/>
                          <a:cs typeface="Century Gothic"/>
                        </a:rPr>
                        <a:t>с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л</a:t>
                      </a:r>
                      <a:r>
                        <a:rPr dirty="0" sz="1800" spc="5">
                          <a:latin typeface="Century Gothic"/>
                          <a:cs typeface="Century Gothic"/>
                        </a:rPr>
                        <a:t>і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д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н</a:t>
                      </a:r>
                      <a:r>
                        <a:rPr dirty="0" sz="1800" spc="20">
                          <a:latin typeface="Century Gothic"/>
                          <a:cs typeface="Century Gothic"/>
                        </a:rPr>
                        <a:t>і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й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marL="735330">
                        <a:lnSpc>
                          <a:spcPts val="2014"/>
                        </a:lnSpc>
                      </a:pPr>
                      <a:r>
                        <a:rPr dirty="0" sz="1800" spc="-5">
                          <a:latin typeface="Century Gothic"/>
                          <a:cs typeface="Century Gothic"/>
                        </a:rPr>
                        <a:t>установці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91770">
                        <a:lnSpc>
                          <a:spcPts val="2014"/>
                        </a:lnSpc>
                      </a:pPr>
                      <a:r>
                        <a:rPr dirty="0" sz="1800">
                          <a:latin typeface="Century Gothic"/>
                          <a:cs typeface="Century Gothic"/>
                        </a:rPr>
                        <a:t>б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у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ло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0"/>
                </a:tc>
                <a:tc>
                  <a:txBody>
                    <a:bodyPr/>
                    <a:lstStyle/>
                    <a:p>
                      <a:pPr algn="r" marR="14604">
                        <a:lnSpc>
                          <a:spcPts val="2014"/>
                        </a:lnSpc>
                      </a:pPr>
                      <a:r>
                        <a:rPr dirty="0" sz="1800">
                          <a:latin typeface="Century Gothic"/>
                          <a:cs typeface="Century Gothic"/>
                        </a:rPr>
                        <a:t>при</a:t>
                      </a:r>
                      <a:r>
                        <a:rPr dirty="0" sz="1800" spc="-10">
                          <a:latin typeface="Century Gothic"/>
                          <a:cs typeface="Century Gothic"/>
                        </a:rPr>
                        <a:t>в</a:t>
                      </a:r>
                      <a:r>
                        <a:rPr dirty="0" sz="1800">
                          <a:latin typeface="Century Gothic"/>
                          <a:cs typeface="Century Gothic"/>
                        </a:rPr>
                        <a:t>едено</a:t>
                      </a:r>
                      <a:endParaRPr sz="1800">
                        <a:latin typeface="Century Gothic"/>
                        <a:cs typeface="Century Gothic"/>
                      </a:endParaRPr>
                    </a:p>
                  </a:txBody>
                  <a:tcPr marL="0" marR="0" marB="0" marT="0"/>
                </a:tc>
              </a:tr>
            </a:tbl>
          </a:graphicData>
        </a:graphic>
      </p:graphicFrame>
      <p:sp>
        <p:nvSpPr>
          <p:cNvPr id="9" name="object 9"/>
          <p:cNvSpPr txBox="1"/>
          <p:nvPr/>
        </p:nvSpPr>
        <p:spPr>
          <a:xfrm>
            <a:off x="1075740" y="3052571"/>
            <a:ext cx="7614284" cy="282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низькотемпературний піроліз харчових відходів різної </a:t>
            </a:r>
            <a:r>
              <a:rPr dirty="0" sz="1800" spc="35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морфології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1075740" y="3326891"/>
            <a:ext cx="3278504" cy="282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713105" algn="l"/>
                <a:tab pos="2429510" algn="l"/>
              </a:tabLst>
            </a:pPr>
            <a:r>
              <a:rPr dirty="0" sz="1800" spc="-5">
                <a:latin typeface="Century Gothic"/>
                <a:cs typeface="Century Gothic"/>
              </a:rPr>
              <a:t>при</a:t>
            </a:r>
            <a:r>
              <a:rPr dirty="0" sz="1800" spc="-5">
                <a:latin typeface="Century Gothic"/>
                <a:cs typeface="Century Gothic"/>
              </a:rPr>
              <a:t>	</a:t>
            </a:r>
            <a:r>
              <a:rPr dirty="0" sz="1800" spc="5">
                <a:latin typeface="Century Gothic"/>
                <a:cs typeface="Century Gothic"/>
              </a:rPr>
              <a:t>т</a:t>
            </a:r>
            <a:r>
              <a:rPr dirty="0" sz="1800" spc="-10">
                <a:latin typeface="Century Gothic"/>
                <a:cs typeface="Century Gothic"/>
              </a:rPr>
              <a:t>е</a:t>
            </a:r>
            <a:r>
              <a:rPr dirty="0" sz="1800">
                <a:latin typeface="Century Gothic"/>
                <a:cs typeface="Century Gothic"/>
              </a:rPr>
              <a:t>мп</a:t>
            </a:r>
            <a:r>
              <a:rPr dirty="0" sz="1800">
                <a:latin typeface="Century Gothic"/>
                <a:cs typeface="Century Gothic"/>
              </a:rPr>
              <a:t>е</a:t>
            </a:r>
            <a:r>
              <a:rPr dirty="0" sz="1800" spc="-5">
                <a:latin typeface="Century Gothic"/>
                <a:cs typeface="Century Gothic"/>
              </a:rPr>
              <a:t>р</a:t>
            </a:r>
            <a:r>
              <a:rPr dirty="0" sz="1800" spc="-15">
                <a:latin typeface="Century Gothic"/>
                <a:cs typeface="Century Gothic"/>
              </a:rPr>
              <a:t>а</a:t>
            </a:r>
            <a:r>
              <a:rPr dirty="0" sz="1800">
                <a:latin typeface="Century Gothic"/>
                <a:cs typeface="Century Gothic"/>
              </a:rPr>
              <a:t>т</a:t>
            </a:r>
            <a:r>
              <a:rPr dirty="0" sz="1800" spc="-15">
                <a:latin typeface="Century Gothic"/>
                <a:cs typeface="Century Gothic"/>
              </a:rPr>
              <a:t>у</a:t>
            </a:r>
            <a:r>
              <a:rPr dirty="0" sz="1800" spc="-5">
                <a:latin typeface="Century Gothic"/>
                <a:cs typeface="Century Gothic"/>
              </a:rPr>
              <a:t>рі</a:t>
            </a:r>
            <a:r>
              <a:rPr dirty="0" sz="1800">
                <a:latin typeface="Century Gothic"/>
                <a:cs typeface="Century Gothic"/>
              </a:rPr>
              <a:t>	</a:t>
            </a:r>
            <a:r>
              <a:rPr dirty="0" sz="1800" spc="-5">
                <a:latin typeface="Century Gothic"/>
                <a:cs typeface="Century Gothic"/>
              </a:rPr>
              <a:t>250</a:t>
            </a:r>
            <a:r>
              <a:rPr dirty="0" sz="1800">
                <a:latin typeface="Century Gothic"/>
                <a:cs typeface="Century Gothic"/>
              </a:rPr>
              <a:t>-</a:t>
            </a:r>
            <a:r>
              <a:rPr dirty="0" sz="1800" spc="-5">
                <a:latin typeface="Century Gothic"/>
                <a:cs typeface="Century Gothic"/>
              </a:rPr>
              <a:t>400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4598289" y="3258311"/>
            <a:ext cx="310515" cy="351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 spc="-10">
                <a:latin typeface="Century Gothic"/>
                <a:cs typeface="Century Gothic"/>
              </a:rPr>
              <a:t>о</a:t>
            </a:r>
            <a:r>
              <a:rPr dirty="0" baseline="-16975" sz="2700">
                <a:latin typeface="Century Gothic"/>
                <a:cs typeface="Century Gothic"/>
              </a:rPr>
              <a:t>С</a:t>
            </a:r>
            <a:endParaRPr baseline="-16975" sz="27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5151501" y="3326891"/>
            <a:ext cx="3539490" cy="282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524510" algn="l"/>
                <a:tab pos="2260600" algn="l"/>
              </a:tabLst>
            </a:pPr>
            <a:r>
              <a:rPr dirty="0" sz="1800" spc="-5">
                <a:latin typeface="Century Gothic"/>
                <a:cs typeface="Century Gothic"/>
              </a:rPr>
              <a:t>та	установлено	отримання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3" name="object 13"/>
          <p:cNvSpPr txBox="1"/>
          <p:nvPr/>
        </p:nvSpPr>
        <p:spPr>
          <a:xfrm>
            <a:off x="618540" y="3601211"/>
            <a:ext cx="8074025" cy="12153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469265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наступних </a:t>
            </a:r>
            <a:r>
              <a:rPr dirty="0" sz="1800">
                <a:latin typeface="Century Gothic"/>
                <a:cs typeface="Century Gothic"/>
              </a:rPr>
              <a:t>продуктів</a:t>
            </a:r>
            <a:r>
              <a:rPr dirty="0" sz="1800" spc="-7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процесу:</a:t>
            </a:r>
            <a:endParaRPr sz="1800">
              <a:latin typeface="Century Gothic"/>
              <a:cs typeface="Century Gothic"/>
            </a:endParaRPr>
          </a:p>
          <a:p>
            <a:pPr marL="12700" marR="6350" indent="446405">
              <a:lnSpc>
                <a:spcPct val="100000"/>
              </a:lnSpc>
              <a:spcBef>
                <a:spcPts val="434"/>
              </a:spcBef>
              <a:buChar char="-"/>
              <a:tabLst>
                <a:tab pos="760730" algn="l"/>
                <a:tab pos="761365" algn="l"/>
              </a:tabLst>
            </a:pPr>
            <a:r>
              <a:rPr dirty="0" sz="1800" spc="-5">
                <a:latin typeface="Century Gothic"/>
                <a:cs typeface="Century Gothic"/>
              </a:rPr>
              <a:t>тверда складова від темно-коричневого </a:t>
            </a:r>
            <a:r>
              <a:rPr dirty="0" sz="1800">
                <a:latin typeface="Century Gothic"/>
                <a:cs typeface="Century Gothic"/>
              </a:rPr>
              <a:t>до чорного </a:t>
            </a:r>
            <a:r>
              <a:rPr dirty="0" sz="1800" spc="-5">
                <a:latin typeface="Century Gothic"/>
                <a:cs typeface="Century Gothic"/>
              </a:rPr>
              <a:t>кольору,  </a:t>
            </a:r>
            <a:r>
              <a:rPr dirty="0" sz="1800">
                <a:latin typeface="Century Gothic"/>
                <a:cs typeface="Century Gothic"/>
              </a:rPr>
              <a:t>яку </a:t>
            </a:r>
            <a:r>
              <a:rPr dirty="0" sz="1800" spc="-5">
                <a:latin typeface="Century Gothic"/>
                <a:cs typeface="Century Gothic"/>
              </a:rPr>
              <a:t>досліджували </a:t>
            </a:r>
            <a:r>
              <a:rPr dirty="0" sz="1800">
                <a:latin typeface="Century Gothic"/>
                <a:cs typeface="Century Gothic"/>
              </a:rPr>
              <a:t>як </a:t>
            </a:r>
            <a:r>
              <a:rPr dirty="0" sz="1800" spc="-5">
                <a:latin typeface="Century Gothic"/>
                <a:cs typeface="Century Gothic"/>
              </a:rPr>
              <a:t>тверді </a:t>
            </a:r>
            <a:r>
              <a:rPr dirty="0" sz="1800">
                <a:latin typeface="Century Gothic"/>
                <a:cs typeface="Century Gothic"/>
              </a:rPr>
              <a:t>мікроорганічні</a:t>
            </a:r>
            <a:r>
              <a:rPr dirty="0" sz="1800" spc="-7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добрива;</a:t>
            </a:r>
            <a:endParaRPr sz="1800">
              <a:latin typeface="Century Gothic"/>
              <a:cs typeface="Century Gothic"/>
            </a:endParaRPr>
          </a:p>
          <a:p>
            <a:pPr marL="628015" indent="-168910">
              <a:lnSpc>
                <a:spcPct val="100000"/>
              </a:lnSpc>
              <a:spcBef>
                <a:spcPts val="430"/>
              </a:spcBef>
              <a:buChar char="-"/>
              <a:tabLst>
                <a:tab pos="628650" algn="l"/>
              </a:tabLst>
            </a:pPr>
            <a:r>
              <a:rPr dirty="0" sz="1800" spc="-5">
                <a:latin typeface="Century Gothic"/>
                <a:cs typeface="Century Gothic"/>
              </a:rPr>
              <a:t>піролізна  рідина, </a:t>
            </a:r>
            <a:r>
              <a:rPr dirty="0" sz="1800">
                <a:latin typeface="Century Gothic"/>
                <a:cs typeface="Century Gothic"/>
              </a:rPr>
              <a:t>яка </a:t>
            </a:r>
            <a:r>
              <a:rPr dirty="0" sz="1800" spc="-5">
                <a:latin typeface="Century Gothic"/>
                <a:cs typeface="Century Gothic"/>
              </a:rPr>
              <a:t>складається </a:t>
            </a:r>
            <a:r>
              <a:rPr dirty="0" sz="1800" spc="10">
                <a:latin typeface="Century Gothic"/>
                <a:cs typeface="Century Gothic"/>
              </a:rPr>
              <a:t>із </a:t>
            </a:r>
            <a:r>
              <a:rPr dirty="0" sz="1800" spc="-5">
                <a:latin typeface="Century Gothic"/>
                <a:cs typeface="Century Gothic"/>
              </a:rPr>
              <a:t>синтез-нафти  (5-7  </a:t>
            </a:r>
            <a:r>
              <a:rPr dirty="0" sz="1800">
                <a:latin typeface="Century Gothic"/>
                <a:cs typeface="Century Gothic"/>
              </a:rPr>
              <a:t>%</a:t>
            </a:r>
            <a:r>
              <a:rPr dirty="0" sz="1800" spc="475">
                <a:latin typeface="Century Gothic"/>
                <a:cs typeface="Century Gothic"/>
              </a:rPr>
              <a:t> </a:t>
            </a:r>
            <a:r>
              <a:rPr dirty="0" sz="1800">
                <a:latin typeface="Century Gothic"/>
                <a:cs typeface="Century Gothic"/>
              </a:rPr>
              <a:t>мас.)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4" name="object 14"/>
          <p:cNvSpPr txBox="1"/>
          <p:nvPr/>
        </p:nvSpPr>
        <p:spPr>
          <a:xfrm>
            <a:off x="618540" y="4808473"/>
            <a:ext cx="6762750" cy="282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429895" algn="l"/>
                <a:tab pos="1694814" algn="l"/>
                <a:tab pos="2597150" algn="l"/>
                <a:tab pos="3414395" algn="l"/>
                <a:tab pos="4257040" algn="l"/>
                <a:tab pos="4610735" algn="l"/>
                <a:tab pos="5501005" algn="l"/>
                <a:tab pos="6642734" algn="l"/>
              </a:tabLst>
            </a:pPr>
            <a:r>
              <a:rPr dirty="0" sz="1800" spc="-10">
                <a:latin typeface="Century Gothic"/>
                <a:cs typeface="Century Gothic"/>
              </a:rPr>
              <a:t>т</a:t>
            </a:r>
            <a:r>
              <a:rPr dirty="0" sz="1800">
                <a:latin typeface="Century Gothic"/>
                <a:cs typeface="Century Gothic"/>
              </a:rPr>
              <a:t>а	</a:t>
            </a:r>
            <a:r>
              <a:rPr dirty="0" sz="1800" spc="-15">
                <a:latin typeface="Century Gothic"/>
                <a:cs typeface="Century Gothic"/>
              </a:rPr>
              <a:t>п</a:t>
            </a:r>
            <a:r>
              <a:rPr dirty="0" sz="1800" spc="10">
                <a:latin typeface="Century Gothic"/>
                <a:cs typeface="Century Gothic"/>
              </a:rPr>
              <a:t>і</a:t>
            </a:r>
            <a:r>
              <a:rPr dirty="0" sz="1800">
                <a:latin typeface="Century Gothic"/>
                <a:cs typeface="Century Gothic"/>
              </a:rPr>
              <a:t>р</a:t>
            </a:r>
            <a:r>
              <a:rPr dirty="0" sz="1800" spc="-10">
                <a:latin typeface="Century Gothic"/>
                <a:cs typeface="Century Gothic"/>
              </a:rPr>
              <a:t>о</a:t>
            </a:r>
            <a:r>
              <a:rPr dirty="0" sz="1800" spc="-20">
                <a:latin typeface="Century Gothic"/>
                <a:cs typeface="Century Gothic"/>
              </a:rPr>
              <a:t>л</a:t>
            </a:r>
            <a:r>
              <a:rPr dirty="0" sz="1800" spc="10">
                <a:latin typeface="Century Gothic"/>
                <a:cs typeface="Century Gothic"/>
              </a:rPr>
              <a:t>і</a:t>
            </a:r>
            <a:r>
              <a:rPr dirty="0" sz="1800" spc="-10">
                <a:latin typeface="Century Gothic"/>
                <a:cs typeface="Century Gothic"/>
              </a:rPr>
              <a:t>з</a:t>
            </a:r>
            <a:r>
              <a:rPr dirty="0" sz="1800">
                <a:latin typeface="Century Gothic"/>
                <a:cs typeface="Century Gothic"/>
              </a:rPr>
              <a:t>н</a:t>
            </a:r>
            <a:r>
              <a:rPr dirty="0" sz="1800" spc="-15">
                <a:latin typeface="Century Gothic"/>
                <a:cs typeface="Century Gothic"/>
              </a:rPr>
              <a:t>о</a:t>
            </a:r>
            <a:r>
              <a:rPr dirty="0" sz="1800" spc="-5">
                <a:latin typeface="Century Gothic"/>
                <a:cs typeface="Century Gothic"/>
              </a:rPr>
              <a:t>ї</a:t>
            </a:r>
            <a:r>
              <a:rPr dirty="0" sz="1800">
                <a:latin typeface="Century Gothic"/>
                <a:cs typeface="Century Gothic"/>
              </a:rPr>
              <a:t>	</a:t>
            </a:r>
            <a:r>
              <a:rPr dirty="0" sz="1800">
                <a:latin typeface="Century Gothic"/>
                <a:cs typeface="Century Gothic"/>
              </a:rPr>
              <a:t>водн</a:t>
            </a:r>
            <a:r>
              <a:rPr dirty="0" sz="1800" spc="-15">
                <a:latin typeface="Century Gothic"/>
                <a:cs typeface="Century Gothic"/>
              </a:rPr>
              <a:t>о</a:t>
            </a:r>
            <a:r>
              <a:rPr dirty="0" sz="1800" spc="-5">
                <a:latin typeface="Century Gothic"/>
                <a:cs typeface="Century Gothic"/>
              </a:rPr>
              <a:t>ї</a:t>
            </a:r>
            <a:r>
              <a:rPr dirty="0" sz="1800">
                <a:latin typeface="Century Gothic"/>
                <a:cs typeface="Century Gothic"/>
              </a:rPr>
              <a:t>	ф</a:t>
            </a:r>
            <a:r>
              <a:rPr dirty="0" sz="1800" spc="-10">
                <a:latin typeface="Century Gothic"/>
                <a:cs typeface="Century Gothic"/>
              </a:rPr>
              <a:t>а</a:t>
            </a:r>
            <a:r>
              <a:rPr dirty="0" sz="1800" spc="-10">
                <a:latin typeface="Century Gothic"/>
                <a:cs typeface="Century Gothic"/>
              </a:rPr>
              <a:t>з</a:t>
            </a:r>
            <a:r>
              <a:rPr dirty="0" sz="1800" spc="-5">
                <a:latin typeface="Century Gothic"/>
                <a:cs typeface="Century Gothic"/>
              </a:rPr>
              <a:t>и</a:t>
            </a:r>
            <a:r>
              <a:rPr dirty="0" sz="1800">
                <a:latin typeface="Century Gothic"/>
                <a:cs typeface="Century Gothic"/>
              </a:rPr>
              <a:t>	</a:t>
            </a:r>
            <a:r>
              <a:rPr dirty="0" sz="1800" spc="-30">
                <a:latin typeface="Century Gothic"/>
                <a:cs typeface="Century Gothic"/>
              </a:rPr>
              <a:t>(</a:t>
            </a:r>
            <a:r>
              <a:rPr dirty="0" sz="1800" spc="10">
                <a:latin typeface="Century Gothic"/>
                <a:cs typeface="Century Gothic"/>
              </a:rPr>
              <a:t>9</a:t>
            </a:r>
            <a:r>
              <a:rPr dirty="0" sz="1800" spc="-5">
                <a:latin typeface="Century Gothic"/>
                <a:cs typeface="Century Gothic"/>
              </a:rPr>
              <a:t>3</a:t>
            </a:r>
            <a:r>
              <a:rPr dirty="0" sz="1800" spc="15">
                <a:latin typeface="Century Gothic"/>
                <a:cs typeface="Century Gothic"/>
              </a:rPr>
              <a:t>-</a:t>
            </a:r>
            <a:r>
              <a:rPr dirty="0" sz="1800" spc="-5">
                <a:latin typeface="Century Gothic"/>
                <a:cs typeface="Century Gothic"/>
              </a:rPr>
              <a:t>9</a:t>
            </a:r>
            <a:r>
              <a:rPr dirty="0" sz="1800">
                <a:latin typeface="Century Gothic"/>
                <a:cs typeface="Century Gothic"/>
              </a:rPr>
              <a:t>5	%	ма</a:t>
            </a:r>
            <a:r>
              <a:rPr dirty="0" sz="1800" spc="5">
                <a:latin typeface="Century Gothic"/>
                <a:cs typeface="Century Gothic"/>
              </a:rPr>
              <a:t>с</a:t>
            </a:r>
            <a:r>
              <a:rPr dirty="0" sz="1800" spc="-10">
                <a:latin typeface="Century Gothic"/>
                <a:cs typeface="Century Gothic"/>
              </a:rPr>
              <a:t>.</a:t>
            </a:r>
            <a:r>
              <a:rPr dirty="0" sz="1800" spc="-5">
                <a:latin typeface="Century Gothic"/>
                <a:cs typeface="Century Gothic"/>
              </a:rPr>
              <a:t>)</a:t>
            </a:r>
            <a:r>
              <a:rPr dirty="0" sz="1800">
                <a:latin typeface="Century Gothic"/>
                <a:cs typeface="Century Gothic"/>
              </a:rPr>
              <a:t>.	Остання	</a:t>
            </a:r>
            <a:r>
              <a:rPr dirty="0" sz="1800">
                <a:latin typeface="Century Gothic"/>
                <a:cs typeface="Century Gothic"/>
              </a:rPr>
              <a:t>в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5" name="object 15"/>
          <p:cNvSpPr txBox="1"/>
          <p:nvPr/>
        </p:nvSpPr>
        <p:spPr>
          <a:xfrm>
            <a:off x="618540" y="5083175"/>
            <a:ext cx="6607809" cy="28257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3209925" algn="l"/>
                <a:tab pos="4622800" algn="l"/>
                <a:tab pos="6487160" algn="l"/>
              </a:tabLst>
            </a:pPr>
            <a:r>
              <a:rPr dirty="0" sz="1800">
                <a:latin typeface="Century Gothic"/>
                <a:cs typeface="Century Gothic"/>
              </a:rPr>
              <a:t>ни</a:t>
            </a:r>
            <a:r>
              <a:rPr dirty="0" sz="1800" spc="-15">
                <a:latin typeface="Century Gothic"/>
                <a:cs typeface="Century Gothic"/>
              </a:rPr>
              <a:t>з</a:t>
            </a:r>
            <a:r>
              <a:rPr dirty="0" sz="1800">
                <a:latin typeface="Century Gothic"/>
                <a:cs typeface="Century Gothic"/>
              </a:rPr>
              <a:t>ьк</a:t>
            </a:r>
            <a:r>
              <a:rPr dirty="0" sz="1800" spc="-10">
                <a:latin typeface="Century Gothic"/>
                <a:cs typeface="Century Gothic"/>
              </a:rPr>
              <a:t>о</a:t>
            </a:r>
            <a:r>
              <a:rPr dirty="0" sz="1800">
                <a:latin typeface="Century Gothic"/>
                <a:cs typeface="Century Gothic"/>
              </a:rPr>
              <a:t>т</a:t>
            </a:r>
            <a:r>
              <a:rPr dirty="0" sz="1800" spc="-10">
                <a:latin typeface="Century Gothic"/>
                <a:cs typeface="Century Gothic"/>
              </a:rPr>
              <a:t>е</a:t>
            </a:r>
            <a:r>
              <a:rPr dirty="0" sz="1800">
                <a:latin typeface="Century Gothic"/>
                <a:cs typeface="Century Gothic"/>
              </a:rPr>
              <a:t>м</a:t>
            </a:r>
            <a:r>
              <a:rPr dirty="0" sz="1800" spc="10">
                <a:latin typeface="Century Gothic"/>
                <a:cs typeface="Century Gothic"/>
              </a:rPr>
              <a:t>п</a:t>
            </a:r>
            <a:r>
              <a:rPr dirty="0" sz="1800">
                <a:latin typeface="Century Gothic"/>
                <a:cs typeface="Century Gothic"/>
              </a:rPr>
              <a:t>ер</a:t>
            </a:r>
            <a:r>
              <a:rPr dirty="0" sz="1800" spc="-10">
                <a:latin typeface="Century Gothic"/>
                <a:cs typeface="Century Gothic"/>
              </a:rPr>
              <a:t>а</a:t>
            </a:r>
            <a:r>
              <a:rPr dirty="0" sz="1800" spc="-10">
                <a:latin typeface="Century Gothic"/>
                <a:cs typeface="Century Gothic"/>
              </a:rPr>
              <a:t>т</a:t>
            </a:r>
            <a:r>
              <a:rPr dirty="0" sz="1800" spc="-10">
                <a:latin typeface="Century Gothic"/>
                <a:cs typeface="Century Gothic"/>
              </a:rPr>
              <a:t>у</a:t>
            </a:r>
            <a:r>
              <a:rPr dirty="0" sz="1800">
                <a:latin typeface="Century Gothic"/>
                <a:cs typeface="Century Gothic"/>
              </a:rPr>
              <a:t>рн</a:t>
            </a:r>
            <a:r>
              <a:rPr dirty="0" sz="1800" spc="-10">
                <a:latin typeface="Century Gothic"/>
                <a:cs typeface="Century Gothic"/>
              </a:rPr>
              <a:t>о</a:t>
            </a:r>
            <a:r>
              <a:rPr dirty="0" sz="1800">
                <a:latin typeface="Century Gothic"/>
                <a:cs typeface="Century Gothic"/>
              </a:rPr>
              <a:t>го</a:t>
            </a:r>
            <a:r>
              <a:rPr dirty="0" sz="1800">
                <a:latin typeface="Century Gothic"/>
                <a:cs typeface="Century Gothic"/>
              </a:rPr>
              <a:t>	</a:t>
            </a:r>
            <a:r>
              <a:rPr dirty="0" sz="1800" spc="-10">
                <a:latin typeface="Century Gothic"/>
                <a:cs typeface="Century Gothic"/>
              </a:rPr>
              <a:t>п</a:t>
            </a:r>
            <a:r>
              <a:rPr dirty="0" sz="1800" spc="5">
                <a:latin typeface="Century Gothic"/>
                <a:cs typeface="Century Gothic"/>
              </a:rPr>
              <a:t>і</a:t>
            </a:r>
            <a:r>
              <a:rPr dirty="0" sz="1800">
                <a:latin typeface="Century Gothic"/>
                <a:cs typeface="Century Gothic"/>
              </a:rPr>
              <a:t>р</a:t>
            </a:r>
            <a:r>
              <a:rPr dirty="0" sz="1800" spc="-10">
                <a:latin typeface="Century Gothic"/>
                <a:cs typeface="Century Gothic"/>
              </a:rPr>
              <a:t>о</a:t>
            </a:r>
            <a:r>
              <a:rPr dirty="0" sz="1800" spc="-15">
                <a:latin typeface="Century Gothic"/>
                <a:cs typeface="Century Gothic"/>
              </a:rPr>
              <a:t>л</a:t>
            </a:r>
            <a:r>
              <a:rPr dirty="0" sz="1800" spc="20">
                <a:latin typeface="Century Gothic"/>
                <a:cs typeface="Century Gothic"/>
              </a:rPr>
              <a:t>і</a:t>
            </a:r>
            <a:r>
              <a:rPr dirty="0" sz="1800" spc="-10">
                <a:latin typeface="Century Gothic"/>
                <a:cs typeface="Century Gothic"/>
              </a:rPr>
              <a:t>з</a:t>
            </a:r>
            <a:r>
              <a:rPr dirty="0" sz="1800">
                <a:latin typeface="Century Gothic"/>
                <a:cs typeface="Century Gothic"/>
              </a:rPr>
              <a:t>у</a:t>
            </a:r>
            <a:r>
              <a:rPr dirty="0" sz="1800">
                <a:latin typeface="Century Gothic"/>
                <a:cs typeface="Century Gothic"/>
              </a:rPr>
              <a:t>	</a:t>
            </a:r>
            <a:r>
              <a:rPr dirty="0" sz="1800" spc="-15">
                <a:latin typeface="Century Gothic"/>
                <a:cs typeface="Century Gothic"/>
              </a:rPr>
              <a:t>t</a:t>
            </a:r>
            <a:r>
              <a:rPr dirty="0" sz="1800" spc="-5">
                <a:latin typeface="Century Gothic"/>
                <a:cs typeface="Century Gothic"/>
              </a:rPr>
              <a:t>=280</a:t>
            </a:r>
            <a:r>
              <a:rPr dirty="0" sz="1800">
                <a:latin typeface="Century Gothic"/>
                <a:cs typeface="Century Gothic"/>
              </a:rPr>
              <a:t>-</a:t>
            </a:r>
            <a:r>
              <a:rPr dirty="0" sz="1800" spc="5">
                <a:latin typeface="Century Gothic"/>
                <a:cs typeface="Century Gothic"/>
              </a:rPr>
              <a:t>35</a:t>
            </a:r>
            <a:r>
              <a:rPr dirty="0" sz="1800">
                <a:latin typeface="Century Gothic"/>
                <a:cs typeface="Century Gothic"/>
              </a:rPr>
              <a:t>0</a:t>
            </a:r>
            <a:r>
              <a:rPr dirty="0" sz="1800" spc="-5">
                <a:latin typeface="Century Gothic"/>
                <a:cs typeface="Century Gothic"/>
              </a:rPr>
              <a:t>°</a:t>
            </a:r>
            <a:r>
              <a:rPr dirty="0" sz="1800">
                <a:latin typeface="Century Gothic"/>
                <a:cs typeface="Century Gothic"/>
              </a:rPr>
              <a:t>С</a:t>
            </a:r>
            <a:r>
              <a:rPr dirty="0" sz="1800">
                <a:latin typeface="Century Gothic"/>
                <a:cs typeface="Century Gothic"/>
              </a:rPr>
              <a:t>	</a:t>
            </a:r>
            <a:r>
              <a:rPr dirty="0" sz="1800">
                <a:latin typeface="Century Gothic"/>
                <a:cs typeface="Century Gothic"/>
              </a:rPr>
              <a:t>в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6" name="object 16"/>
          <p:cNvSpPr txBox="1"/>
          <p:nvPr/>
        </p:nvSpPr>
        <p:spPr>
          <a:xfrm>
            <a:off x="7530845" y="4808473"/>
            <a:ext cx="1158875" cy="55753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800">
                <a:latin typeface="Century Gothic"/>
                <a:cs typeface="Century Gothic"/>
              </a:rPr>
              <a:t>р</a:t>
            </a:r>
            <a:r>
              <a:rPr dirty="0" sz="1800" spc="-10">
                <a:latin typeface="Century Gothic"/>
                <a:cs typeface="Century Gothic"/>
              </a:rPr>
              <a:t>е</a:t>
            </a:r>
            <a:r>
              <a:rPr dirty="0" sz="1800" spc="-10">
                <a:latin typeface="Century Gothic"/>
                <a:cs typeface="Century Gothic"/>
              </a:rPr>
              <a:t>з</a:t>
            </a:r>
            <a:r>
              <a:rPr dirty="0" sz="1800">
                <a:latin typeface="Century Gothic"/>
                <a:cs typeface="Century Gothic"/>
              </a:rPr>
              <a:t>у</a:t>
            </a:r>
            <a:r>
              <a:rPr dirty="0" sz="1800" spc="-5">
                <a:latin typeface="Century Gothic"/>
                <a:cs typeface="Century Gothic"/>
              </a:rPr>
              <a:t>льт</a:t>
            </a:r>
            <a:r>
              <a:rPr dirty="0" sz="1800" spc="-15">
                <a:latin typeface="Century Gothic"/>
                <a:cs typeface="Century Gothic"/>
              </a:rPr>
              <a:t>а</a:t>
            </a:r>
            <a:r>
              <a:rPr dirty="0" sz="1800">
                <a:latin typeface="Century Gothic"/>
                <a:cs typeface="Century Gothic"/>
              </a:rPr>
              <a:t>ті</a:t>
            </a:r>
            <a:endParaRPr sz="1800">
              <a:latin typeface="Century Gothic"/>
              <a:cs typeface="Century Gothic"/>
            </a:endParaRPr>
          </a:p>
          <a:p>
            <a:pPr marL="215265">
              <a:lnSpc>
                <a:spcPct val="100000"/>
              </a:lnSpc>
            </a:pPr>
            <a:r>
              <a:rPr dirty="0" sz="1800">
                <a:latin typeface="Century Gothic"/>
                <a:cs typeface="Century Gothic"/>
              </a:rPr>
              <a:t>пр</a:t>
            </a:r>
            <a:r>
              <a:rPr dirty="0" sz="1800" spc="-10">
                <a:latin typeface="Century Gothic"/>
                <a:cs typeface="Century Gothic"/>
              </a:rPr>
              <a:t>о</a:t>
            </a:r>
            <a:r>
              <a:rPr dirty="0" sz="1800">
                <a:latin typeface="Century Gothic"/>
                <a:cs typeface="Century Gothic"/>
              </a:rPr>
              <a:t>ц</a:t>
            </a:r>
            <a:r>
              <a:rPr dirty="0" sz="1800" spc="-20">
                <a:latin typeface="Century Gothic"/>
                <a:cs typeface="Century Gothic"/>
              </a:rPr>
              <a:t>е</a:t>
            </a:r>
            <a:r>
              <a:rPr dirty="0" sz="1800" spc="-15">
                <a:latin typeface="Century Gothic"/>
                <a:cs typeface="Century Gothic"/>
              </a:rPr>
              <a:t>с</a:t>
            </a:r>
            <a:r>
              <a:rPr dirty="0" sz="1800">
                <a:latin typeface="Century Gothic"/>
                <a:cs typeface="Century Gothic"/>
              </a:rPr>
              <a:t>і</a:t>
            </a:r>
            <a:endParaRPr sz="1800">
              <a:latin typeface="Century Gothic"/>
              <a:cs typeface="Century Gothic"/>
            </a:endParaRPr>
          </a:p>
        </p:txBody>
      </p:sp>
      <p:sp>
        <p:nvSpPr>
          <p:cNvPr id="17" name="object 17"/>
          <p:cNvSpPr txBox="1"/>
          <p:nvPr/>
        </p:nvSpPr>
        <p:spPr>
          <a:xfrm>
            <a:off x="618540" y="5357495"/>
            <a:ext cx="8072755" cy="116014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7620">
              <a:lnSpc>
                <a:spcPct val="100000"/>
              </a:lnSpc>
            </a:pPr>
            <a:r>
              <a:rPr dirty="0" sz="1800" spc="-5">
                <a:latin typeface="Century Gothic"/>
                <a:cs typeface="Century Gothic"/>
              </a:rPr>
              <a:t>термодеструкції біомаси акумулює у своєму складі мікроорганічні  добрива, </a:t>
            </a:r>
            <a:r>
              <a:rPr dirty="0" sz="1800">
                <a:latin typeface="Century Gothic"/>
                <a:cs typeface="Century Gothic"/>
              </a:rPr>
              <a:t>які підлягали дослідженню в </a:t>
            </a:r>
            <a:r>
              <a:rPr dirty="0" sz="1800" spc="-5">
                <a:latin typeface="Century Gothic"/>
                <a:cs typeface="Century Gothic"/>
              </a:rPr>
              <a:t>якості регулятору росту</a:t>
            </a:r>
            <a:r>
              <a:rPr dirty="0" sz="1800" spc="-25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рослин;</a:t>
            </a:r>
            <a:endParaRPr sz="1800">
              <a:latin typeface="Century Gothic"/>
              <a:cs typeface="Century Gothic"/>
            </a:endParaRPr>
          </a:p>
          <a:p>
            <a:pPr marL="459105">
              <a:lnSpc>
                <a:spcPct val="100000"/>
              </a:lnSpc>
              <a:spcBef>
                <a:spcPts val="430"/>
              </a:spcBef>
              <a:tabLst>
                <a:tab pos="695325" algn="l"/>
              </a:tabLst>
            </a:pPr>
            <a:r>
              <a:rPr dirty="0" sz="1800">
                <a:latin typeface="Century Gothic"/>
                <a:cs typeface="Century Gothic"/>
              </a:rPr>
              <a:t>-	</a:t>
            </a:r>
            <a:r>
              <a:rPr dirty="0" sz="1800" spc="-5">
                <a:latin typeface="Century Gothic"/>
                <a:cs typeface="Century Gothic"/>
              </a:rPr>
              <a:t>синтез-газ </a:t>
            </a:r>
            <a:r>
              <a:rPr dirty="0" sz="1800">
                <a:latin typeface="Century Gothic"/>
                <a:cs typeface="Century Gothic"/>
              </a:rPr>
              <a:t>з </a:t>
            </a:r>
            <a:r>
              <a:rPr dirty="0" sz="1800" spc="-5">
                <a:latin typeface="Century Gothic"/>
                <a:cs typeface="Century Gothic"/>
              </a:rPr>
              <a:t>максимальним </a:t>
            </a:r>
            <a:r>
              <a:rPr dirty="0" sz="1800">
                <a:latin typeface="Century Gothic"/>
                <a:cs typeface="Century Gothic"/>
              </a:rPr>
              <a:t>вмістом водню </a:t>
            </a:r>
            <a:r>
              <a:rPr dirty="0" sz="1800" spc="-5">
                <a:latin typeface="Century Gothic"/>
                <a:cs typeface="Century Gothic"/>
              </a:rPr>
              <a:t>та оксиду </a:t>
            </a:r>
            <a:r>
              <a:rPr dirty="0" sz="1800" spc="450">
                <a:latin typeface="Century Gothic"/>
                <a:cs typeface="Century Gothic"/>
              </a:rPr>
              <a:t> </a:t>
            </a:r>
            <a:r>
              <a:rPr dirty="0" sz="1800" spc="-5">
                <a:latin typeface="Century Gothic"/>
                <a:cs typeface="Century Gothic"/>
              </a:rPr>
              <a:t>карбону</a:t>
            </a:r>
            <a:endParaRPr sz="1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1800" spc="-10">
                <a:latin typeface="Century Gothic"/>
                <a:cs typeface="Century Gothic"/>
              </a:rPr>
              <a:t>(IV)</a:t>
            </a:r>
            <a:endParaRPr sz="1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1092708"/>
            <a:ext cx="8074025" cy="417702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12700" marR="6985" indent="420370">
              <a:lnSpc>
                <a:spcPct val="100000"/>
              </a:lnSpc>
            </a:pP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Робота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була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виконана </a:t>
            </a:r>
            <a:r>
              <a:rPr dirty="0" sz="2400" spc="-10">
                <a:solidFill>
                  <a:srgbClr val="30450F"/>
                </a:solidFill>
                <a:latin typeface="Century Gothic"/>
                <a:cs typeface="Century Gothic"/>
              </a:rPr>
              <a:t>на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науковій  лабораторно-дослідній установці Подільського 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науково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дослідного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центру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ВНТУ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(науково-дослідна  лабораторія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технологічних процесів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та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синтезу 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напівпродуктів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кафедри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ХХТ) за</a:t>
            </a:r>
            <a:r>
              <a:rPr dirty="0" sz="2400" spc="-100">
                <a:solidFill>
                  <a:srgbClr val="30450F"/>
                </a:solidFill>
                <a:latin typeface="Century Gothic"/>
                <a:cs typeface="Century Gothic"/>
              </a:rPr>
              <a:t>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сприянням:</a:t>
            </a:r>
            <a:endParaRPr sz="2400">
              <a:latin typeface="Century Gothic"/>
              <a:cs typeface="Century Gothic"/>
            </a:endParaRPr>
          </a:p>
          <a:p>
            <a:pPr marL="35560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438784" algn="l"/>
                <a:tab pos="439420" algn="l"/>
              </a:tabLst>
            </a:pP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ЧП «СиЭмДжи Консалтинг»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(м.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Вінниця, </a:t>
            </a:r>
            <a:r>
              <a:rPr dirty="0" sz="2400" spc="190">
                <a:solidFill>
                  <a:srgbClr val="30450F"/>
                </a:solidFill>
                <a:latin typeface="Century Gothic"/>
                <a:cs typeface="Century Gothic"/>
              </a:rPr>
              <a:t>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директор</a:t>
            </a:r>
            <a:endParaRPr sz="2400">
              <a:latin typeface="Century Gothic"/>
              <a:cs typeface="Century Gothic"/>
            </a:endParaRPr>
          </a:p>
          <a:p>
            <a:pPr marL="355600">
              <a:lnSpc>
                <a:spcPct val="100000"/>
              </a:lnSpc>
            </a:pP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Буговський </a:t>
            </a:r>
            <a:r>
              <a:rPr dirty="0" sz="2400" spc="-10">
                <a:solidFill>
                  <a:srgbClr val="30450F"/>
                </a:solidFill>
                <a:latin typeface="Century Gothic"/>
                <a:cs typeface="Century Gothic"/>
              </a:rPr>
              <a:t>І.</a:t>
            </a:r>
            <a:r>
              <a:rPr dirty="0" sz="2400" spc="-60">
                <a:solidFill>
                  <a:srgbClr val="30450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30450F"/>
                </a:solidFill>
                <a:latin typeface="Century Gothic"/>
                <a:cs typeface="Century Gothic"/>
              </a:rPr>
              <a:t>М.)</a:t>
            </a:r>
            <a:endParaRPr sz="2400">
              <a:latin typeface="Century Gothic"/>
              <a:cs typeface="Century Gothic"/>
            </a:endParaRPr>
          </a:p>
          <a:p>
            <a:pPr algn="just" marL="355600" marR="5080" indent="-342900">
              <a:lnSpc>
                <a:spcPct val="100000"/>
              </a:lnSpc>
              <a:spcBef>
                <a:spcPts val="57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Інститут біоорганічної </a:t>
            </a:r>
            <a:r>
              <a:rPr dirty="0" sz="2400" spc="-10">
                <a:solidFill>
                  <a:srgbClr val="30450F"/>
                </a:solidFill>
                <a:latin typeface="Century Gothic"/>
                <a:cs typeface="Century Gothic"/>
              </a:rPr>
              <a:t>хімії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та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нафтохімії НАН  України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(м. Київ,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лабораторія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цеолітних 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каталізаторів, </a:t>
            </a:r>
            <a:r>
              <a:rPr dirty="0" sz="2400">
                <a:solidFill>
                  <a:srgbClr val="30450F"/>
                </a:solidFill>
                <a:latin typeface="Century Gothic"/>
                <a:cs typeface="Century Gothic"/>
              </a:rPr>
              <a:t>сорбентів, зав. </a:t>
            </a:r>
            <a:r>
              <a:rPr dirty="0" sz="2400" spc="-5">
                <a:solidFill>
                  <a:srgbClr val="30450F"/>
                </a:solidFill>
                <a:latin typeface="Century Gothic"/>
                <a:cs typeface="Century Gothic"/>
              </a:rPr>
              <a:t>лабораторії, к.х.н.  Бортишевський В.</a:t>
            </a:r>
            <a:r>
              <a:rPr dirty="0" sz="2400" spc="-40">
                <a:solidFill>
                  <a:srgbClr val="30450F"/>
                </a:solidFill>
                <a:latin typeface="Century Gothic"/>
                <a:cs typeface="Century Gothic"/>
              </a:rPr>
              <a:t> </a:t>
            </a:r>
            <a:r>
              <a:rPr dirty="0" sz="2400" spc="-10">
                <a:solidFill>
                  <a:srgbClr val="30450F"/>
                </a:solidFill>
                <a:latin typeface="Century Gothic"/>
                <a:cs typeface="Century Gothic"/>
              </a:rPr>
              <a:t>А.)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325"/>
              </a:lnSpc>
            </a:pPr>
            <a:fld id="{81D60167-4931-47E6-BA6A-407CBD079E47}" type="slidenum">
              <a:rPr dirty="0"/>
              <a:t>18</a:t>
            </a:fld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68095" y="71627"/>
            <a:ext cx="7618476" cy="113690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453883" y="71627"/>
            <a:ext cx="1104900" cy="113690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231521" rIns="0" bIns="0" rtlCol="0" vert="horz">
            <a:spAutoFit/>
          </a:bodyPr>
          <a:lstStyle/>
          <a:p>
            <a:pPr marL="644525">
              <a:lnSpc>
                <a:spcPct val="100000"/>
              </a:lnSpc>
            </a:pPr>
            <a:r>
              <a:rPr dirty="0"/>
              <a:t>Актуальність</a:t>
            </a:r>
            <a:r>
              <a:rPr dirty="0" spc="-80"/>
              <a:t> </a:t>
            </a:r>
            <a:r>
              <a:rPr dirty="0" spc="-5"/>
              <a:t>роботи</a:t>
            </a:r>
          </a:p>
        </p:txBody>
      </p:sp>
      <p:sp>
        <p:nvSpPr>
          <p:cNvPr id="5" name="object 5"/>
          <p:cNvSpPr txBox="1">
            <a:spLocks noGrp="1"/>
          </p:cNvSpPr>
          <p:nvPr>
            <p:ph type="body" idx="1"/>
          </p:nvPr>
        </p:nvSpPr>
        <p:spPr>
          <a:prstGeom prst="rect"/>
        </p:spPr>
        <p:txBody>
          <a:bodyPr wrap="square" lIns="0" tIns="36195" rIns="0" bIns="0" rtlCol="0" vert="horz">
            <a:spAutoFit/>
          </a:bodyPr>
          <a:lstStyle/>
          <a:p>
            <a:pPr algn="just" marL="355600" marR="5080" indent="-342900">
              <a:lnSpc>
                <a:spcPct val="90000"/>
              </a:lnSpc>
              <a:spcBef>
                <a:spcPts val="285"/>
              </a:spcBef>
              <a:buFont typeface="Arial"/>
              <a:buChar char="•"/>
              <a:tabLst>
                <a:tab pos="355600" algn="l"/>
              </a:tabLst>
            </a:pPr>
            <a:r>
              <a:rPr dirty="0" spc="-5"/>
              <a:t>Найбільш актуальною екологічною </a:t>
            </a:r>
            <a:r>
              <a:rPr dirty="0"/>
              <a:t>проблемою  світу є </a:t>
            </a:r>
            <a:r>
              <a:rPr dirty="0" spc="-5"/>
              <a:t>утилізація </a:t>
            </a:r>
            <a:r>
              <a:rPr dirty="0"/>
              <a:t>та </a:t>
            </a:r>
            <a:r>
              <a:rPr dirty="0" spc="-5"/>
              <a:t>переробка </a:t>
            </a:r>
            <a:r>
              <a:rPr dirty="0"/>
              <a:t>твердих побутових  відходів. </a:t>
            </a:r>
            <a:r>
              <a:rPr dirty="0" spc="-5"/>
              <a:t>Однією </a:t>
            </a:r>
            <a:r>
              <a:rPr dirty="0"/>
              <a:t>з </a:t>
            </a:r>
            <a:r>
              <a:rPr dirty="0" spc="-5"/>
              <a:t>складових </a:t>
            </a:r>
            <a:r>
              <a:rPr dirty="0"/>
              <a:t>якої </a:t>
            </a:r>
            <a:r>
              <a:rPr dirty="0" spc="-5"/>
              <a:t>є </a:t>
            </a:r>
            <a:r>
              <a:rPr dirty="0"/>
              <a:t>харчові </a:t>
            </a:r>
            <a:r>
              <a:rPr dirty="0" spc="-5"/>
              <a:t>відходи.  </a:t>
            </a:r>
            <a:r>
              <a:rPr dirty="0"/>
              <a:t>Нами </a:t>
            </a:r>
            <a:r>
              <a:rPr dirty="0" spc="-5"/>
              <a:t>пропонується </a:t>
            </a:r>
            <a:r>
              <a:rPr dirty="0"/>
              <a:t>комплексне </a:t>
            </a:r>
            <a:r>
              <a:rPr dirty="0" spc="-5"/>
              <a:t>вирішення  </a:t>
            </a:r>
            <a:r>
              <a:rPr dirty="0"/>
              <a:t>проблеми переробки ХПВ, </a:t>
            </a:r>
            <a:r>
              <a:rPr dirty="0" spc="-5"/>
              <a:t>а </a:t>
            </a:r>
            <a:r>
              <a:rPr dirty="0"/>
              <a:t>також </a:t>
            </a:r>
            <a:r>
              <a:rPr dirty="0" spc="-5"/>
              <a:t>дослідження  їх морфології. </a:t>
            </a:r>
            <a:r>
              <a:rPr dirty="0"/>
              <a:t>Це є надзвичайно </a:t>
            </a:r>
            <a:r>
              <a:rPr dirty="0" spc="-5"/>
              <a:t>актуальною  задачею. </a:t>
            </a:r>
            <a:r>
              <a:rPr dirty="0"/>
              <a:t>Для харчових </a:t>
            </a:r>
            <a:r>
              <a:rPr dirty="0" spc="-5"/>
              <a:t>відходів відсутня надійна </a:t>
            </a:r>
            <a:r>
              <a:rPr dirty="0" spc="565"/>
              <a:t> </a:t>
            </a:r>
            <a:r>
              <a:rPr dirty="0" spc="-5"/>
              <a:t>їх</a:t>
            </a:r>
          </a:p>
        </p:txBody>
      </p:sp>
      <p:sp>
        <p:nvSpPr>
          <p:cNvPr id="6" name="object 6"/>
          <p:cNvSpPr txBox="1"/>
          <p:nvPr/>
        </p:nvSpPr>
        <p:spPr>
          <a:xfrm>
            <a:off x="878839" y="3950080"/>
            <a:ext cx="1801495" cy="659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 marR="5080">
              <a:lnSpc>
                <a:spcPts val="2590"/>
              </a:lnSpc>
            </a:pPr>
            <a:r>
              <a:rPr dirty="0" sz="2400" spc="-5">
                <a:latin typeface="Century Gothic"/>
                <a:cs typeface="Century Gothic"/>
              </a:rPr>
              <a:t>утилізація  </a:t>
            </a:r>
            <a:r>
              <a:rPr dirty="0" sz="2400">
                <a:latin typeface="Century Gothic"/>
                <a:cs typeface="Century Gothic"/>
              </a:rPr>
              <a:t>характер</a:t>
            </a:r>
            <a:r>
              <a:rPr dirty="0" sz="2400" spc="-10">
                <a:latin typeface="Century Gothic"/>
                <a:cs typeface="Century Gothic"/>
              </a:rPr>
              <a:t>н</a:t>
            </a:r>
            <a:r>
              <a:rPr dirty="0" sz="2400" spc="10">
                <a:latin typeface="Century Gothic"/>
                <a:cs typeface="Century Gothic"/>
              </a:rPr>
              <a:t>і</a:t>
            </a:r>
            <a:r>
              <a:rPr dirty="0" sz="2400">
                <a:latin typeface="Century Gothic"/>
                <a:cs typeface="Century Gothic"/>
              </a:rPr>
              <a:t>,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2787523" y="3950080"/>
            <a:ext cx="5820410" cy="6597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63195" marR="5080" indent="-151130">
              <a:lnSpc>
                <a:spcPts val="2590"/>
              </a:lnSpc>
              <a:tabLst>
                <a:tab pos="737870" algn="l"/>
                <a:tab pos="1104900" algn="l"/>
                <a:tab pos="1513205" algn="l"/>
                <a:tab pos="3161030" algn="l"/>
                <a:tab pos="3430904" algn="l"/>
                <a:tab pos="4191635" algn="l"/>
                <a:tab pos="4612640" algn="l"/>
              </a:tabLst>
            </a:pPr>
            <a:r>
              <a:rPr dirty="0" sz="2400">
                <a:latin typeface="Century Gothic"/>
                <a:cs typeface="Century Gothic"/>
              </a:rPr>
              <a:t>аб</a:t>
            </a:r>
            <a:r>
              <a:rPr dirty="0" sz="2400">
                <a:latin typeface="Century Gothic"/>
                <a:cs typeface="Century Gothic"/>
              </a:rPr>
              <a:t>о</a:t>
            </a:r>
            <a:r>
              <a:rPr dirty="0" sz="2400">
                <a:latin typeface="Century Gothic"/>
                <a:cs typeface="Century Gothic"/>
              </a:rPr>
              <a:t>		пер</a:t>
            </a:r>
            <a:r>
              <a:rPr dirty="0" sz="2400" spc="5">
                <a:latin typeface="Century Gothic"/>
                <a:cs typeface="Century Gothic"/>
              </a:rPr>
              <a:t>е</a:t>
            </a:r>
            <a:r>
              <a:rPr dirty="0" sz="2400" spc="-5">
                <a:latin typeface="Century Gothic"/>
                <a:cs typeface="Century Gothic"/>
              </a:rPr>
              <a:t>р</a:t>
            </a:r>
            <a:r>
              <a:rPr dirty="0" sz="2400">
                <a:latin typeface="Century Gothic"/>
                <a:cs typeface="Century Gothic"/>
              </a:rPr>
              <a:t>обк</a:t>
            </a:r>
            <a:r>
              <a:rPr dirty="0" sz="2400" spc="5">
                <a:latin typeface="Century Gothic"/>
                <a:cs typeface="Century Gothic"/>
              </a:rPr>
              <a:t>а</a:t>
            </a:r>
            <a:r>
              <a:rPr dirty="0" sz="2400">
                <a:latin typeface="Century Gothic"/>
                <a:cs typeface="Century Gothic"/>
              </a:rPr>
              <a:t>.		</a:t>
            </a:r>
            <a:r>
              <a:rPr dirty="0" sz="2400" spc="-5">
                <a:latin typeface="Century Gothic"/>
                <a:cs typeface="Century Gothic"/>
              </a:rPr>
              <a:t>Ці</a:t>
            </a:r>
            <a:r>
              <a:rPr dirty="0" sz="2400">
                <a:latin typeface="Century Gothic"/>
                <a:cs typeface="Century Gothic"/>
              </a:rPr>
              <a:t>	про</a:t>
            </a:r>
            <a:r>
              <a:rPr dirty="0" sz="2400" spc="-10">
                <a:latin typeface="Century Gothic"/>
                <a:cs typeface="Century Gothic"/>
              </a:rPr>
              <a:t>б</a:t>
            </a:r>
            <a:r>
              <a:rPr dirty="0" sz="2400" spc="-15">
                <a:latin typeface="Century Gothic"/>
                <a:cs typeface="Century Gothic"/>
              </a:rPr>
              <a:t>л</a:t>
            </a:r>
            <a:r>
              <a:rPr dirty="0" sz="2400">
                <a:latin typeface="Century Gothic"/>
                <a:cs typeface="Century Gothic"/>
              </a:rPr>
              <a:t>еми  </a:t>
            </a:r>
            <a:r>
              <a:rPr dirty="0" sz="2400">
                <a:latin typeface="Century Gothic"/>
                <a:cs typeface="Century Gothic"/>
              </a:rPr>
              <a:t>як</a:t>
            </a:r>
            <a:r>
              <a:rPr dirty="0" sz="2400">
                <a:latin typeface="Century Gothic"/>
                <a:cs typeface="Century Gothic"/>
              </a:rPr>
              <a:t>	для	ок</a:t>
            </a:r>
            <a:r>
              <a:rPr dirty="0" sz="2400" spc="-10">
                <a:latin typeface="Century Gothic"/>
                <a:cs typeface="Century Gothic"/>
              </a:rPr>
              <a:t>р</a:t>
            </a:r>
            <a:r>
              <a:rPr dirty="0" sz="2400">
                <a:latin typeface="Century Gothic"/>
                <a:cs typeface="Century Gothic"/>
              </a:rPr>
              <a:t>е</a:t>
            </a:r>
            <a:r>
              <a:rPr dirty="0" sz="2400" spc="10">
                <a:latin typeface="Century Gothic"/>
                <a:cs typeface="Century Gothic"/>
              </a:rPr>
              <a:t>м</a:t>
            </a:r>
            <a:r>
              <a:rPr dirty="0" sz="2400" spc="-5">
                <a:latin typeface="Century Gothic"/>
                <a:cs typeface="Century Gothic"/>
              </a:rPr>
              <a:t>их</a:t>
            </a:r>
            <a:r>
              <a:rPr dirty="0" sz="2400">
                <a:latin typeface="Century Gothic"/>
                <a:cs typeface="Century Gothic"/>
              </a:rPr>
              <a:t>	ре</a:t>
            </a:r>
            <a:r>
              <a:rPr dirty="0" sz="2400" spc="-20">
                <a:latin typeface="Century Gothic"/>
                <a:cs typeface="Century Gothic"/>
              </a:rPr>
              <a:t>г</a:t>
            </a:r>
            <a:r>
              <a:rPr dirty="0" sz="2400" spc="10">
                <a:latin typeface="Century Gothic"/>
                <a:cs typeface="Century Gothic"/>
              </a:rPr>
              <a:t>і</a:t>
            </a:r>
            <a:r>
              <a:rPr dirty="0" sz="2400">
                <a:latin typeface="Century Gothic"/>
                <a:cs typeface="Century Gothic"/>
              </a:rPr>
              <a:t>о</a:t>
            </a:r>
            <a:r>
              <a:rPr dirty="0" sz="2400" spc="-10">
                <a:latin typeface="Century Gothic"/>
                <a:cs typeface="Century Gothic"/>
              </a:rPr>
              <a:t>н</a:t>
            </a:r>
            <a:r>
              <a:rPr dirty="0" sz="2400">
                <a:latin typeface="Century Gothic"/>
                <a:cs typeface="Century Gothic"/>
              </a:rPr>
              <a:t>і</a:t>
            </a:r>
            <a:r>
              <a:rPr dirty="0" sz="2400">
                <a:latin typeface="Century Gothic"/>
                <a:cs typeface="Century Gothic"/>
              </a:rPr>
              <a:t>в</a:t>
            </a:r>
            <a:r>
              <a:rPr dirty="0" sz="2400">
                <a:latin typeface="Century Gothic"/>
                <a:cs typeface="Century Gothic"/>
              </a:rPr>
              <a:t>	У</a:t>
            </a:r>
            <a:r>
              <a:rPr dirty="0" sz="2400" spc="-10">
                <a:latin typeface="Century Gothic"/>
                <a:cs typeface="Century Gothic"/>
              </a:rPr>
              <a:t>к</a:t>
            </a:r>
            <a:r>
              <a:rPr dirty="0" sz="2400" spc="-5">
                <a:latin typeface="Century Gothic"/>
                <a:cs typeface="Century Gothic"/>
              </a:rPr>
              <a:t>ра</a:t>
            </a:r>
            <a:r>
              <a:rPr dirty="0" sz="2400" spc="-20">
                <a:latin typeface="Century Gothic"/>
                <a:cs typeface="Century Gothic"/>
              </a:rPr>
              <a:t>ї</a:t>
            </a:r>
            <a:r>
              <a:rPr dirty="0" sz="2400" spc="-5">
                <a:latin typeface="Century Gothic"/>
                <a:cs typeface="Century Gothic"/>
              </a:rPr>
              <a:t>ни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78839" y="4567173"/>
            <a:ext cx="7730490" cy="1360170"/>
          </a:xfrm>
          <a:prstGeom prst="rect">
            <a:avLst/>
          </a:prstGeom>
        </p:spPr>
        <p:txBody>
          <a:bodyPr wrap="square" lIns="0" tIns="41275" rIns="0" bIns="0" rtlCol="0" vert="horz">
            <a:spAutoFit/>
          </a:bodyPr>
          <a:lstStyle/>
          <a:p>
            <a:pPr algn="just" marL="12700" marR="5080">
              <a:lnSpc>
                <a:spcPts val="2590"/>
              </a:lnSpc>
              <a:spcBef>
                <a:spcPts val="325"/>
              </a:spcBef>
            </a:pPr>
            <a:r>
              <a:rPr dirty="0" sz="2400" spc="-5">
                <a:latin typeface="Century Gothic"/>
                <a:cs typeface="Century Gothic"/>
              </a:rPr>
              <a:t>(Вінницька обл.), </a:t>
            </a:r>
            <a:r>
              <a:rPr dirty="0" sz="2400">
                <a:latin typeface="Century Gothic"/>
                <a:cs typeface="Century Gothic"/>
              </a:rPr>
              <a:t>так і </a:t>
            </a:r>
            <a:r>
              <a:rPr dirty="0" sz="2400" spc="-5">
                <a:latin typeface="Century Gothic"/>
                <a:cs typeface="Century Gothic"/>
              </a:rPr>
              <a:t>для держави </a:t>
            </a:r>
            <a:r>
              <a:rPr dirty="0" sz="2400">
                <a:latin typeface="Century Gothic"/>
                <a:cs typeface="Century Gothic"/>
              </a:rPr>
              <a:t>в </a:t>
            </a:r>
            <a:r>
              <a:rPr dirty="0" sz="2400" spc="-5">
                <a:latin typeface="Century Gothic"/>
                <a:cs typeface="Century Gothic"/>
              </a:rPr>
              <a:t>цілому. </a:t>
            </a:r>
            <a:r>
              <a:rPr dirty="0" sz="2400">
                <a:latin typeface="Century Gothic"/>
                <a:cs typeface="Century Gothic"/>
              </a:rPr>
              <a:t>Нами  проведені </a:t>
            </a:r>
            <a:r>
              <a:rPr dirty="0" sz="2400" spc="-5">
                <a:latin typeface="Century Gothic"/>
                <a:cs typeface="Century Gothic"/>
              </a:rPr>
              <a:t>перші дослідження каталітичного  </a:t>
            </a:r>
            <a:r>
              <a:rPr dirty="0" sz="2400">
                <a:latin typeface="Century Gothic"/>
                <a:cs typeface="Century Gothic"/>
              </a:rPr>
              <a:t>низькотемпературного </a:t>
            </a:r>
            <a:r>
              <a:rPr dirty="0" sz="2400" spc="-5">
                <a:latin typeface="Century Gothic"/>
                <a:cs typeface="Century Gothic"/>
              </a:rPr>
              <a:t>піролізу </a:t>
            </a:r>
            <a:r>
              <a:rPr dirty="0" sz="2400">
                <a:latin typeface="Century Gothic"/>
                <a:cs typeface="Century Gothic"/>
              </a:rPr>
              <a:t>харчових </a:t>
            </a:r>
            <a:r>
              <a:rPr dirty="0" sz="2400" spc="-5">
                <a:latin typeface="Century Gothic"/>
                <a:cs typeface="Century Gothic"/>
              </a:rPr>
              <a:t>відходів,  </a:t>
            </a:r>
            <a:r>
              <a:rPr dirty="0" sz="2400">
                <a:latin typeface="Century Gothic"/>
                <a:cs typeface="Century Gothic"/>
              </a:rPr>
              <a:t>як однієї </a:t>
            </a:r>
            <a:r>
              <a:rPr dirty="0" sz="2400" spc="10">
                <a:latin typeface="Century Gothic"/>
                <a:cs typeface="Century Gothic"/>
              </a:rPr>
              <a:t>із </a:t>
            </a:r>
            <a:r>
              <a:rPr dirty="0" sz="2400">
                <a:latin typeface="Century Gothic"/>
                <a:cs typeface="Century Gothic"/>
              </a:rPr>
              <a:t>головних </a:t>
            </a:r>
            <a:r>
              <a:rPr dirty="0" sz="2400" spc="-5">
                <a:latin typeface="Century Gothic"/>
                <a:cs typeface="Century Gothic"/>
              </a:rPr>
              <a:t>складових</a:t>
            </a:r>
            <a:r>
              <a:rPr dirty="0" sz="2400" spc="-170">
                <a:latin typeface="Century Gothic"/>
                <a:cs typeface="Century Gothic"/>
              </a:rPr>
              <a:t> </a:t>
            </a:r>
            <a:r>
              <a:rPr dirty="0" sz="2400" spc="-5">
                <a:latin typeface="Century Gothic"/>
                <a:cs typeface="Century Gothic"/>
              </a:rPr>
              <a:t>ТПВ.</a:t>
            </a:r>
            <a:endParaRPr sz="24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559545" y="6429654"/>
            <a:ext cx="124460" cy="22288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400">
                <a:solidFill>
                  <a:srgbClr val="585858"/>
                </a:solidFill>
                <a:latin typeface="Century Gothic"/>
                <a:cs typeface="Century Gothic"/>
              </a:rPr>
              <a:t>2</a:t>
            </a:r>
            <a:endParaRPr sz="14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572767" y="0"/>
            <a:ext cx="5928359" cy="1092708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568440" y="0"/>
            <a:ext cx="1104900" cy="1092708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115951" rIns="0" bIns="0" rtlCol="0" vert="horz">
            <a:spAutoFit/>
          </a:bodyPr>
          <a:lstStyle/>
          <a:p>
            <a:pPr marL="1449070">
              <a:lnSpc>
                <a:spcPct val="100000"/>
              </a:lnSpc>
            </a:pPr>
            <a:r>
              <a:rPr dirty="0"/>
              <a:t>Дякую за</a:t>
            </a:r>
            <a:r>
              <a:rPr dirty="0" spc="-120"/>
              <a:t> </a:t>
            </a:r>
            <a:r>
              <a:rPr dirty="0"/>
              <a:t>увагу!</a:t>
            </a:r>
          </a:p>
        </p:txBody>
      </p:sp>
      <p:sp>
        <p:nvSpPr>
          <p:cNvPr id="5" name="object 5"/>
          <p:cNvSpPr/>
          <p:nvPr/>
        </p:nvSpPr>
        <p:spPr>
          <a:xfrm>
            <a:off x="467537" y="1124788"/>
            <a:ext cx="8280908" cy="552056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 txBox="1"/>
          <p:nvPr/>
        </p:nvSpPr>
        <p:spPr>
          <a:xfrm>
            <a:off x="8559545" y="6460582"/>
            <a:ext cx="193040" cy="1778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1325"/>
              </a:lnSpc>
            </a:pPr>
            <a:r>
              <a:rPr dirty="0" sz="1200" spc="-5">
                <a:solidFill>
                  <a:srgbClr val="585858"/>
                </a:solidFill>
                <a:latin typeface="Century Gothic"/>
                <a:cs typeface="Century Gothic"/>
              </a:rPr>
              <a:t>20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429511" y="504444"/>
            <a:ext cx="6204203" cy="113690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6701028" y="504444"/>
            <a:ext cx="1104900" cy="113690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title"/>
          </p:nvPr>
        </p:nvSpPr>
        <p:spPr>
          <a:xfrm>
            <a:off x="1882901" y="687070"/>
            <a:ext cx="5295265" cy="890905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205355" algn="l"/>
              </a:tabLst>
            </a:pPr>
            <a:r>
              <a:rPr dirty="0"/>
              <a:t>МЕТА</a:t>
            </a:r>
            <a:r>
              <a:rPr dirty="0"/>
              <a:t>	РОБОТИ:</a:t>
            </a:r>
          </a:p>
        </p:txBody>
      </p:sp>
      <p:sp>
        <p:nvSpPr>
          <p:cNvPr id="5" name="object 5"/>
          <p:cNvSpPr txBox="1"/>
          <p:nvPr/>
        </p:nvSpPr>
        <p:spPr>
          <a:xfrm>
            <a:off x="546303" y="1954529"/>
            <a:ext cx="3387090" cy="49657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</a:tabLst>
            </a:pPr>
            <a:r>
              <a:rPr dirty="0" sz="3200">
                <a:latin typeface="Century Gothic"/>
                <a:cs typeface="Century Gothic"/>
              </a:rPr>
              <a:t>Обґру</a:t>
            </a:r>
            <a:r>
              <a:rPr dirty="0" sz="3200" spc="-20">
                <a:latin typeface="Century Gothic"/>
                <a:cs typeface="Century Gothic"/>
              </a:rPr>
              <a:t>н</a:t>
            </a:r>
            <a:r>
              <a:rPr dirty="0" sz="3200">
                <a:latin typeface="Century Gothic"/>
                <a:cs typeface="Century Gothic"/>
              </a:rPr>
              <a:t>тув</a:t>
            </a:r>
            <a:r>
              <a:rPr dirty="0" sz="3200" spc="-15">
                <a:latin typeface="Century Gothic"/>
                <a:cs typeface="Century Gothic"/>
              </a:rPr>
              <a:t>а</a:t>
            </a:r>
            <a:r>
              <a:rPr dirty="0" sz="3200">
                <a:latin typeface="Century Gothic"/>
                <a:cs typeface="Century Gothic"/>
              </a:rPr>
              <a:t>ння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4779009" y="1954529"/>
            <a:ext cx="458470" cy="4927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 spc="-5">
                <a:latin typeface="Century Gothic"/>
                <a:cs typeface="Century Gothic"/>
              </a:rPr>
              <a:t>та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6083934" y="1954529"/>
            <a:ext cx="2599055" cy="4927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>
                <a:latin typeface="Century Gothic"/>
                <a:cs typeface="Century Gothic"/>
              </a:rPr>
              <a:t>досл</a:t>
            </a:r>
            <a:r>
              <a:rPr dirty="0" sz="3200" spc="-15">
                <a:latin typeface="Century Gothic"/>
                <a:cs typeface="Century Gothic"/>
              </a:rPr>
              <a:t>і</a:t>
            </a:r>
            <a:r>
              <a:rPr dirty="0" sz="3200">
                <a:latin typeface="Century Gothic"/>
                <a:cs typeface="Century Gothic"/>
              </a:rPr>
              <a:t>дж</a:t>
            </a:r>
            <a:r>
              <a:rPr dirty="0" sz="3200" spc="-10">
                <a:latin typeface="Century Gothic"/>
                <a:cs typeface="Century Gothic"/>
              </a:rPr>
              <a:t>е</a:t>
            </a:r>
            <a:r>
              <a:rPr dirty="0" sz="3200">
                <a:latin typeface="Century Gothic"/>
                <a:cs typeface="Century Gothic"/>
              </a:rPr>
              <a:t>ння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889203" y="2442209"/>
            <a:ext cx="7791450" cy="4927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333625" algn="l"/>
                <a:tab pos="4827905" algn="l"/>
              </a:tabLst>
            </a:pPr>
            <a:r>
              <a:rPr dirty="0" sz="3200">
                <a:latin typeface="Century Gothic"/>
                <a:cs typeface="Century Gothic"/>
              </a:rPr>
              <a:t>екологічно	</a:t>
            </a:r>
            <a:r>
              <a:rPr dirty="0" sz="3200" spc="-5">
                <a:latin typeface="Century Gothic"/>
                <a:cs typeface="Century Gothic"/>
              </a:rPr>
              <a:t>безпечного	технологічного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889203" y="2929890"/>
            <a:ext cx="5621020" cy="980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2715260" algn="l"/>
              </a:tabLst>
            </a:pPr>
            <a:r>
              <a:rPr dirty="0" sz="3200">
                <a:latin typeface="Century Gothic"/>
                <a:cs typeface="Century Gothic"/>
              </a:rPr>
              <a:t>процесу	переробки</a:t>
            </a:r>
            <a:endParaRPr sz="32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tabLst>
                <a:tab pos="1880870" algn="l"/>
                <a:tab pos="2526030" algn="l"/>
                <a:tab pos="4809490" algn="l"/>
              </a:tabLst>
            </a:pPr>
            <a:r>
              <a:rPr dirty="0" sz="3200">
                <a:latin typeface="Century Gothic"/>
                <a:cs typeface="Century Gothic"/>
              </a:rPr>
              <a:t>відході</a:t>
            </a:r>
            <a:r>
              <a:rPr dirty="0" sz="3200" spc="-20">
                <a:latin typeface="Century Gothic"/>
                <a:cs typeface="Century Gothic"/>
              </a:rPr>
              <a:t>в</a:t>
            </a:r>
            <a:r>
              <a:rPr dirty="0" sz="3200">
                <a:latin typeface="Century Gothic"/>
                <a:cs typeface="Century Gothic"/>
              </a:rPr>
              <a:t>,</a:t>
            </a:r>
            <a:r>
              <a:rPr dirty="0" sz="3200">
                <a:latin typeface="Century Gothic"/>
                <a:cs typeface="Century Gothic"/>
              </a:rPr>
              <a:t>	</a:t>
            </a:r>
            <a:r>
              <a:rPr dirty="0" sz="3200">
                <a:latin typeface="Century Gothic"/>
                <a:cs typeface="Century Gothic"/>
              </a:rPr>
              <a:t>як</a:t>
            </a:r>
            <a:r>
              <a:rPr dirty="0" sz="3200">
                <a:latin typeface="Century Gothic"/>
                <a:cs typeface="Century Gothic"/>
              </a:rPr>
              <a:t>	</a:t>
            </a:r>
            <a:r>
              <a:rPr dirty="0" sz="3200">
                <a:latin typeface="Century Gothic"/>
                <a:cs typeface="Century Gothic"/>
              </a:rPr>
              <a:t>с</a:t>
            </a:r>
            <a:r>
              <a:rPr dirty="0" sz="3200" spc="5">
                <a:latin typeface="Century Gothic"/>
                <a:cs typeface="Century Gothic"/>
              </a:rPr>
              <a:t>к</a:t>
            </a:r>
            <a:r>
              <a:rPr dirty="0" sz="3200">
                <a:latin typeface="Century Gothic"/>
                <a:cs typeface="Century Gothic"/>
              </a:rPr>
              <a:t>ладової</a:t>
            </a:r>
            <a:r>
              <a:rPr dirty="0" sz="3200">
                <a:latin typeface="Century Gothic"/>
                <a:cs typeface="Century Gothic"/>
              </a:rPr>
              <a:t>	</a:t>
            </a:r>
            <a:r>
              <a:rPr dirty="0" sz="3200">
                <a:latin typeface="Century Gothic"/>
                <a:cs typeface="Century Gothic"/>
              </a:rPr>
              <a:t>ТПВ,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6742556" y="2929890"/>
            <a:ext cx="1940560" cy="9804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 marL="71120">
              <a:lnSpc>
                <a:spcPct val="100000"/>
              </a:lnSpc>
            </a:pPr>
            <a:r>
              <a:rPr dirty="0" sz="3200">
                <a:latin typeface="Century Gothic"/>
                <a:cs typeface="Century Gothic"/>
              </a:rPr>
              <a:t>харчових</a:t>
            </a:r>
            <a:endParaRPr sz="3200">
              <a:latin typeface="Century Gothic"/>
              <a:cs typeface="Century Gothic"/>
            </a:endParaRPr>
          </a:p>
          <a:p>
            <a:pPr algn="ctr">
              <a:lnSpc>
                <a:spcPct val="100000"/>
              </a:lnSpc>
            </a:pPr>
            <a:r>
              <a:rPr dirty="0" sz="3200" spc="-5">
                <a:latin typeface="Century Gothic"/>
                <a:cs typeface="Century Gothic"/>
              </a:rPr>
              <a:t>м</a:t>
            </a:r>
            <a:r>
              <a:rPr dirty="0" sz="3200">
                <a:latin typeface="Century Gothic"/>
                <a:cs typeface="Century Gothic"/>
              </a:rPr>
              <a:t>етодом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11" name="object 11"/>
          <p:cNvSpPr txBox="1"/>
          <p:nvPr/>
        </p:nvSpPr>
        <p:spPr>
          <a:xfrm>
            <a:off x="889203" y="3905630"/>
            <a:ext cx="6555740" cy="492759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3200">
                <a:latin typeface="Century Gothic"/>
                <a:cs typeface="Century Gothic"/>
              </a:rPr>
              <a:t>низькотемпературного</a:t>
            </a:r>
            <a:r>
              <a:rPr dirty="0" sz="3200" spc="-95">
                <a:latin typeface="Century Gothic"/>
                <a:cs typeface="Century Gothic"/>
              </a:rPr>
              <a:t> </a:t>
            </a:r>
            <a:r>
              <a:rPr dirty="0" sz="3200">
                <a:latin typeface="Century Gothic"/>
                <a:cs typeface="Century Gothic"/>
              </a:rPr>
              <a:t>піролізу</a:t>
            </a:r>
            <a:r>
              <a:rPr dirty="0" sz="3200">
                <a:solidFill>
                  <a:srgbClr val="252525"/>
                </a:solidFill>
                <a:latin typeface="Century Gothic"/>
                <a:cs typeface="Century Gothic"/>
              </a:rPr>
              <a:t>.</a:t>
            </a:r>
            <a:endParaRPr sz="3200">
              <a:latin typeface="Century Gothic"/>
              <a:cs typeface="Century Gothic"/>
            </a:endParaRPr>
          </a:p>
        </p:txBody>
      </p:sp>
      <p:sp>
        <p:nvSpPr>
          <p:cNvPr id="12" name="object 12"/>
          <p:cNvSpPr txBox="1"/>
          <p:nvPr/>
        </p:nvSpPr>
        <p:spPr>
          <a:xfrm>
            <a:off x="8559545" y="6445910"/>
            <a:ext cx="109855" cy="193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solidFill>
                  <a:srgbClr val="585858"/>
                </a:solidFill>
                <a:latin typeface="Century Gothic"/>
                <a:cs typeface="Century Gothic"/>
              </a:rPr>
              <a:t>3</a:t>
            </a:r>
            <a:endParaRPr sz="12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2732532" y="0"/>
            <a:ext cx="3848100" cy="90373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1284732" y="502919"/>
            <a:ext cx="6571488" cy="1138427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6923531" y="502919"/>
            <a:ext cx="1104900" cy="1138427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>
            <a:spLocks noGrp="1"/>
          </p:cNvSpPr>
          <p:nvPr>
            <p:ph type="title"/>
          </p:nvPr>
        </p:nvSpPr>
        <p:spPr>
          <a:xfrm>
            <a:off x="1739264" y="0"/>
            <a:ext cx="5666740" cy="1559560"/>
          </a:xfrm>
          <a:prstGeom prst="rect"/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ts val="6140"/>
              </a:lnSpc>
            </a:pPr>
            <a:r>
              <a:rPr dirty="0"/>
              <a:t>ЗАДАЧІ</a:t>
            </a:r>
          </a:p>
          <a:p>
            <a:pPr algn="ctr">
              <a:lnSpc>
                <a:spcPts val="6140"/>
              </a:lnSpc>
            </a:pPr>
            <a:r>
              <a:rPr dirty="0"/>
              <a:t>ДОСЛІДЖЕННЯ:</a:t>
            </a:r>
          </a:p>
        </p:txBody>
      </p:sp>
      <p:sp>
        <p:nvSpPr>
          <p:cNvPr id="11" name="object 11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4</a:t>
            </a:fld>
            <a:endParaRPr sz="1400"/>
          </a:p>
        </p:txBody>
      </p:sp>
      <p:sp>
        <p:nvSpPr>
          <p:cNvPr id="6" name="object 6"/>
          <p:cNvSpPr txBox="1"/>
          <p:nvPr/>
        </p:nvSpPr>
        <p:spPr>
          <a:xfrm>
            <a:off x="330200" y="1596898"/>
            <a:ext cx="8484235" cy="30073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5080" indent="-342900">
              <a:lnSpc>
                <a:spcPct val="80000"/>
              </a:lnSpc>
              <a:buFont typeface="Arial"/>
              <a:buChar char="•"/>
              <a:tabLst>
                <a:tab pos="356235" algn="l"/>
              </a:tabLst>
            </a:pPr>
            <a:r>
              <a:rPr dirty="0" sz="2100">
                <a:latin typeface="Century Gothic"/>
                <a:cs typeface="Century Gothic"/>
              </a:rPr>
              <a:t>Проаналізувати кількісний </a:t>
            </a:r>
            <a:r>
              <a:rPr dirty="0" sz="2100" spc="-5">
                <a:latin typeface="Century Gothic"/>
                <a:cs typeface="Century Gothic"/>
              </a:rPr>
              <a:t>та </a:t>
            </a:r>
            <a:r>
              <a:rPr dirty="0" sz="2100">
                <a:latin typeface="Century Gothic"/>
                <a:cs typeface="Century Gothic"/>
              </a:rPr>
              <a:t>якісний склад харчових відходів  в </a:t>
            </a:r>
            <a:r>
              <a:rPr dirty="0" sz="2100" spc="-5">
                <a:latin typeface="Century Gothic"/>
                <a:cs typeface="Century Gothic"/>
              </a:rPr>
              <a:t>Україні </a:t>
            </a:r>
            <a:r>
              <a:rPr dirty="0" sz="2100">
                <a:latin typeface="Century Gothic"/>
                <a:cs typeface="Century Gothic"/>
              </a:rPr>
              <a:t>в залежності від географічного </a:t>
            </a:r>
            <a:r>
              <a:rPr dirty="0" sz="2100" spc="-5">
                <a:latin typeface="Century Gothic"/>
                <a:cs typeface="Century Gothic"/>
              </a:rPr>
              <a:t>положення  </a:t>
            </a:r>
            <a:r>
              <a:rPr dirty="0" sz="2100">
                <a:latin typeface="Century Gothic"/>
                <a:cs typeface="Century Gothic"/>
              </a:rPr>
              <a:t>окремих регіонів </a:t>
            </a:r>
            <a:r>
              <a:rPr dirty="0" sz="2100" spc="-5">
                <a:latin typeface="Century Gothic"/>
                <a:cs typeface="Century Gothic"/>
              </a:rPr>
              <a:t>та їх </a:t>
            </a:r>
            <a:r>
              <a:rPr dirty="0" sz="2100">
                <a:latin typeface="Century Gothic"/>
                <a:cs typeface="Century Gothic"/>
              </a:rPr>
              <a:t>коливання в залежності від пори</a:t>
            </a:r>
            <a:r>
              <a:rPr dirty="0" sz="2100" spc="5">
                <a:latin typeface="Century Gothic"/>
                <a:cs typeface="Century Gothic"/>
              </a:rPr>
              <a:t> </a:t>
            </a:r>
            <a:r>
              <a:rPr dirty="0" sz="2100" spc="-5">
                <a:latin typeface="Century Gothic"/>
                <a:cs typeface="Century Gothic"/>
              </a:rPr>
              <a:t>року.</a:t>
            </a:r>
            <a:endParaRPr sz="2100">
              <a:latin typeface="Century Gothic"/>
              <a:cs typeface="Century Gothic"/>
            </a:endParaRPr>
          </a:p>
          <a:p>
            <a:pPr marL="355600" indent="-342900">
              <a:lnSpc>
                <a:spcPts val="2270"/>
              </a:lnSpc>
              <a:buFont typeface="Arial"/>
              <a:buChar char="•"/>
              <a:tabLst>
                <a:tab pos="355600" algn="l"/>
                <a:tab pos="356235" algn="l"/>
              </a:tabLst>
            </a:pPr>
            <a:r>
              <a:rPr dirty="0" sz="2100">
                <a:latin typeface="Century Gothic"/>
                <a:cs typeface="Century Gothic"/>
              </a:rPr>
              <a:t>Провести аналіз </a:t>
            </a:r>
            <a:r>
              <a:rPr dirty="0" sz="2100" spc="-5">
                <a:latin typeface="Century Gothic"/>
                <a:cs typeface="Century Gothic"/>
              </a:rPr>
              <a:t>стосовно збору, </a:t>
            </a:r>
            <a:r>
              <a:rPr dirty="0" sz="2100">
                <a:latin typeface="Century Gothic"/>
                <a:cs typeface="Century Gothic"/>
              </a:rPr>
              <a:t>зберігання </a:t>
            </a:r>
            <a:r>
              <a:rPr dirty="0" sz="2100" spc="-5">
                <a:latin typeface="Century Gothic"/>
                <a:cs typeface="Century Gothic"/>
              </a:rPr>
              <a:t>та  </a:t>
            </a:r>
            <a:r>
              <a:rPr dirty="0" sz="2100" spc="515">
                <a:latin typeface="Century Gothic"/>
                <a:cs typeface="Century Gothic"/>
              </a:rPr>
              <a:t> </a:t>
            </a:r>
            <a:r>
              <a:rPr dirty="0" sz="2100">
                <a:latin typeface="Century Gothic"/>
                <a:cs typeface="Century Gothic"/>
              </a:rPr>
              <a:t>переробки</a:t>
            </a:r>
            <a:endParaRPr sz="2100">
              <a:latin typeface="Century Gothic"/>
              <a:cs typeface="Century Gothic"/>
            </a:endParaRPr>
          </a:p>
          <a:p>
            <a:pPr marL="355600">
              <a:lnSpc>
                <a:spcPts val="2270"/>
              </a:lnSpc>
            </a:pPr>
            <a:r>
              <a:rPr dirty="0" sz="2100">
                <a:latin typeface="Century Gothic"/>
                <a:cs typeface="Century Gothic"/>
              </a:rPr>
              <a:t>харчових відходів в</a:t>
            </a:r>
            <a:r>
              <a:rPr dirty="0" sz="2100" spc="-5">
                <a:latin typeface="Century Gothic"/>
                <a:cs typeface="Century Gothic"/>
              </a:rPr>
              <a:t> Україні.</a:t>
            </a:r>
            <a:endParaRPr sz="2100">
              <a:latin typeface="Century Gothic"/>
              <a:cs typeface="Century Gothic"/>
            </a:endParaRPr>
          </a:p>
          <a:p>
            <a:pPr algn="just" marL="355600" marR="5080" indent="-342900">
              <a:lnSpc>
                <a:spcPct val="80000"/>
              </a:lnSpc>
              <a:spcBef>
                <a:spcPts val="505"/>
              </a:spcBef>
              <a:buFont typeface="Arial"/>
              <a:buChar char="•"/>
              <a:tabLst>
                <a:tab pos="356235" algn="l"/>
              </a:tabLst>
            </a:pPr>
            <a:r>
              <a:rPr dirty="0" sz="2100" spc="-5">
                <a:latin typeface="Century Gothic"/>
                <a:cs typeface="Century Gothic"/>
              </a:rPr>
              <a:t>Обґрунтувати </a:t>
            </a:r>
            <a:r>
              <a:rPr dirty="0" sz="2100">
                <a:latin typeface="Century Gothic"/>
                <a:cs typeface="Century Gothic"/>
              </a:rPr>
              <a:t>можливість екологічно </a:t>
            </a:r>
            <a:r>
              <a:rPr dirty="0" sz="2100" spc="-5">
                <a:latin typeface="Century Gothic"/>
                <a:cs typeface="Century Gothic"/>
              </a:rPr>
              <a:t>безпечної переробки  </a:t>
            </a:r>
            <a:r>
              <a:rPr dirty="0" sz="2100">
                <a:latin typeface="Century Gothic"/>
                <a:cs typeface="Century Gothic"/>
              </a:rPr>
              <a:t>харчових відходів методом </a:t>
            </a:r>
            <a:r>
              <a:rPr dirty="0" sz="2100" spc="-5">
                <a:latin typeface="Century Gothic"/>
                <a:cs typeface="Century Gothic"/>
              </a:rPr>
              <a:t>низькотемпературного </a:t>
            </a:r>
            <a:r>
              <a:rPr dirty="0" sz="2100">
                <a:latin typeface="Century Gothic"/>
                <a:cs typeface="Century Gothic"/>
              </a:rPr>
              <a:t>піролізу </a:t>
            </a:r>
            <a:r>
              <a:rPr dirty="0" sz="2100" spc="-5">
                <a:latin typeface="Century Gothic"/>
                <a:cs typeface="Century Gothic"/>
              </a:rPr>
              <a:t>у  </a:t>
            </a:r>
            <a:r>
              <a:rPr dirty="0" sz="2100">
                <a:latin typeface="Century Gothic"/>
                <a:cs typeface="Century Gothic"/>
              </a:rPr>
              <a:t>порівнянні з </a:t>
            </a:r>
            <a:r>
              <a:rPr dirty="0" sz="2100" spc="-5">
                <a:latin typeface="Century Gothic"/>
                <a:cs typeface="Century Gothic"/>
              </a:rPr>
              <a:t>існуючими на сьогодні </a:t>
            </a:r>
            <a:r>
              <a:rPr dirty="0" sz="2100">
                <a:latin typeface="Century Gothic"/>
                <a:cs typeface="Century Gothic"/>
              </a:rPr>
              <a:t>методами</a:t>
            </a:r>
            <a:r>
              <a:rPr dirty="0" sz="2100" spc="50">
                <a:latin typeface="Century Gothic"/>
                <a:cs typeface="Century Gothic"/>
              </a:rPr>
              <a:t> </a:t>
            </a:r>
            <a:r>
              <a:rPr dirty="0" sz="2100">
                <a:latin typeface="Century Gothic"/>
                <a:cs typeface="Century Gothic"/>
              </a:rPr>
              <a:t>переробки.</a:t>
            </a:r>
            <a:endParaRPr sz="2100">
              <a:latin typeface="Century Gothic"/>
              <a:cs typeface="Century Gothic"/>
            </a:endParaRPr>
          </a:p>
          <a:p>
            <a:pPr algn="just" marL="355600" marR="5080" indent="-342900">
              <a:lnSpc>
                <a:spcPts val="2020"/>
              </a:lnSpc>
              <a:spcBef>
                <a:spcPts val="484"/>
              </a:spcBef>
              <a:buFont typeface="Arial"/>
              <a:buChar char="•"/>
              <a:tabLst>
                <a:tab pos="356235" algn="l"/>
              </a:tabLst>
            </a:pPr>
            <a:r>
              <a:rPr dirty="0" sz="2100" spc="-5">
                <a:latin typeface="Century Gothic"/>
                <a:cs typeface="Century Gothic"/>
              </a:rPr>
              <a:t>Запропонувати </a:t>
            </a:r>
            <a:r>
              <a:rPr dirty="0" sz="2100">
                <a:latin typeface="Century Gothic"/>
                <a:cs typeface="Century Gothic"/>
              </a:rPr>
              <a:t>технологічну схему </a:t>
            </a:r>
            <a:r>
              <a:rPr dirty="0" sz="2100" spc="-5">
                <a:latin typeface="Century Gothic"/>
                <a:cs typeface="Century Gothic"/>
              </a:rPr>
              <a:t>низькотемпературного  піролізу </a:t>
            </a:r>
            <a:r>
              <a:rPr dirty="0" sz="2100" spc="5">
                <a:latin typeface="Century Gothic"/>
                <a:cs typeface="Century Gothic"/>
              </a:rPr>
              <a:t>та </a:t>
            </a:r>
            <a:r>
              <a:rPr dirty="0" sz="2100">
                <a:latin typeface="Century Gothic"/>
                <a:cs typeface="Century Gothic"/>
              </a:rPr>
              <a:t>в першому </a:t>
            </a:r>
            <a:r>
              <a:rPr dirty="0" sz="2100" spc="-5">
                <a:latin typeface="Century Gothic"/>
                <a:cs typeface="Century Gothic"/>
              </a:rPr>
              <a:t>приближенні </a:t>
            </a:r>
            <a:r>
              <a:rPr dirty="0" sz="2100">
                <a:latin typeface="Century Gothic"/>
                <a:cs typeface="Century Gothic"/>
              </a:rPr>
              <a:t>дослідити її для  переробки харчових</a:t>
            </a:r>
            <a:r>
              <a:rPr dirty="0" sz="2100" spc="-70">
                <a:latin typeface="Century Gothic"/>
                <a:cs typeface="Century Gothic"/>
              </a:rPr>
              <a:t> </a:t>
            </a:r>
            <a:r>
              <a:rPr dirty="0" sz="2100">
                <a:latin typeface="Century Gothic"/>
                <a:cs typeface="Century Gothic"/>
              </a:rPr>
              <a:t>відходів.</a:t>
            </a:r>
            <a:endParaRPr sz="21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330200" y="4605782"/>
            <a:ext cx="7056755" cy="33020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 indent="-342900">
              <a:lnSpc>
                <a:spcPct val="100000"/>
              </a:lnSpc>
              <a:buFont typeface="Arial"/>
              <a:buChar char="•"/>
              <a:tabLst>
                <a:tab pos="355600" algn="l"/>
                <a:tab pos="356235" algn="l"/>
                <a:tab pos="1975485" algn="l"/>
                <a:tab pos="3738879" algn="l"/>
                <a:tab pos="5520690" algn="l"/>
              </a:tabLst>
            </a:pPr>
            <a:r>
              <a:rPr dirty="0" sz="2100">
                <a:latin typeface="Century Gothic"/>
                <a:cs typeface="Century Gothic"/>
              </a:rPr>
              <a:t>Одерж</a:t>
            </a:r>
            <a:r>
              <a:rPr dirty="0" sz="2100" spc="5">
                <a:latin typeface="Century Gothic"/>
                <a:cs typeface="Century Gothic"/>
              </a:rPr>
              <a:t>а</a:t>
            </a:r>
            <a:r>
              <a:rPr dirty="0" sz="2100">
                <a:latin typeface="Century Gothic"/>
                <a:cs typeface="Century Gothic"/>
              </a:rPr>
              <a:t>ти	техн</a:t>
            </a:r>
            <a:r>
              <a:rPr dirty="0" sz="2100">
                <a:latin typeface="Century Gothic"/>
                <a:cs typeface="Century Gothic"/>
              </a:rPr>
              <a:t>ол</a:t>
            </a:r>
            <a:r>
              <a:rPr dirty="0" sz="2100" spc="5">
                <a:latin typeface="Century Gothic"/>
                <a:cs typeface="Century Gothic"/>
              </a:rPr>
              <a:t>о</a:t>
            </a:r>
            <a:r>
              <a:rPr dirty="0" sz="2100" spc="-5">
                <a:latin typeface="Century Gothic"/>
                <a:cs typeface="Century Gothic"/>
              </a:rPr>
              <a:t>гічні</a:t>
            </a:r>
            <a:r>
              <a:rPr dirty="0" sz="2100">
                <a:latin typeface="Century Gothic"/>
                <a:cs typeface="Century Gothic"/>
              </a:rPr>
              <a:t>	</a:t>
            </a:r>
            <a:r>
              <a:rPr dirty="0" sz="2100" spc="-5">
                <a:latin typeface="Century Gothic"/>
                <a:cs typeface="Century Gothic"/>
              </a:rPr>
              <a:t>п</a:t>
            </a:r>
            <a:r>
              <a:rPr dirty="0" sz="2100">
                <a:latin typeface="Century Gothic"/>
                <a:cs typeface="Century Gothic"/>
              </a:rPr>
              <a:t>а</a:t>
            </a:r>
            <a:r>
              <a:rPr dirty="0" sz="2100">
                <a:latin typeface="Century Gothic"/>
                <a:cs typeface="Century Gothic"/>
              </a:rPr>
              <a:t>раметри	переробки</a:t>
            </a:r>
            <a:endParaRPr sz="21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/>
          <p:nvPr/>
        </p:nvSpPr>
        <p:spPr>
          <a:xfrm>
            <a:off x="673404" y="4861814"/>
            <a:ext cx="6908165" cy="32766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417320" algn="l"/>
                <a:tab pos="4897120" algn="l"/>
                <a:tab pos="6610984" algn="l"/>
              </a:tabLst>
            </a:pPr>
            <a:r>
              <a:rPr dirty="0" sz="2100">
                <a:latin typeface="Century Gothic"/>
                <a:cs typeface="Century Gothic"/>
              </a:rPr>
              <a:t>відхо</a:t>
            </a:r>
            <a:r>
              <a:rPr dirty="0" sz="2100" spc="10">
                <a:latin typeface="Century Gothic"/>
                <a:cs typeface="Century Gothic"/>
              </a:rPr>
              <a:t>д</a:t>
            </a:r>
            <a:r>
              <a:rPr dirty="0" sz="2100">
                <a:latin typeface="Century Gothic"/>
                <a:cs typeface="Century Gothic"/>
              </a:rPr>
              <a:t>ів</a:t>
            </a:r>
            <a:r>
              <a:rPr dirty="0" sz="2100">
                <a:latin typeface="Century Gothic"/>
                <a:cs typeface="Century Gothic"/>
              </a:rPr>
              <a:t>	</a:t>
            </a:r>
            <a:r>
              <a:rPr dirty="0" sz="2100" spc="-5">
                <a:latin typeface="Century Gothic"/>
                <a:cs typeface="Century Gothic"/>
              </a:rPr>
              <a:t>ни</a:t>
            </a:r>
            <a:r>
              <a:rPr dirty="0" sz="2100">
                <a:latin typeface="Century Gothic"/>
                <a:cs typeface="Century Gothic"/>
              </a:rPr>
              <a:t>зьк</a:t>
            </a:r>
            <a:r>
              <a:rPr dirty="0" sz="2100" spc="-15">
                <a:latin typeface="Century Gothic"/>
                <a:cs typeface="Century Gothic"/>
              </a:rPr>
              <a:t>о</a:t>
            </a:r>
            <a:r>
              <a:rPr dirty="0" sz="2100">
                <a:latin typeface="Century Gothic"/>
                <a:cs typeface="Century Gothic"/>
              </a:rPr>
              <a:t>те</a:t>
            </a:r>
            <a:r>
              <a:rPr dirty="0" sz="2100" spc="-10">
                <a:latin typeface="Century Gothic"/>
                <a:cs typeface="Century Gothic"/>
              </a:rPr>
              <a:t>м</a:t>
            </a:r>
            <a:r>
              <a:rPr dirty="0" sz="2100" spc="-15">
                <a:latin typeface="Century Gothic"/>
                <a:cs typeface="Century Gothic"/>
              </a:rPr>
              <a:t>п</a:t>
            </a:r>
            <a:r>
              <a:rPr dirty="0" sz="2100">
                <a:latin typeface="Century Gothic"/>
                <a:cs typeface="Century Gothic"/>
              </a:rPr>
              <a:t>ерату</a:t>
            </a:r>
            <a:r>
              <a:rPr dirty="0" sz="2100" spc="-15">
                <a:latin typeface="Century Gothic"/>
                <a:cs typeface="Century Gothic"/>
              </a:rPr>
              <a:t>р</a:t>
            </a:r>
            <a:r>
              <a:rPr dirty="0" sz="2100" spc="-5">
                <a:latin typeface="Century Gothic"/>
                <a:cs typeface="Century Gothic"/>
              </a:rPr>
              <a:t>ни</a:t>
            </a:r>
            <a:r>
              <a:rPr dirty="0" sz="2100">
                <a:latin typeface="Century Gothic"/>
                <a:cs typeface="Century Gothic"/>
              </a:rPr>
              <a:t>м	</a:t>
            </a:r>
            <a:r>
              <a:rPr dirty="0" sz="2100">
                <a:latin typeface="Century Gothic"/>
                <a:cs typeface="Century Gothic"/>
              </a:rPr>
              <a:t>піроліз</a:t>
            </a:r>
            <a:r>
              <a:rPr dirty="0" sz="2100" spc="5">
                <a:latin typeface="Century Gothic"/>
                <a:cs typeface="Century Gothic"/>
              </a:rPr>
              <a:t>о</a:t>
            </a:r>
            <a:r>
              <a:rPr dirty="0" sz="2100">
                <a:latin typeface="Century Gothic"/>
                <a:cs typeface="Century Gothic"/>
              </a:rPr>
              <a:t>м	</a:t>
            </a:r>
            <a:r>
              <a:rPr dirty="0" sz="2100" spc="-5">
                <a:latin typeface="Century Gothic"/>
                <a:cs typeface="Century Gothic"/>
              </a:rPr>
              <a:t>та</a:t>
            </a:r>
            <a:endParaRPr sz="2100">
              <a:latin typeface="Century Gothic"/>
              <a:cs typeface="Century Gothic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7579614" y="4605782"/>
            <a:ext cx="1233805" cy="58356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ts val="2270"/>
              </a:lnSpc>
            </a:pPr>
            <a:r>
              <a:rPr dirty="0" sz="2100" spc="-5">
                <a:latin typeface="Century Gothic"/>
                <a:cs typeface="Century Gothic"/>
              </a:rPr>
              <a:t>хар</a:t>
            </a:r>
            <a:r>
              <a:rPr dirty="0" sz="2100" spc="10">
                <a:latin typeface="Century Gothic"/>
                <a:cs typeface="Century Gothic"/>
              </a:rPr>
              <a:t>ч</a:t>
            </a:r>
            <a:r>
              <a:rPr dirty="0" sz="2100">
                <a:latin typeface="Century Gothic"/>
                <a:cs typeface="Century Gothic"/>
              </a:rPr>
              <a:t>ов</a:t>
            </a:r>
            <a:r>
              <a:rPr dirty="0" sz="2100" spc="5">
                <a:latin typeface="Century Gothic"/>
                <a:cs typeface="Century Gothic"/>
              </a:rPr>
              <a:t>и</a:t>
            </a:r>
            <a:r>
              <a:rPr dirty="0" sz="2100">
                <a:latin typeface="Century Gothic"/>
                <a:cs typeface="Century Gothic"/>
              </a:rPr>
              <a:t>х</a:t>
            </a:r>
            <a:endParaRPr sz="2100">
              <a:latin typeface="Century Gothic"/>
              <a:cs typeface="Century Gothic"/>
            </a:endParaRPr>
          </a:p>
          <a:p>
            <a:pPr marL="408305">
              <a:lnSpc>
                <a:spcPts val="2270"/>
              </a:lnSpc>
            </a:pPr>
            <a:r>
              <a:rPr dirty="0" sz="2100" spc="5">
                <a:latin typeface="Century Gothic"/>
                <a:cs typeface="Century Gothic"/>
              </a:rPr>
              <a:t>ш</a:t>
            </a:r>
            <a:r>
              <a:rPr dirty="0" sz="2100" spc="-5">
                <a:latin typeface="Century Gothic"/>
                <a:cs typeface="Century Gothic"/>
              </a:rPr>
              <a:t>ляхи</a:t>
            </a:r>
            <a:endParaRPr sz="2100">
              <a:latin typeface="Century Gothic"/>
              <a:cs typeface="Century Gothic"/>
            </a:endParaRPr>
          </a:p>
        </p:txBody>
      </p:sp>
      <p:sp>
        <p:nvSpPr>
          <p:cNvPr id="10" name="object 10"/>
          <p:cNvSpPr txBox="1"/>
          <p:nvPr/>
        </p:nvSpPr>
        <p:spPr>
          <a:xfrm>
            <a:off x="330200" y="5118227"/>
            <a:ext cx="8483600" cy="11595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5600">
              <a:lnSpc>
                <a:spcPct val="100000"/>
              </a:lnSpc>
            </a:pPr>
            <a:r>
              <a:rPr dirty="0" sz="2100">
                <a:latin typeface="Century Gothic"/>
                <a:cs typeface="Century Gothic"/>
              </a:rPr>
              <a:t>використання отриманих </a:t>
            </a:r>
            <a:r>
              <a:rPr dirty="0" sz="2100" spc="-5">
                <a:latin typeface="Century Gothic"/>
                <a:cs typeface="Century Gothic"/>
              </a:rPr>
              <a:t>продуктів</a:t>
            </a:r>
            <a:r>
              <a:rPr dirty="0" sz="2100" spc="10">
                <a:latin typeface="Century Gothic"/>
                <a:cs typeface="Century Gothic"/>
              </a:rPr>
              <a:t> </a:t>
            </a:r>
            <a:r>
              <a:rPr dirty="0" sz="2100" spc="-5">
                <a:latin typeface="Century Gothic"/>
                <a:cs typeface="Century Gothic"/>
              </a:rPr>
              <a:t>процесу.</a:t>
            </a:r>
            <a:endParaRPr sz="2100">
              <a:latin typeface="Century Gothic"/>
              <a:cs typeface="Century Gothic"/>
            </a:endParaRPr>
          </a:p>
          <a:p>
            <a:pPr algn="just" marL="355600" marR="5080" indent="-342900">
              <a:lnSpc>
                <a:spcPct val="80000"/>
              </a:lnSpc>
              <a:spcBef>
                <a:spcPts val="500"/>
              </a:spcBef>
              <a:buFont typeface="Arial"/>
              <a:buChar char="•"/>
              <a:tabLst>
                <a:tab pos="356235" algn="l"/>
              </a:tabLst>
            </a:pPr>
            <a:r>
              <a:rPr dirty="0" sz="2100">
                <a:latin typeface="Century Gothic"/>
                <a:cs typeface="Century Gothic"/>
              </a:rPr>
              <a:t>Розробити рекомендації по переробці харчових відходів  методом </a:t>
            </a:r>
            <a:r>
              <a:rPr dirty="0" sz="2100" spc="-5">
                <a:latin typeface="Century Gothic"/>
                <a:cs typeface="Century Gothic"/>
              </a:rPr>
              <a:t>низькотемпературного піролізу, </a:t>
            </a:r>
            <a:r>
              <a:rPr dirty="0" sz="2100">
                <a:latin typeface="Century Gothic"/>
                <a:cs typeface="Century Gothic"/>
              </a:rPr>
              <a:t>що </a:t>
            </a:r>
            <a:r>
              <a:rPr dirty="0" sz="2100" spc="-5">
                <a:latin typeface="Century Gothic"/>
                <a:cs typeface="Century Gothic"/>
              </a:rPr>
              <a:t>забезпечать  суттєве </a:t>
            </a:r>
            <a:r>
              <a:rPr dirty="0" sz="2100">
                <a:latin typeface="Century Gothic"/>
                <a:cs typeface="Century Gothic"/>
              </a:rPr>
              <a:t>зменшення екологічного навантаження </a:t>
            </a:r>
            <a:r>
              <a:rPr dirty="0" sz="2100" spc="-5">
                <a:latin typeface="Century Gothic"/>
                <a:cs typeface="Century Gothic"/>
              </a:rPr>
              <a:t>на</a:t>
            </a:r>
            <a:r>
              <a:rPr dirty="0" sz="2100" spc="-95">
                <a:latin typeface="Century Gothic"/>
                <a:cs typeface="Century Gothic"/>
              </a:rPr>
              <a:t> </a:t>
            </a:r>
            <a:r>
              <a:rPr dirty="0" sz="2100">
                <a:latin typeface="Century Gothic"/>
                <a:cs typeface="Century Gothic"/>
              </a:rPr>
              <a:t>довкілля.</a:t>
            </a:r>
            <a:endParaRPr sz="21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546303" y="1234821"/>
            <a:ext cx="5195570" cy="859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354965" indent="-342265">
              <a:lnSpc>
                <a:spcPct val="100000"/>
              </a:lnSpc>
              <a:buFont typeface="Arial"/>
              <a:buChar char="•"/>
              <a:tabLst>
                <a:tab pos="354965" algn="l"/>
                <a:tab pos="355600" algn="l"/>
                <a:tab pos="2230120" algn="l"/>
                <a:tab pos="4937125" algn="l"/>
              </a:tabLst>
            </a:pPr>
            <a:r>
              <a:rPr dirty="0" sz="2800" spc="-705" u="heavy">
                <a:solidFill>
                  <a:srgbClr val="496717"/>
                </a:solidFill>
                <a:latin typeface="Times New Roman"/>
                <a:cs typeface="Times New Roman"/>
              </a:rPr>
              <a:t> </a:t>
            </a:r>
            <a:r>
              <a:rPr dirty="0" sz="2800" spc="-5" u="heavy">
                <a:solidFill>
                  <a:srgbClr val="496717"/>
                </a:solidFill>
                <a:latin typeface="Century Gothic"/>
                <a:cs typeface="Century Gothic"/>
              </a:rPr>
              <a:t>Об’єкт	досліджень</a:t>
            </a:r>
            <a:r>
              <a:rPr dirty="0" sz="2800" spc="-5">
                <a:solidFill>
                  <a:srgbClr val="496717"/>
                </a:solidFill>
                <a:latin typeface="Century Gothic"/>
                <a:cs typeface="Century Gothic"/>
              </a:rPr>
              <a:t>	</a:t>
            </a:r>
            <a:r>
              <a:rPr dirty="0" sz="2800" spc="-5">
                <a:solidFill>
                  <a:srgbClr val="252525"/>
                </a:solidFill>
                <a:latin typeface="Century Gothic"/>
                <a:cs typeface="Century Gothic"/>
              </a:rPr>
              <a:t>–</a:t>
            </a:r>
            <a:endParaRPr sz="2800">
              <a:latin typeface="Century Gothic"/>
              <a:cs typeface="Century Gothic"/>
            </a:endParaRPr>
          </a:p>
          <a:p>
            <a:pPr marL="355600">
              <a:lnSpc>
                <a:spcPct val="100000"/>
              </a:lnSpc>
              <a:tabLst>
                <a:tab pos="3215005" algn="l"/>
              </a:tabLst>
            </a:pPr>
            <a:r>
              <a:rPr dirty="0" sz="2800" spc="-5">
                <a:latin typeface="Century Gothic"/>
                <a:cs typeface="Century Gothic"/>
              </a:rPr>
              <a:t>використання	природних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4</a:t>
            </a:fld>
            <a:endParaRPr sz="1400"/>
          </a:p>
        </p:txBody>
      </p:sp>
      <p:sp>
        <p:nvSpPr>
          <p:cNvPr id="3" name="object 3"/>
          <p:cNvSpPr txBox="1"/>
          <p:nvPr/>
        </p:nvSpPr>
        <p:spPr>
          <a:xfrm>
            <a:off x="6125083" y="1234821"/>
            <a:ext cx="2493010" cy="85915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92405">
              <a:lnSpc>
                <a:spcPct val="100000"/>
              </a:lnSpc>
            </a:pPr>
            <a:r>
              <a:rPr dirty="0" sz="2800" spc="-5">
                <a:latin typeface="Century Gothic"/>
                <a:cs typeface="Century Gothic"/>
              </a:rPr>
              <a:t>раціональне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  <a:tabLst>
                <a:tab pos="2025650" algn="l"/>
              </a:tabLst>
            </a:pPr>
            <a:r>
              <a:rPr dirty="0" sz="2800" spc="0">
                <a:latin typeface="Century Gothic"/>
                <a:cs typeface="Century Gothic"/>
              </a:rPr>
              <a:t>р</a:t>
            </a:r>
            <a:r>
              <a:rPr dirty="0" sz="2800" spc="-5">
                <a:latin typeface="Century Gothic"/>
                <a:cs typeface="Century Gothic"/>
              </a:rPr>
              <a:t>е</a:t>
            </a:r>
            <a:r>
              <a:rPr dirty="0" sz="2800">
                <a:latin typeface="Century Gothic"/>
                <a:cs typeface="Century Gothic"/>
              </a:rPr>
              <a:t>с</a:t>
            </a:r>
            <a:r>
              <a:rPr dirty="0" sz="2800" spc="-5">
                <a:latin typeface="Century Gothic"/>
                <a:cs typeface="Century Gothic"/>
              </a:rPr>
              <a:t>урс</a:t>
            </a:r>
            <a:r>
              <a:rPr dirty="0" sz="2800" spc="5">
                <a:latin typeface="Century Gothic"/>
                <a:cs typeface="Century Gothic"/>
              </a:rPr>
              <a:t>і</a:t>
            </a:r>
            <a:r>
              <a:rPr dirty="0" sz="2800" spc="-5">
                <a:latin typeface="Century Gothic"/>
                <a:cs typeface="Century Gothic"/>
              </a:rPr>
              <a:t>в</a:t>
            </a:r>
            <a:r>
              <a:rPr dirty="0" sz="2800">
                <a:latin typeface="Century Gothic"/>
                <a:cs typeface="Century Gothic"/>
              </a:rPr>
              <a:t>	</a:t>
            </a:r>
            <a:r>
              <a:rPr dirty="0" sz="2800" spc="-10">
                <a:latin typeface="Century Gothic"/>
                <a:cs typeface="Century Gothic"/>
              </a:rPr>
              <a:t>на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4565650" y="2088260"/>
            <a:ext cx="2055495" cy="432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Century Gothic"/>
                <a:cs typeface="Century Gothic"/>
              </a:rPr>
              <a:t>пе</a:t>
            </a:r>
            <a:r>
              <a:rPr dirty="0" sz="2800" spc="0">
                <a:latin typeface="Century Gothic"/>
                <a:cs typeface="Century Gothic"/>
              </a:rPr>
              <a:t>р</a:t>
            </a:r>
            <a:r>
              <a:rPr dirty="0" sz="2800" spc="-5">
                <a:latin typeface="Century Gothic"/>
                <a:cs typeface="Century Gothic"/>
              </a:rPr>
              <a:t>ер</a:t>
            </a:r>
            <a:r>
              <a:rPr dirty="0" sz="2800">
                <a:latin typeface="Century Gothic"/>
                <a:cs typeface="Century Gothic"/>
              </a:rPr>
              <a:t>о</a:t>
            </a:r>
            <a:r>
              <a:rPr dirty="0" sz="2800" spc="0">
                <a:latin typeface="Century Gothic"/>
                <a:cs typeface="Century Gothic"/>
              </a:rPr>
              <a:t>б</a:t>
            </a:r>
            <a:r>
              <a:rPr dirty="0" sz="2800" spc="-5">
                <a:latin typeface="Century Gothic"/>
                <a:cs typeface="Century Gothic"/>
              </a:rPr>
              <a:t>ки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7208901" y="2088260"/>
            <a:ext cx="1407160" cy="432434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2800" spc="-5">
                <a:latin typeface="Century Gothic"/>
                <a:cs typeface="Century Gothic"/>
              </a:rPr>
              <a:t>тверд</a:t>
            </a:r>
            <a:r>
              <a:rPr dirty="0" sz="2800" spc="5">
                <a:latin typeface="Century Gothic"/>
                <a:cs typeface="Century Gothic"/>
              </a:rPr>
              <a:t>и</a:t>
            </a:r>
            <a:r>
              <a:rPr dirty="0" sz="2800" spc="-5">
                <a:latin typeface="Century Gothic"/>
                <a:cs typeface="Century Gothic"/>
              </a:rPr>
              <a:t>х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6" name="object 6"/>
          <p:cNvSpPr txBox="1"/>
          <p:nvPr/>
        </p:nvSpPr>
        <p:spPr>
          <a:xfrm>
            <a:off x="889203" y="2088260"/>
            <a:ext cx="3335654" cy="85979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  <a:tabLst>
                <a:tab pos="1771650" algn="l"/>
              </a:tabLst>
            </a:pPr>
            <a:r>
              <a:rPr dirty="0" sz="2800" spc="-5">
                <a:latin typeface="Century Gothic"/>
                <a:cs typeface="Century Gothic"/>
              </a:rPr>
              <a:t>основі	хімічної</a:t>
            </a:r>
            <a:endParaRPr sz="2800">
              <a:latin typeface="Century Gothic"/>
              <a:cs typeface="Century Gothic"/>
            </a:endParaRPr>
          </a:p>
          <a:p>
            <a:pPr marL="12700">
              <a:lnSpc>
                <a:spcPct val="100000"/>
              </a:lnSpc>
            </a:pPr>
            <a:r>
              <a:rPr dirty="0" sz="2800" spc="-5">
                <a:latin typeface="Century Gothic"/>
                <a:cs typeface="Century Gothic"/>
              </a:rPr>
              <a:t>побутових</a:t>
            </a:r>
            <a:r>
              <a:rPr dirty="0" sz="2800" spc="-3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відходів.</a:t>
            </a:r>
            <a:endParaRPr sz="2800">
              <a:latin typeface="Century Gothic"/>
              <a:cs typeface="Century Gothic"/>
            </a:endParaRPr>
          </a:p>
        </p:txBody>
      </p:sp>
      <p:sp>
        <p:nvSpPr>
          <p:cNvPr id="7" name="object 7"/>
          <p:cNvSpPr txBox="1"/>
          <p:nvPr/>
        </p:nvSpPr>
        <p:spPr>
          <a:xfrm>
            <a:off x="546303" y="3539490"/>
            <a:ext cx="8070850" cy="1712595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just" marL="355600" marR="5080" indent="-342900">
              <a:lnSpc>
                <a:spcPct val="100000"/>
              </a:lnSpc>
              <a:buFont typeface="Arial"/>
              <a:buChar char="•"/>
              <a:tabLst>
                <a:tab pos="355600" algn="l"/>
              </a:tabLst>
            </a:pPr>
            <a:r>
              <a:rPr dirty="0" sz="2800" spc="-705" u="heavy">
                <a:solidFill>
                  <a:srgbClr val="496717"/>
                </a:solidFill>
                <a:latin typeface="Times New Roman"/>
                <a:cs typeface="Times New Roman"/>
              </a:rPr>
              <a:t> </a:t>
            </a:r>
            <a:r>
              <a:rPr dirty="0" sz="2800" u="heavy">
                <a:solidFill>
                  <a:srgbClr val="496717"/>
                </a:solidFill>
                <a:latin typeface="Century Gothic"/>
                <a:cs typeface="Century Gothic"/>
              </a:rPr>
              <a:t>Предмет досліджень </a:t>
            </a:r>
            <a:r>
              <a:rPr dirty="0" sz="2800" spc="-5">
                <a:latin typeface="Century Gothic"/>
                <a:cs typeface="Century Gothic"/>
              </a:rPr>
              <a:t>– </a:t>
            </a:r>
            <a:r>
              <a:rPr dirty="0" sz="2800">
                <a:latin typeface="Century Gothic"/>
                <a:cs typeface="Century Gothic"/>
              </a:rPr>
              <a:t>екологічно  безпечний </a:t>
            </a:r>
            <a:r>
              <a:rPr dirty="0" sz="2800" spc="-5">
                <a:latin typeface="Century Gothic"/>
                <a:cs typeface="Century Gothic"/>
              </a:rPr>
              <a:t>процес </a:t>
            </a:r>
            <a:r>
              <a:rPr dirty="0" sz="2800">
                <a:latin typeface="Century Gothic"/>
                <a:cs typeface="Century Gothic"/>
              </a:rPr>
              <a:t>низькотемпературного  піролізу </a:t>
            </a:r>
            <a:r>
              <a:rPr dirty="0" sz="2800" spc="-5">
                <a:latin typeface="Century Gothic"/>
                <a:cs typeface="Century Gothic"/>
              </a:rPr>
              <a:t>для переробки харчових  побутових</a:t>
            </a:r>
            <a:r>
              <a:rPr dirty="0" sz="2800" spc="-30">
                <a:latin typeface="Century Gothic"/>
                <a:cs typeface="Century Gothic"/>
              </a:rPr>
              <a:t> </a:t>
            </a:r>
            <a:r>
              <a:rPr dirty="0" sz="2800">
                <a:latin typeface="Century Gothic"/>
                <a:cs typeface="Century Gothic"/>
              </a:rPr>
              <a:t>відходів.</a:t>
            </a:r>
            <a:endParaRPr sz="2800">
              <a:latin typeface="Century Gothic"/>
              <a:cs typeface="Century Gothic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1266444" y="86868"/>
            <a:ext cx="6658356" cy="77114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777240" y="635508"/>
            <a:ext cx="7525511" cy="771144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7668768" y="635508"/>
            <a:ext cx="748283" cy="771144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 txBox="1"/>
          <p:nvPr/>
        </p:nvSpPr>
        <p:spPr>
          <a:xfrm>
            <a:off x="1082141" y="210946"/>
            <a:ext cx="6916420" cy="114681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algn="ctr">
              <a:lnSpc>
                <a:spcPct val="100000"/>
              </a:lnSpc>
            </a:pPr>
            <a:r>
              <a:rPr dirty="0" sz="3600">
                <a:solidFill>
                  <a:srgbClr val="496717"/>
                </a:solidFill>
                <a:latin typeface="Palatino Linotype"/>
                <a:cs typeface="Palatino Linotype"/>
              </a:rPr>
              <a:t>Усереднений </a:t>
            </a:r>
            <a:r>
              <a:rPr dirty="0" sz="3600" spc="-5">
                <a:solidFill>
                  <a:srgbClr val="496717"/>
                </a:solidFill>
                <a:latin typeface="Palatino Linotype"/>
                <a:cs typeface="Palatino Linotype"/>
              </a:rPr>
              <a:t>склад</a:t>
            </a:r>
            <a:r>
              <a:rPr dirty="0" sz="3600" spc="-70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3600">
                <a:solidFill>
                  <a:srgbClr val="496717"/>
                </a:solidFill>
                <a:latin typeface="Palatino Linotype"/>
                <a:cs typeface="Palatino Linotype"/>
              </a:rPr>
              <a:t>твердих</a:t>
            </a:r>
            <a:endParaRPr sz="3600">
              <a:latin typeface="Palatino Linotype"/>
              <a:cs typeface="Palatino Linotype"/>
            </a:endParaRPr>
          </a:p>
          <a:p>
            <a:pPr algn="ctr">
              <a:lnSpc>
                <a:spcPct val="100000"/>
              </a:lnSpc>
            </a:pPr>
            <a:r>
              <a:rPr dirty="0" sz="3600">
                <a:solidFill>
                  <a:srgbClr val="496717"/>
                </a:solidFill>
                <a:latin typeface="Palatino Linotype"/>
                <a:cs typeface="Palatino Linotype"/>
              </a:rPr>
              <a:t>побутових відходів міст</a:t>
            </a:r>
            <a:r>
              <a:rPr dirty="0" sz="3600" spc="-125">
                <a:solidFill>
                  <a:srgbClr val="496717"/>
                </a:solidFill>
                <a:latin typeface="Palatino Linotype"/>
                <a:cs typeface="Palatino Linotype"/>
              </a:rPr>
              <a:t> </a:t>
            </a:r>
            <a:r>
              <a:rPr dirty="0" sz="3600">
                <a:solidFill>
                  <a:srgbClr val="496717"/>
                </a:solidFill>
                <a:latin typeface="Palatino Linotype"/>
                <a:cs typeface="Palatino Linotype"/>
              </a:rPr>
              <a:t>України</a:t>
            </a:r>
            <a:endParaRPr sz="3600">
              <a:latin typeface="Palatino Linotype"/>
              <a:cs typeface="Palatino Linotype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1455166" y="1556854"/>
            <a:ext cx="6389751" cy="4968494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4</a:t>
            </a:fld>
            <a:endParaRPr sz="1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8559545" y="6445910"/>
            <a:ext cx="109855" cy="193040"/>
          </a:xfrm>
          <a:prstGeom prst="rect">
            <a:avLst/>
          </a:prstGeom>
        </p:spPr>
        <p:txBody>
          <a:bodyPr wrap="square" lIns="0" tIns="0" rIns="0" bIns="0" rtlCol="0" vert="horz">
            <a:spAutoFit/>
          </a:bodyPr>
          <a:lstStyle/>
          <a:p>
            <a:pPr marL="12700">
              <a:lnSpc>
                <a:spcPct val="100000"/>
              </a:lnSpc>
            </a:pPr>
            <a:r>
              <a:rPr dirty="0" sz="1200">
                <a:solidFill>
                  <a:srgbClr val="585858"/>
                </a:solidFill>
                <a:latin typeface="Century Gothic"/>
                <a:cs typeface="Century Gothic"/>
              </a:rPr>
              <a:t>7</a:t>
            </a:r>
            <a:endParaRPr sz="1200">
              <a:latin typeface="Century Gothic"/>
              <a:cs typeface="Century Gothic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7501" y="116674"/>
            <a:ext cx="8954516" cy="583260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662940" y="321563"/>
            <a:ext cx="1911096" cy="606552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2074164" y="321563"/>
            <a:ext cx="618744" cy="606552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/>
          <p:nvPr/>
        </p:nvSpPr>
        <p:spPr>
          <a:xfrm>
            <a:off x="2193035" y="321563"/>
            <a:ext cx="6451092" cy="606552"/>
          </a:xfrm>
          <a:prstGeom prst="rect">
            <a:avLst/>
          </a:prstGeom>
          <a:blipFill>
            <a:blip r:embed="rId4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5" name="object 5"/>
          <p:cNvSpPr/>
          <p:nvPr/>
        </p:nvSpPr>
        <p:spPr>
          <a:xfrm>
            <a:off x="879347" y="748283"/>
            <a:ext cx="7458456" cy="606551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6" name="object 6"/>
          <p:cNvSpPr/>
          <p:nvPr/>
        </p:nvSpPr>
        <p:spPr>
          <a:xfrm>
            <a:off x="7837931" y="748283"/>
            <a:ext cx="588264" cy="606551"/>
          </a:xfrm>
          <a:prstGeom prst="rect">
            <a:avLst/>
          </a:prstGeom>
          <a:blipFill>
            <a:blip r:embed="rId6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7" name="object 7"/>
          <p:cNvSpPr txBox="1">
            <a:spLocks noGrp="1"/>
          </p:cNvSpPr>
          <p:nvPr>
            <p:ph type="title"/>
          </p:nvPr>
        </p:nvSpPr>
        <p:spPr>
          <a:prstGeom prst="rect"/>
        </p:spPr>
        <p:txBody>
          <a:bodyPr wrap="square" lIns="0" tIns="394716" rIns="0" bIns="0" rtlCol="0" vert="horz">
            <a:spAutoFit/>
          </a:bodyPr>
          <a:lstStyle/>
          <a:p>
            <a:pPr marL="538480" marR="5080" indent="-217170">
              <a:lnSpc>
                <a:spcPct val="100000"/>
              </a:lnSpc>
            </a:pPr>
            <a:r>
              <a:rPr dirty="0" sz="2800" spc="-5"/>
              <a:t>Науково-дослідна установка переробки ТПВ  методом низькотемпературного</a:t>
            </a:r>
            <a:r>
              <a:rPr dirty="0" sz="2800" spc="35"/>
              <a:t> </a:t>
            </a:r>
            <a:r>
              <a:rPr dirty="0" sz="2800" spc="-5"/>
              <a:t>піролізу.</a:t>
            </a:r>
            <a:endParaRPr sz="2800"/>
          </a:p>
        </p:txBody>
      </p:sp>
      <p:sp>
        <p:nvSpPr>
          <p:cNvPr id="8" name="object 8"/>
          <p:cNvSpPr/>
          <p:nvPr/>
        </p:nvSpPr>
        <p:spPr>
          <a:xfrm>
            <a:off x="899591" y="1628863"/>
            <a:ext cx="7128763" cy="4752467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9" name="object 9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8</a:t>
            </a:fld>
            <a:endParaRPr sz="140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539546" y="548728"/>
            <a:ext cx="3696462" cy="5544566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3" name="object 3"/>
          <p:cNvSpPr/>
          <p:nvPr/>
        </p:nvSpPr>
        <p:spPr>
          <a:xfrm>
            <a:off x="4908041" y="548728"/>
            <a:ext cx="3696462" cy="5544566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4" name="object 4"/>
          <p:cNvSpPr txBox="1">
            <a:spLocks noGrp="1"/>
          </p:cNvSpPr>
          <p:nvPr>
            <p:ph type="sldNum" idx="7" sz="quarter"/>
          </p:nvPr>
        </p:nvSpPr>
        <p:spPr>
          <a:prstGeom prst="rect"/>
        </p:spPr>
        <p:txBody>
          <a:bodyPr wrap="square" lIns="0" tIns="0" rIns="0" bIns="0" rtlCol="0" vert="horz">
            <a:spAutoFit/>
          </a:bodyPr>
          <a:lstStyle/>
          <a:p>
            <a:pPr marL="25400">
              <a:lnSpc>
                <a:spcPts val="1530"/>
              </a:lnSpc>
            </a:pPr>
            <a:fld id="{81D60167-4931-47E6-BA6A-407CBD079E47}" type="slidenum">
              <a:rPr dirty="0" sz="1400"/>
              <a:t>8</a:t>
            </a:fld>
            <a:endParaRPr sz="14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T@R@$</dc:creator>
  <dc:title>ЕКОЛОГІЧНО БЕЗПЕЧНІ ТЕХНОЛОГІЇ ПІРОЛІЗНОЇ ПЕРЕРОБКИ ХАРЧОВИХ ПОБУТОВИХ ВІДХОДІВ</dc:title>
  <dcterms:created xsi:type="dcterms:W3CDTF">2016-06-19T19:17:39Z</dcterms:created>
  <dcterms:modified xsi:type="dcterms:W3CDTF">2016-06-19T19:17:39Z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2015-11-18T00:00:00Z</vt:filetime>
  </property>
  <property fmtid="{D5CDD505-2E9C-101B-9397-08002B2CF9AE}" pid="3" name="Creator">
    <vt:lpwstr>Microsoft® Office PowerPoint® 2007</vt:lpwstr>
  </property>
  <property fmtid="{D5CDD505-2E9C-101B-9397-08002B2CF9AE}" pid="4" name="LastSaved">
    <vt:filetime>2016-06-19T00:00:00Z</vt:filetime>
  </property>
</Properties>
</file>