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png" ContentType="image/png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x="10693400" cy="7562850"/>
  <p:notesSz cx="10693400" cy="75628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80433" y="55371"/>
            <a:ext cx="9732533" cy="974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10571" y="1712296"/>
            <a:ext cx="9672256" cy="44386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0185272" y="7071729"/>
            <a:ext cx="255270" cy="2292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png"/><Relationship Id="rId3" Type="http://schemas.openxmlformats.org/officeDocument/2006/relationships/image" Target="../media/image23.jpg"/><Relationship Id="rId4" Type="http://schemas.openxmlformats.org/officeDocument/2006/relationships/image" Target="../media/image24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Relationship Id="rId3" Type="http://schemas.openxmlformats.org/officeDocument/2006/relationships/image" Target="../media/image26.png"/><Relationship Id="rId4" Type="http://schemas.openxmlformats.org/officeDocument/2006/relationships/image" Target="../media/image27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jpg"/><Relationship Id="rId5" Type="http://schemas.openxmlformats.org/officeDocument/2006/relationships/image" Target="../media/image6.jp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Relationship Id="rId3" Type="http://schemas.openxmlformats.org/officeDocument/2006/relationships/image" Target="../media/image10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jpg"/><Relationship Id="rId4" Type="http://schemas.openxmlformats.org/officeDocument/2006/relationships/image" Target="../media/image13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024629" marR="5080" indent="-3985260">
              <a:lnSpc>
                <a:spcPct val="100000"/>
              </a:lnSpc>
              <a:tabLst>
                <a:tab pos="5993765" algn="l"/>
              </a:tabLst>
            </a:pPr>
            <a:r>
              <a:rPr dirty="0" sz="3200" spc="-125"/>
              <a:t>Т</a:t>
            </a:r>
            <a:r>
              <a:rPr dirty="0" sz="3200" spc="-5"/>
              <a:t>е</a:t>
            </a:r>
            <a:r>
              <a:rPr dirty="0" sz="3200" spc="-30"/>
              <a:t>м</a:t>
            </a:r>
            <a:r>
              <a:rPr dirty="0" sz="3200" spc="-5"/>
              <a:t>а:</a:t>
            </a:r>
            <a:r>
              <a:rPr dirty="0" sz="3200"/>
              <a:t> </a:t>
            </a:r>
            <a:r>
              <a:rPr dirty="0" sz="3200" spc="-5"/>
              <a:t>«Захисні</a:t>
            </a:r>
            <a:r>
              <a:rPr dirty="0" sz="3200"/>
              <a:t> </a:t>
            </a:r>
            <a:r>
              <a:rPr dirty="0" sz="3200" spc="-50"/>
              <a:t>к</a:t>
            </a:r>
            <a:r>
              <a:rPr dirty="0" sz="3200" spc="-5"/>
              <a:t>о</a:t>
            </a:r>
            <a:r>
              <a:rPr dirty="0" sz="3200" spc="-5"/>
              <a:t>нтейнери</a:t>
            </a:r>
            <a:r>
              <a:rPr dirty="0" sz="3200" spc="20"/>
              <a:t> </a:t>
            </a:r>
            <a:r>
              <a:rPr dirty="0" sz="3200" spc="-5"/>
              <a:t>д</a:t>
            </a:r>
            <a:r>
              <a:rPr dirty="0" sz="3200" spc="-5"/>
              <a:t>ля</a:t>
            </a:r>
            <a:r>
              <a:rPr dirty="0" sz="3200"/>
              <a:t>	</a:t>
            </a:r>
            <a:r>
              <a:rPr dirty="0" sz="3200" spc="-5"/>
              <a:t>сла</a:t>
            </a:r>
            <a:r>
              <a:rPr dirty="0" sz="3200" spc="-45"/>
              <a:t>б</a:t>
            </a:r>
            <a:r>
              <a:rPr dirty="0" sz="3200" spc="-5"/>
              <a:t>орадіоактивних  </a:t>
            </a:r>
            <a:r>
              <a:rPr dirty="0" sz="3200" spc="-25"/>
              <a:t>речовин»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189871" y="1098803"/>
            <a:ext cx="10343515" cy="54711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715" indent="-635">
              <a:lnSpc>
                <a:spcPct val="100000"/>
              </a:lnSpc>
            </a:pPr>
            <a:r>
              <a:rPr dirty="0" sz="1800" spc="-5" b="1">
                <a:latin typeface="Times New Roman"/>
                <a:cs typeface="Times New Roman"/>
              </a:rPr>
              <a:t>Мета дослідження </a:t>
            </a:r>
            <a:r>
              <a:rPr dirty="0" sz="1800" spc="-5">
                <a:latin typeface="Times New Roman"/>
                <a:cs typeface="Times New Roman"/>
              </a:rPr>
              <a:t>полягає в розробленні </a:t>
            </a:r>
            <a:r>
              <a:rPr dirty="0" sz="1800" spc="-10">
                <a:latin typeface="Times New Roman"/>
                <a:cs typeface="Times New Roman"/>
              </a:rPr>
              <a:t>моделі напружено-деформованого </a:t>
            </a:r>
            <a:r>
              <a:rPr dirty="0" sz="1800">
                <a:latin typeface="Times New Roman"/>
                <a:cs typeface="Times New Roman"/>
              </a:rPr>
              <a:t>стану захисних </a:t>
            </a:r>
            <a:r>
              <a:rPr dirty="0" sz="1800" spc="-15">
                <a:latin typeface="Times New Roman"/>
                <a:cs typeface="Times New Roman"/>
              </a:rPr>
              <a:t>контейнерів  </a:t>
            </a:r>
            <a:r>
              <a:rPr dirty="0" sz="1800">
                <a:latin typeface="Times New Roman"/>
                <a:cs typeface="Times New Roman"/>
              </a:rPr>
              <a:t>з </a:t>
            </a:r>
            <a:r>
              <a:rPr dirty="0" sz="1800" spc="-15">
                <a:latin typeface="Times New Roman"/>
                <a:cs typeface="Times New Roman"/>
              </a:rPr>
              <a:t>врахуванням </a:t>
            </a:r>
            <a:r>
              <a:rPr dirty="0" sz="1800" spc="-5">
                <a:latin typeface="Times New Roman"/>
                <a:cs typeface="Times New Roman"/>
              </a:rPr>
              <a:t>динамічних впливів, </a:t>
            </a:r>
            <a:r>
              <a:rPr dirty="0" sz="1800">
                <a:latin typeface="Times New Roman"/>
                <a:cs typeface="Times New Roman"/>
              </a:rPr>
              <a:t>що </a:t>
            </a:r>
            <a:r>
              <a:rPr dirty="0" sz="1800" spc="-10">
                <a:latin typeface="Times New Roman"/>
                <a:cs typeface="Times New Roman"/>
              </a:rPr>
              <a:t>виникають </a:t>
            </a:r>
            <a:r>
              <a:rPr dirty="0" sz="1800" spc="-5">
                <a:latin typeface="Times New Roman"/>
                <a:cs typeface="Times New Roman"/>
              </a:rPr>
              <a:t>при аварійних </a:t>
            </a:r>
            <a:r>
              <a:rPr dirty="0" sz="1800" spc="-10">
                <a:latin typeface="Times New Roman"/>
                <a:cs typeface="Times New Roman"/>
              </a:rPr>
              <a:t>ситуаціях; </a:t>
            </a:r>
            <a:r>
              <a:rPr dirty="0" sz="1800">
                <a:latin typeface="Times New Roman"/>
                <a:cs typeface="Times New Roman"/>
              </a:rPr>
              <a:t>оцінці </a:t>
            </a:r>
            <a:r>
              <a:rPr dirty="0" sz="1800" spc="5">
                <a:latin typeface="Times New Roman"/>
                <a:cs typeface="Times New Roman"/>
              </a:rPr>
              <a:t>міцності </a:t>
            </a:r>
            <a:r>
              <a:rPr dirty="0" sz="1800" spc="-10">
                <a:latin typeface="Times New Roman"/>
                <a:cs typeface="Times New Roman"/>
              </a:rPr>
              <a:t>захисного  контейнера </a:t>
            </a:r>
            <a:r>
              <a:rPr dirty="0" sz="1800" spc="10">
                <a:latin typeface="Times New Roman"/>
                <a:cs typeface="Times New Roman"/>
              </a:rPr>
              <a:t>та </a:t>
            </a:r>
            <a:r>
              <a:rPr dirty="0" sz="1800" spc="-10">
                <a:latin typeface="Times New Roman"/>
                <a:cs typeface="Times New Roman"/>
              </a:rPr>
              <a:t>визначенні </a:t>
            </a:r>
            <a:r>
              <a:rPr dirty="0" sz="1800">
                <a:latin typeface="Times New Roman"/>
                <a:cs typeface="Times New Roman"/>
              </a:rPr>
              <a:t>найбільш </a:t>
            </a:r>
            <a:r>
              <a:rPr dirty="0" sz="1800" spc="-10">
                <a:latin typeface="Times New Roman"/>
                <a:cs typeface="Times New Roman"/>
              </a:rPr>
              <a:t>небезпечних </a:t>
            </a:r>
            <a:r>
              <a:rPr dirty="0" sz="1800">
                <a:latin typeface="Times New Roman"/>
                <a:cs typeface="Times New Roman"/>
              </a:rPr>
              <a:t>ділянок </a:t>
            </a:r>
            <a:r>
              <a:rPr dirty="0" sz="1800" spc="-5">
                <a:latin typeface="Times New Roman"/>
                <a:cs typeface="Times New Roman"/>
              </a:rPr>
              <a:t>при аварійних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ситуаціях.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1800" spc="-15" b="1">
                <a:latin typeface="Times New Roman"/>
                <a:cs typeface="Times New Roman"/>
              </a:rPr>
              <a:t>Задачі</a:t>
            </a:r>
            <a:r>
              <a:rPr dirty="0" sz="1800" spc="-15"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  <a:p>
            <a:pPr marL="173990" marR="5080" indent="-161290">
              <a:lnSpc>
                <a:spcPct val="100000"/>
              </a:lnSpc>
              <a:buFont typeface="Arial"/>
              <a:buChar char="•"/>
              <a:tabLst>
                <a:tab pos="174625" algn="l"/>
              </a:tabLst>
            </a:pPr>
            <a:r>
              <a:rPr dirty="0" sz="1800" spc="-20">
                <a:latin typeface="Times New Roman"/>
                <a:cs typeface="Times New Roman"/>
              </a:rPr>
              <a:t>Виконати </a:t>
            </a:r>
            <a:r>
              <a:rPr dirty="0" sz="1800" spc="-5">
                <a:latin typeface="Times New Roman"/>
                <a:cs typeface="Times New Roman"/>
              </a:rPr>
              <a:t>класифікацію радіоактивних </a:t>
            </a:r>
            <a:r>
              <a:rPr dirty="0" sz="1800" spc="-10">
                <a:latin typeface="Times New Roman"/>
                <a:cs typeface="Times New Roman"/>
              </a:rPr>
              <a:t>речовин; визначити </a:t>
            </a:r>
            <a:r>
              <a:rPr dirty="0" sz="1800" spc="-5">
                <a:latin typeface="Times New Roman"/>
                <a:cs typeface="Times New Roman"/>
              </a:rPr>
              <a:t>типи </a:t>
            </a:r>
            <a:r>
              <a:rPr dirty="0" sz="1800" spc="-15">
                <a:latin typeface="Times New Roman"/>
                <a:cs typeface="Times New Roman"/>
              </a:rPr>
              <a:t>відходів, </a:t>
            </a:r>
            <a:r>
              <a:rPr dirty="0" sz="1800" spc="-5">
                <a:latin typeface="Times New Roman"/>
                <a:cs typeface="Times New Roman"/>
              </a:rPr>
              <a:t>що </a:t>
            </a:r>
            <a:r>
              <a:rPr dirty="0" sz="1800" spc="-10">
                <a:latin typeface="Times New Roman"/>
                <a:cs typeface="Times New Roman"/>
              </a:rPr>
              <a:t>підлягають </a:t>
            </a:r>
            <a:r>
              <a:rPr dirty="0" sz="1800" spc="-15">
                <a:latin typeface="Times New Roman"/>
                <a:cs typeface="Times New Roman"/>
              </a:rPr>
              <a:t>захороненню  </a:t>
            </a:r>
            <a:r>
              <a:rPr dirty="0" sz="1800" spc="10">
                <a:latin typeface="Times New Roman"/>
                <a:cs typeface="Times New Roman"/>
              </a:rPr>
              <a:t>та </a:t>
            </a:r>
            <a:r>
              <a:rPr dirty="0" sz="1800" spc="-10">
                <a:latin typeface="Times New Roman"/>
                <a:cs typeface="Times New Roman"/>
              </a:rPr>
              <a:t>вивчити можливі </a:t>
            </a:r>
            <a:r>
              <a:rPr dirty="0" sz="1800" spc="5">
                <a:latin typeface="Times New Roman"/>
                <a:cs typeface="Times New Roman"/>
              </a:rPr>
              <a:t>способи </a:t>
            </a:r>
            <a:r>
              <a:rPr dirty="0" sz="1800">
                <a:latin typeface="Times New Roman"/>
                <a:cs typeface="Times New Roman"/>
              </a:rPr>
              <a:t>утилізації </a:t>
            </a:r>
            <a:r>
              <a:rPr dirty="0" sz="1800" spc="-10">
                <a:latin typeface="Times New Roman"/>
                <a:cs typeface="Times New Roman"/>
              </a:rPr>
              <a:t>низькорадіоактивних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 spc="-15">
                <a:latin typeface="Times New Roman"/>
                <a:cs typeface="Times New Roman"/>
              </a:rPr>
              <a:t>відходів.</a:t>
            </a:r>
            <a:endParaRPr sz="1800">
              <a:latin typeface="Times New Roman"/>
              <a:cs typeface="Times New Roman"/>
            </a:endParaRPr>
          </a:p>
          <a:p>
            <a:pPr marL="173990" indent="-161290">
              <a:lnSpc>
                <a:spcPts val="2155"/>
              </a:lnSpc>
              <a:buFont typeface="Arial"/>
              <a:buChar char="•"/>
              <a:tabLst>
                <a:tab pos="174625" algn="l"/>
              </a:tabLst>
            </a:pPr>
            <a:r>
              <a:rPr dirty="0" sz="1800" spc="-5">
                <a:latin typeface="Times New Roman"/>
                <a:cs typeface="Times New Roman"/>
              </a:rPr>
              <a:t>Ознайомитися </a:t>
            </a:r>
            <a:r>
              <a:rPr dirty="0" sz="1800">
                <a:latin typeface="Times New Roman"/>
                <a:cs typeface="Times New Roman"/>
              </a:rPr>
              <a:t>з </a:t>
            </a:r>
            <a:r>
              <a:rPr dirty="0" sz="1800" spc="-5">
                <a:latin typeface="Times New Roman"/>
                <a:cs typeface="Times New Roman"/>
              </a:rPr>
              <a:t>класифікацією </a:t>
            </a:r>
            <a:r>
              <a:rPr dirty="0" sz="1800" spc="10">
                <a:latin typeface="Times New Roman"/>
                <a:cs typeface="Times New Roman"/>
              </a:rPr>
              <a:t>та </a:t>
            </a:r>
            <a:r>
              <a:rPr dirty="0" sz="1800" spc="-5">
                <a:latin typeface="Times New Roman"/>
                <a:cs typeface="Times New Roman"/>
              </a:rPr>
              <a:t>типовими </a:t>
            </a:r>
            <a:r>
              <a:rPr dirty="0" sz="1800" spc="-10">
                <a:latin typeface="Times New Roman"/>
                <a:cs typeface="Times New Roman"/>
              </a:rPr>
              <a:t>конструкціями </a:t>
            </a:r>
            <a:r>
              <a:rPr dirty="0" sz="1800">
                <a:latin typeface="Times New Roman"/>
                <a:cs typeface="Times New Roman"/>
              </a:rPr>
              <a:t>захисних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контейнерів.</a:t>
            </a:r>
            <a:endParaRPr sz="1800">
              <a:latin typeface="Times New Roman"/>
              <a:cs typeface="Times New Roman"/>
            </a:endParaRPr>
          </a:p>
          <a:p>
            <a:pPr marL="173990" marR="6350" indent="-161290">
              <a:lnSpc>
                <a:spcPts val="2160"/>
              </a:lnSpc>
              <a:spcBef>
                <a:spcPts val="70"/>
              </a:spcBef>
              <a:buFont typeface="Arial"/>
              <a:buChar char="•"/>
              <a:tabLst>
                <a:tab pos="174625" algn="l"/>
                <a:tab pos="1308735" algn="l"/>
                <a:tab pos="2810510" algn="l"/>
                <a:tab pos="4580890" algn="l"/>
                <a:tab pos="5469255" algn="l"/>
                <a:tab pos="6845934" algn="l"/>
                <a:tab pos="7388859" algn="l"/>
                <a:tab pos="8621395" algn="l"/>
                <a:tab pos="9618345" algn="l"/>
              </a:tabLst>
            </a:pPr>
            <a:r>
              <a:rPr dirty="0" sz="1800">
                <a:latin typeface="Times New Roman"/>
                <a:cs typeface="Times New Roman"/>
              </a:rPr>
              <a:t>Ви</a:t>
            </a:r>
            <a:r>
              <a:rPr dirty="0" sz="1800" spc="-90">
                <a:latin typeface="Times New Roman"/>
                <a:cs typeface="Times New Roman"/>
              </a:rPr>
              <a:t>к</a:t>
            </a:r>
            <a:r>
              <a:rPr dirty="0" sz="1800">
                <a:latin typeface="Times New Roman"/>
                <a:cs typeface="Times New Roman"/>
              </a:rPr>
              <a:t>он</a:t>
            </a:r>
            <a:r>
              <a:rPr dirty="0" sz="1800" spc="-55">
                <a:latin typeface="Times New Roman"/>
                <a:cs typeface="Times New Roman"/>
              </a:rPr>
              <a:t>а</a:t>
            </a:r>
            <a:r>
              <a:rPr dirty="0" sz="1800" spc="-5">
                <a:latin typeface="Times New Roman"/>
                <a:cs typeface="Times New Roman"/>
              </a:rPr>
              <a:t>ти</a:t>
            </a:r>
            <a:r>
              <a:rPr dirty="0" sz="1800">
                <a:latin typeface="Times New Roman"/>
                <a:cs typeface="Times New Roman"/>
              </a:rPr>
              <a:t>	узаг</a:t>
            </a:r>
            <a:r>
              <a:rPr dirty="0" sz="1800" spc="15">
                <a:latin typeface="Times New Roman"/>
                <a:cs typeface="Times New Roman"/>
              </a:rPr>
              <a:t>а</a:t>
            </a:r>
            <a:r>
              <a:rPr dirty="0" sz="1800">
                <a:latin typeface="Times New Roman"/>
                <a:cs typeface="Times New Roman"/>
              </a:rPr>
              <a:t>л</a:t>
            </a:r>
            <a:r>
              <a:rPr dirty="0" sz="1800" spc="-5">
                <a:latin typeface="Times New Roman"/>
                <a:cs typeface="Times New Roman"/>
              </a:rPr>
              <a:t>ьнення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90">
                <a:latin typeface="Times New Roman"/>
                <a:cs typeface="Times New Roman"/>
              </a:rPr>
              <a:t>к</a:t>
            </a:r>
            <a:r>
              <a:rPr dirty="0" sz="1800">
                <a:latin typeface="Times New Roman"/>
                <a:cs typeface="Times New Roman"/>
              </a:rPr>
              <a:t>онс</a:t>
            </a:r>
            <a:r>
              <a:rPr dirty="0" sz="1800" spc="20">
                <a:latin typeface="Times New Roman"/>
                <a:cs typeface="Times New Roman"/>
              </a:rPr>
              <a:t>т</a:t>
            </a:r>
            <a:r>
              <a:rPr dirty="0" sz="1800" spc="-25">
                <a:latin typeface="Times New Roman"/>
                <a:cs typeface="Times New Roman"/>
              </a:rPr>
              <a:t>р</a:t>
            </a:r>
            <a:r>
              <a:rPr dirty="0" sz="1800">
                <a:latin typeface="Times New Roman"/>
                <a:cs typeface="Times New Roman"/>
              </a:rPr>
              <a:t>у</a:t>
            </a:r>
            <a:r>
              <a:rPr dirty="0" sz="1800" spc="-25">
                <a:latin typeface="Times New Roman"/>
                <a:cs typeface="Times New Roman"/>
              </a:rPr>
              <a:t>к</a:t>
            </a:r>
            <a:r>
              <a:rPr dirty="0" sz="1800" spc="-5">
                <a:latin typeface="Times New Roman"/>
                <a:cs typeface="Times New Roman"/>
              </a:rPr>
              <a:t>тивних</a:t>
            </a:r>
            <a:r>
              <a:rPr dirty="0" sz="1800">
                <a:latin typeface="Times New Roman"/>
                <a:cs typeface="Times New Roman"/>
              </a:rPr>
              <a:t>	рішень	</a:t>
            </a:r>
            <a:r>
              <a:rPr dirty="0" sz="1800" spc="-90">
                <a:latin typeface="Times New Roman"/>
                <a:cs typeface="Times New Roman"/>
              </a:rPr>
              <a:t>к</a:t>
            </a:r>
            <a:r>
              <a:rPr dirty="0" sz="1800">
                <a:latin typeface="Times New Roman"/>
                <a:cs typeface="Times New Roman"/>
              </a:rPr>
              <a:t>онтейнерів	</a:t>
            </a:r>
            <a:r>
              <a:rPr dirty="0" sz="1800">
                <a:latin typeface="Times New Roman"/>
                <a:cs typeface="Times New Roman"/>
              </a:rPr>
              <a:t>д</a:t>
            </a:r>
            <a:r>
              <a:rPr dirty="0" sz="1800">
                <a:latin typeface="Times New Roman"/>
                <a:cs typeface="Times New Roman"/>
              </a:rPr>
              <a:t>ля	</a:t>
            </a:r>
            <a:r>
              <a:rPr dirty="0" sz="1800">
                <a:latin typeface="Times New Roman"/>
                <a:cs typeface="Times New Roman"/>
              </a:rPr>
              <a:t>з</a:t>
            </a:r>
            <a:r>
              <a:rPr dirty="0" sz="1800" spc="-30">
                <a:latin typeface="Times New Roman"/>
                <a:cs typeface="Times New Roman"/>
              </a:rPr>
              <a:t>б</a:t>
            </a:r>
            <a:r>
              <a:rPr dirty="0" sz="1800">
                <a:latin typeface="Times New Roman"/>
                <a:cs typeface="Times New Roman"/>
              </a:rPr>
              <a:t>еріган</a:t>
            </a:r>
            <a:r>
              <a:rPr dirty="0" sz="1800" spc="-15">
                <a:latin typeface="Times New Roman"/>
                <a:cs typeface="Times New Roman"/>
              </a:rPr>
              <a:t>н</a:t>
            </a:r>
            <a:r>
              <a:rPr dirty="0" sz="1800">
                <a:latin typeface="Times New Roman"/>
                <a:cs typeface="Times New Roman"/>
              </a:rPr>
              <a:t>я	</a:t>
            </a:r>
            <a:r>
              <a:rPr dirty="0" sz="1800" spc="-5">
                <a:latin typeface="Times New Roman"/>
                <a:cs typeface="Times New Roman"/>
              </a:rPr>
              <a:t>в</a:t>
            </a:r>
            <a:r>
              <a:rPr dirty="0" sz="1800">
                <a:latin typeface="Times New Roman"/>
                <a:cs typeface="Times New Roman"/>
              </a:rPr>
              <a:t>ід</a:t>
            </a:r>
            <a:r>
              <a:rPr dirty="0" sz="1800" spc="-70">
                <a:latin typeface="Times New Roman"/>
                <a:cs typeface="Times New Roman"/>
              </a:rPr>
              <a:t>х</a:t>
            </a:r>
            <a:r>
              <a:rPr dirty="0" sz="1800" spc="-55">
                <a:latin typeface="Times New Roman"/>
                <a:cs typeface="Times New Roman"/>
              </a:rPr>
              <a:t>о</a:t>
            </a:r>
            <a:r>
              <a:rPr dirty="0" sz="1800">
                <a:latin typeface="Times New Roman"/>
                <a:cs typeface="Times New Roman"/>
              </a:rPr>
              <a:t>дів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5">
                <a:latin typeface="Times New Roman"/>
                <a:cs typeface="Times New Roman"/>
              </a:rPr>
              <a:t>с</a:t>
            </a:r>
            <a:r>
              <a:rPr dirty="0" sz="1800">
                <a:latin typeface="Times New Roman"/>
                <a:cs typeface="Times New Roman"/>
              </a:rPr>
              <a:t>лаб</a:t>
            </a:r>
            <a:r>
              <a:rPr dirty="0" sz="1800" spc="-95">
                <a:latin typeface="Times New Roman"/>
                <a:cs typeface="Times New Roman"/>
              </a:rPr>
              <a:t>к</a:t>
            </a:r>
            <a:r>
              <a:rPr dirty="0" sz="1800">
                <a:latin typeface="Times New Roman"/>
                <a:cs typeface="Times New Roman"/>
              </a:rPr>
              <a:t>ої  </a:t>
            </a:r>
            <a:r>
              <a:rPr dirty="0" sz="1800">
                <a:latin typeface="Times New Roman"/>
                <a:cs typeface="Times New Roman"/>
              </a:rPr>
              <a:t>інтенсивності.</a:t>
            </a:r>
            <a:endParaRPr sz="1800">
              <a:latin typeface="Times New Roman"/>
              <a:cs typeface="Times New Roman"/>
            </a:endParaRPr>
          </a:p>
          <a:p>
            <a:pPr marL="173990" marR="6350" indent="-161290">
              <a:lnSpc>
                <a:spcPts val="2150"/>
              </a:lnSpc>
              <a:spcBef>
                <a:spcPts val="5"/>
              </a:spcBef>
              <a:buFont typeface="Arial"/>
              <a:buChar char="•"/>
              <a:tabLst>
                <a:tab pos="174625" algn="l"/>
                <a:tab pos="1113155" algn="l"/>
                <a:tab pos="2158365" algn="l"/>
                <a:tab pos="2806700" algn="l"/>
                <a:tab pos="3863340" algn="l"/>
                <a:tab pos="5258435" algn="l"/>
                <a:tab pos="6519545" algn="l"/>
                <a:tab pos="7823834" algn="l"/>
                <a:tab pos="8296275" algn="l"/>
                <a:tab pos="9221470" algn="l"/>
                <a:tab pos="9511030" algn="l"/>
              </a:tabLst>
            </a:pPr>
            <a:r>
              <a:rPr dirty="0" sz="1800">
                <a:latin typeface="Times New Roman"/>
                <a:cs typeface="Times New Roman"/>
              </a:rPr>
              <a:t>Зробити	</a:t>
            </a:r>
            <a:r>
              <a:rPr dirty="0" sz="1800" spc="-5">
                <a:latin typeface="Times New Roman"/>
                <a:cs typeface="Times New Roman"/>
              </a:rPr>
              <a:t>в</a:t>
            </a:r>
            <a:r>
              <a:rPr dirty="0" sz="1800">
                <a:latin typeface="Times New Roman"/>
                <a:cs typeface="Times New Roman"/>
              </a:rPr>
              <a:t>исновки	</a:t>
            </a:r>
            <a:r>
              <a:rPr dirty="0" sz="1800" spc="-15">
                <a:latin typeface="Times New Roman"/>
                <a:cs typeface="Times New Roman"/>
              </a:rPr>
              <a:t>щ</a:t>
            </a:r>
            <a:r>
              <a:rPr dirty="0" sz="1800" spc="-55">
                <a:latin typeface="Times New Roman"/>
                <a:cs typeface="Times New Roman"/>
              </a:rPr>
              <a:t>о</a:t>
            </a:r>
            <a:r>
              <a:rPr dirty="0" sz="1800">
                <a:latin typeface="Times New Roman"/>
                <a:cs typeface="Times New Roman"/>
              </a:rPr>
              <a:t>д</a:t>
            </a:r>
            <a:r>
              <a:rPr dirty="0" sz="1800">
                <a:latin typeface="Times New Roman"/>
                <a:cs typeface="Times New Roman"/>
              </a:rPr>
              <a:t>о	</a:t>
            </a:r>
            <a:r>
              <a:rPr dirty="0" sz="1800" spc="-5">
                <a:latin typeface="Times New Roman"/>
                <a:cs typeface="Times New Roman"/>
              </a:rPr>
              <a:t>н</a:t>
            </a:r>
            <a:r>
              <a:rPr dirty="0" sz="1800">
                <a:latin typeface="Times New Roman"/>
                <a:cs typeface="Times New Roman"/>
              </a:rPr>
              <a:t>айбільш	раціон</a:t>
            </a:r>
            <a:r>
              <a:rPr dirty="0" sz="1800" spc="15">
                <a:latin typeface="Times New Roman"/>
                <a:cs typeface="Times New Roman"/>
              </a:rPr>
              <a:t>а</a:t>
            </a:r>
            <a:r>
              <a:rPr dirty="0" sz="1800">
                <a:latin typeface="Times New Roman"/>
                <a:cs typeface="Times New Roman"/>
              </a:rPr>
              <a:t>льної	</a:t>
            </a:r>
            <a:r>
              <a:rPr dirty="0" sz="1800" spc="-90">
                <a:latin typeface="Times New Roman"/>
                <a:cs typeface="Times New Roman"/>
              </a:rPr>
              <a:t>к</a:t>
            </a:r>
            <a:r>
              <a:rPr dirty="0" sz="1800">
                <a:latin typeface="Times New Roman"/>
                <a:cs typeface="Times New Roman"/>
              </a:rPr>
              <a:t>он</a:t>
            </a:r>
            <a:r>
              <a:rPr dirty="0" sz="1800" spc="-10">
                <a:latin typeface="Times New Roman"/>
                <a:cs typeface="Times New Roman"/>
              </a:rPr>
              <a:t>с</a:t>
            </a:r>
            <a:r>
              <a:rPr dirty="0" sz="1800" spc="20">
                <a:latin typeface="Times New Roman"/>
                <a:cs typeface="Times New Roman"/>
              </a:rPr>
              <a:t>т</a:t>
            </a:r>
            <a:r>
              <a:rPr dirty="0" sz="1800" spc="-25">
                <a:latin typeface="Times New Roman"/>
                <a:cs typeface="Times New Roman"/>
              </a:rPr>
              <a:t>р</a:t>
            </a:r>
            <a:r>
              <a:rPr dirty="0" sz="1800">
                <a:latin typeface="Times New Roman"/>
                <a:cs typeface="Times New Roman"/>
              </a:rPr>
              <a:t>у</a:t>
            </a:r>
            <a:r>
              <a:rPr dirty="0" sz="1800">
                <a:latin typeface="Times New Roman"/>
                <a:cs typeface="Times New Roman"/>
              </a:rPr>
              <a:t>кції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90">
                <a:latin typeface="Times New Roman"/>
                <a:cs typeface="Times New Roman"/>
              </a:rPr>
              <a:t>к</a:t>
            </a:r>
            <a:r>
              <a:rPr dirty="0" sz="1800" spc="5">
                <a:latin typeface="Times New Roman"/>
                <a:cs typeface="Times New Roman"/>
              </a:rPr>
              <a:t>о</a:t>
            </a:r>
            <a:r>
              <a:rPr dirty="0" sz="1800">
                <a:latin typeface="Times New Roman"/>
                <a:cs typeface="Times New Roman"/>
              </a:rPr>
              <a:t>нт</a:t>
            </a:r>
            <a:r>
              <a:rPr dirty="0" sz="1800" spc="-10">
                <a:latin typeface="Times New Roman"/>
                <a:cs typeface="Times New Roman"/>
              </a:rPr>
              <a:t>е</a:t>
            </a:r>
            <a:r>
              <a:rPr dirty="0" sz="1800" spc="-5">
                <a:latin typeface="Times New Roman"/>
                <a:cs typeface="Times New Roman"/>
              </a:rPr>
              <a:t>й</a:t>
            </a:r>
            <a:r>
              <a:rPr dirty="0" sz="1800">
                <a:latin typeface="Times New Roman"/>
                <a:cs typeface="Times New Roman"/>
              </a:rPr>
              <a:t>н</a:t>
            </a:r>
            <a:r>
              <a:rPr dirty="0" sz="1800" spc="-10">
                <a:latin typeface="Times New Roman"/>
                <a:cs typeface="Times New Roman"/>
              </a:rPr>
              <a:t>е</a:t>
            </a:r>
            <a:r>
              <a:rPr dirty="0" sz="1800">
                <a:latin typeface="Times New Roman"/>
                <a:cs typeface="Times New Roman"/>
              </a:rPr>
              <a:t>рів	</a:t>
            </a:r>
            <a:r>
              <a:rPr dirty="0" sz="1800">
                <a:latin typeface="Times New Roman"/>
                <a:cs typeface="Times New Roman"/>
              </a:rPr>
              <a:t>д</a:t>
            </a:r>
            <a:r>
              <a:rPr dirty="0" sz="1800" spc="5">
                <a:latin typeface="Times New Roman"/>
                <a:cs typeface="Times New Roman"/>
              </a:rPr>
              <a:t>л</a:t>
            </a:r>
            <a:r>
              <a:rPr dirty="0" sz="1800">
                <a:latin typeface="Times New Roman"/>
                <a:cs typeface="Times New Roman"/>
              </a:rPr>
              <a:t>я	</a:t>
            </a:r>
            <a:r>
              <a:rPr dirty="0" sz="1800" spc="-5">
                <a:latin typeface="Times New Roman"/>
                <a:cs typeface="Times New Roman"/>
              </a:rPr>
              <a:t>в</a:t>
            </a:r>
            <a:r>
              <a:rPr dirty="0" sz="1800" spc="-5">
                <a:latin typeface="Times New Roman"/>
                <a:cs typeface="Times New Roman"/>
              </a:rPr>
              <a:t>і</a:t>
            </a:r>
            <a:r>
              <a:rPr dirty="0" sz="1800">
                <a:latin typeface="Times New Roman"/>
                <a:cs typeface="Times New Roman"/>
              </a:rPr>
              <a:t>д</a:t>
            </a:r>
            <a:r>
              <a:rPr dirty="0" sz="1800" spc="-70">
                <a:latin typeface="Times New Roman"/>
                <a:cs typeface="Times New Roman"/>
              </a:rPr>
              <a:t>х</a:t>
            </a:r>
            <a:r>
              <a:rPr dirty="0" sz="1800" spc="-55">
                <a:latin typeface="Times New Roman"/>
                <a:cs typeface="Times New Roman"/>
              </a:rPr>
              <a:t>о</a:t>
            </a:r>
            <a:r>
              <a:rPr dirty="0" sz="1800" spc="5">
                <a:latin typeface="Times New Roman"/>
                <a:cs typeface="Times New Roman"/>
              </a:rPr>
              <a:t>д</a:t>
            </a:r>
            <a:r>
              <a:rPr dirty="0" sz="1800" spc="-5">
                <a:latin typeface="Times New Roman"/>
                <a:cs typeface="Times New Roman"/>
              </a:rPr>
              <a:t>і</a:t>
            </a:r>
            <a:r>
              <a:rPr dirty="0" sz="1800" spc="-5">
                <a:latin typeface="Times New Roman"/>
                <a:cs typeface="Times New Roman"/>
              </a:rPr>
              <a:t>в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5">
                <a:latin typeface="Times New Roman"/>
                <a:cs typeface="Times New Roman"/>
              </a:rPr>
              <a:t>і</a:t>
            </a:r>
            <a:r>
              <a:rPr dirty="0" sz="1800">
                <a:latin typeface="Times New Roman"/>
                <a:cs typeface="Times New Roman"/>
              </a:rPr>
              <a:t>з	</a:t>
            </a:r>
            <a:r>
              <a:rPr dirty="0" sz="1800" spc="-10">
                <a:latin typeface="Times New Roman"/>
                <a:cs typeface="Times New Roman"/>
              </a:rPr>
              <a:t>с</a:t>
            </a:r>
            <a:r>
              <a:rPr dirty="0" sz="1800">
                <a:latin typeface="Times New Roman"/>
                <a:cs typeface="Times New Roman"/>
              </a:rPr>
              <a:t>л</a:t>
            </a:r>
            <a:r>
              <a:rPr dirty="0" sz="1800" spc="-5">
                <a:latin typeface="Times New Roman"/>
                <a:cs typeface="Times New Roman"/>
              </a:rPr>
              <a:t>а</a:t>
            </a:r>
            <a:r>
              <a:rPr dirty="0" sz="1800">
                <a:latin typeface="Times New Roman"/>
                <a:cs typeface="Times New Roman"/>
              </a:rPr>
              <a:t>б</a:t>
            </a:r>
            <a:r>
              <a:rPr dirty="0" sz="1800" spc="-90">
                <a:latin typeface="Times New Roman"/>
                <a:cs typeface="Times New Roman"/>
              </a:rPr>
              <a:t>к</a:t>
            </a:r>
            <a:r>
              <a:rPr dirty="0" sz="1800">
                <a:latin typeface="Times New Roman"/>
                <a:cs typeface="Times New Roman"/>
              </a:rPr>
              <a:t>ою  інтенсивністю</a:t>
            </a:r>
            <a:r>
              <a:rPr dirty="0" sz="1800" spc="-114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випромінювання.</a:t>
            </a:r>
            <a:endParaRPr sz="1800">
              <a:latin typeface="Times New Roman"/>
              <a:cs typeface="Times New Roman"/>
            </a:endParaRPr>
          </a:p>
          <a:p>
            <a:pPr marL="173990" marR="6985" indent="-161290">
              <a:lnSpc>
                <a:spcPts val="2160"/>
              </a:lnSpc>
              <a:buFont typeface="Arial"/>
              <a:buChar char="•"/>
              <a:tabLst>
                <a:tab pos="174625" algn="l"/>
                <a:tab pos="1611630" algn="l"/>
                <a:tab pos="3161665" algn="l"/>
                <a:tab pos="3663950" algn="l"/>
                <a:tab pos="5911850" algn="l"/>
                <a:tab pos="6857365" algn="l"/>
                <a:tab pos="9785985" algn="l"/>
              </a:tabLst>
            </a:pPr>
            <a:r>
              <a:rPr dirty="0" sz="1800" spc="-5">
                <a:latin typeface="Times New Roman"/>
                <a:cs typeface="Times New Roman"/>
              </a:rPr>
              <a:t>По</a:t>
            </a:r>
            <a:r>
              <a:rPr dirty="0" sz="1800" spc="-65">
                <a:latin typeface="Times New Roman"/>
                <a:cs typeface="Times New Roman"/>
              </a:rPr>
              <a:t>б</a:t>
            </a:r>
            <a:r>
              <a:rPr dirty="0" sz="1800" spc="-114">
                <a:latin typeface="Times New Roman"/>
                <a:cs typeface="Times New Roman"/>
              </a:rPr>
              <a:t>у</a:t>
            </a:r>
            <a:r>
              <a:rPr dirty="0" sz="1800" spc="-5">
                <a:latin typeface="Times New Roman"/>
                <a:cs typeface="Times New Roman"/>
              </a:rPr>
              <a:t>ду</a:t>
            </a:r>
            <a:r>
              <a:rPr dirty="0" sz="1800" spc="-25">
                <a:latin typeface="Times New Roman"/>
                <a:cs typeface="Times New Roman"/>
              </a:rPr>
              <a:t>в</a:t>
            </a:r>
            <a:r>
              <a:rPr dirty="0" sz="1800" spc="-50">
                <a:latin typeface="Times New Roman"/>
                <a:cs typeface="Times New Roman"/>
              </a:rPr>
              <a:t>а</a:t>
            </a:r>
            <a:r>
              <a:rPr dirty="0" sz="1800" spc="-10">
                <a:latin typeface="Times New Roman"/>
                <a:cs typeface="Times New Roman"/>
              </a:rPr>
              <a:t>т</a:t>
            </a:r>
            <a:r>
              <a:rPr dirty="0" sz="1800" spc="-5">
                <a:latin typeface="Times New Roman"/>
                <a:cs typeface="Times New Roman"/>
              </a:rPr>
              <a:t>и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15">
                <a:latin typeface="Times New Roman"/>
                <a:cs typeface="Times New Roman"/>
              </a:rPr>
              <a:t>м</a:t>
            </a:r>
            <a:r>
              <a:rPr dirty="0" sz="1800" spc="-50">
                <a:latin typeface="Times New Roman"/>
                <a:cs typeface="Times New Roman"/>
              </a:rPr>
              <a:t>а</a:t>
            </a:r>
            <a:r>
              <a:rPr dirty="0" sz="1800" spc="-5">
                <a:latin typeface="Times New Roman"/>
                <a:cs typeface="Times New Roman"/>
              </a:rPr>
              <a:t>те</a:t>
            </a:r>
            <a:r>
              <a:rPr dirty="0" sz="1800" spc="-15">
                <a:latin typeface="Times New Roman"/>
                <a:cs typeface="Times New Roman"/>
              </a:rPr>
              <a:t>м</a:t>
            </a:r>
            <a:r>
              <a:rPr dirty="0" sz="1800" spc="-50">
                <a:latin typeface="Times New Roman"/>
                <a:cs typeface="Times New Roman"/>
              </a:rPr>
              <a:t>а</a:t>
            </a:r>
            <a:r>
              <a:rPr dirty="0" sz="1800" spc="-5">
                <a:latin typeface="Times New Roman"/>
                <a:cs typeface="Times New Roman"/>
              </a:rPr>
              <a:t>тичн</a:t>
            </a:r>
            <a:r>
              <a:rPr dirty="0" sz="1800">
                <a:latin typeface="Times New Roman"/>
                <a:cs typeface="Times New Roman"/>
              </a:rPr>
              <a:t>у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20">
                <a:latin typeface="Times New Roman"/>
                <a:cs typeface="Times New Roman"/>
              </a:rPr>
              <a:t>т</a:t>
            </a:r>
            <a:r>
              <a:rPr dirty="0" sz="1800">
                <a:latin typeface="Times New Roman"/>
                <a:cs typeface="Times New Roman"/>
              </a:rPr>
              <a:t>а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5">
                <a:latin typeface="Times New Roman"/>
                <a:cs typeface="Times New Roman"/>
              </a:rPr>
              <a:t>с</a:t>
            </a:r>
            <a:r>
              <a:rPr dirty="0" sz="1800" spc="-5">
                <a:latin typeface="Times New Roman"/>
                <a:cs typeface="Times New Roman"/>
              </a:rPr>
              <a:t>кінчено-елементн</a:t>
            </a:r>
            <a:r>
              <a:rPr dirty="0" sz="1800">
                <a:latin typeface="Times New Roman"/>
                <a:cs typeface="Times New Roman"/>
              </a:rPr>
              <a:t>у	</a:t>
            </a:r>
            <a:r>
              <a:rPr dirty="0" sz="1800" spc="-5">
                <a:latin typeface="Times New Roman"/>
                <a:cs typeface="Times New Roman"/>
              </a:rPr>
              <a:t>м</a:t>
            </a:r>
            <a:r>
              <a:rPr dirty="0" sz="1800" spc="-55">
                <a:latin typeface="Times New Roman"/>
                <a:cs typeface="Times New Roman"/>
              </a:rPr>
              <a:t>о</a:t>
            </a:r>
            <a:r>
              <a:rPr dirty="0" sz="1800">
                <a:latin typeface="Times New Roman"/>
                <a:cs typeface="Times New Roman"/>
              </a:rPr>
              <a:t>д</a:t>
            </a:r>
            <a:r>
              <a:rPr dirty="0" sz="1800" spc="-5">
                <a:latin typeface="Times New Roman"/>
                <a:cs typeface="Times New Roman"/>
              </a:rPr>
              <a:t>ел</a:t>
            </a:r>
            <a:r>
              <a:rPr dirty="0" sz="1800">
                <a:latin typeface="Times New Roman"/>
                <a:cs typeface="Times New Roman"/>
              </a:rPr>
              <a:t>і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5">
                <a:latin typeface="Times New Roman"/>
                <a:cs typeface="Times New Roman"/>
              </a:rPr>
              <a:t>н</a:t>
            </a:r>
            <a:r>
              <a:rPr dirty="0" sz="1800" spc="-25">
                <a:latin typeface="Times New Roman"/>
                <a:cs typeface="Times New Roman"/>
              </a:rPr>
              <a:t>а</a:t>
            </a:r>
            <a:r>
              <a:rPr dirty="0" sz="1800" spc="-5">
                <a:latin typeface="Times New Roman"/>
                <a:cs typeface="Times New Roman"/>
              </a:rPr>
              <a:t>п</a:t>
            </a:r>
            <a:r>
              <a:rPr dirty="0" sz="1800" spc="-30">
                <a:latin typeface="Times New Roman"/>
                <a:cs typeface="Times New Roman"/>
              </a:rPr>
              <a:t>р</a:t>
            </a:r>
            <a:r>
              <a:rPr dirty="0" sz="1800" spc="-25">
                <a:latin typeface="Times New Roman"/>
                <a:cs typeface="Times New Roman"/>
              </a:rPr>
              <a:t>у</a:t>
            </a:r>
            <a:r>
              <a:rPr dirty="0" sz="1800" spc="-30">
                <a:latin typeface="Times New Roman"/>
                <a:cs typeface="Times New Roman"/>
              </a:rPr>
              <a:t>ж</a:t>
            </a:r>
            <a:r>
              <a:rPr dirty="0" sz="1800" spc="-5">
                <a:latin typeface="Times New Roman"/>
                <a:cs typeface="Times New Roman"/>
              </a:rPr>
              <a:t>е</a:t>
            </a:r>
            <a:r>
              <a:rPr dirty="0" sz="1800" spc="-5">
                <a:latin typeface="Times New Roman"/>
                <a:cs typeface="Times New Roman"/>
              </a:rPr>
              <a:t>но-д</a:t>
            </a:r>
            <a:r>
              <a:rPr dirty="0" sz="1800" spc="20">
                <a:latin typeface="Times New Roman"/>
                <a:cs typeface="Times New Roman"/>
              </a:rPr>
              <a:t>е</a:t>
            </a:r>
            <a:r>
              <a:rPr dirty="0" sz="1800" spc="-5">
                <a:latin typeface="Times New Roman"/>
                <a:cs typeface="Times New Roman"/>
              </a:rPr>
              <a:t>фо</a:t>
            </a:r>
            <a:r>
              <a:rPr dirty="0" sz="1800" spc="-30">
                <a:latin typeface="Times New Roman"/>
                <a:cs typeface="Times New Roman"/>
              </a:rPr>
              <a:t>р</a:t>
            </a:r>
            <a:r>
              <a:rPr dirty="0" sz="1800" spc="-5">
                <a:latin typeface="Times New Roman"/>
                <a:cs typeface="Times New Roman"/>
              </a:rPr>
              <a:t>м</a:t>
            </a:r>
            <a:r>
              <a:rPr dirty="0" sz="1800" spc="-10">
                <a:latin typeface="Times New Roman"/>
                <a:cs typeface="Times New Roman"/>
              </a:rPr>
              <a:t>о</a:t>
            </a:r>
            <a:r>
              <a:rPr dirty="0" sz="1800" spc="-30">
                <a:latin typeface="Times New Roman"/>
                <a:cs typeface="Times New Roman"/>
              </a:rPr>
              <a:t>в</a:t>
            </a:r>
            <a:r>
              <a:rPr dirty="0" sz="1800" spc="-10">
                <a:latin typeface="Times New Roman"/>
                <a:cs typeface="Times New Roman"/>
              </a:rPr>
              <a:t>ано</a:t>
            </a:r>
            <a:r>
              <a:rPr dirty="0" sz="1800" spc="-50">
                <a:latin typeface="Times New Roman"/>
                <a:cs typeface="Times New Roman"/>
              </a:rPr>
              <a:t>г</a:t>
            </a:r>
            <a:r>
              <a:rPr dirty="0" sz="1800">
                <a:latin typeface="Times New Roman"/>
                <a:cs typeface="Times New Roman"/>
              </a:rPr>
              <a:t>о	</a:t>
            </a:r>
            <a:r>
              <a:rPr dirty="0" sz="1800" spc="-5">
                <a:latin typeface="Times New Roman"/>
                <a:cs typeface="Times New Roman"/>
              </a:rPr>
              <a:t>с</a:t>
            </a:r>
            <a:r>
              <a:rPr dirty="0" sz="1800" spc="20">
                <a:latin typeface="Times New Roman"/>
                <a:cs typeface="Times New Roman"/>
              </a:rPr>
              <a:t>т</a:t>
            </a:r>
            <a:r>
              <a:rPr dirty="0" sz="1800" spc="-5">
                <a:latin typeface="Times New Roman"/>
                <a:cs typeface="Times New Roman"/>
              </a:rPr>
              <a:t>а</a:t>
            </a:r>
            <a:r>
              <a:rPr dirty="0" sz="1800" spc="-10">
                <a:latin typeface="Times New Roman"/>
                <a:cs typeface="Times New Roman"/>
              </a:rPr>
              <a:t>ну  </a:t>
            </a:r>
            <a:r>
              <a:rPr dirty="0" sz="1800" spc="-5">
                <a:latin typeface="Times New Roman"/>
                <a:cs typeface="Times New Roman"/>
              </a:rPr>
              <a:t>сталебетонного</a:t>
            </a:r>
            <a:r>
              <a:rPr dirty="0" sz="1800" spc="-9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контейнера.</a:t>
            </a:r>
            <a:endParaRPr sz="1800">
              <a:latin typeface="Times New Roman"/>
              <a:cs typeface="Times New Roman"/>
            </a:endParaRPr>
          </a:p>
          <a:p>
            <a:pPr marL="173990" indent="-161290">
              <a:lnSpc>
                <a:spcPts val="2080"/>
              </a:lnSpc>
              <a:buFont typeface="Arial"/>
              <a:buChar char="•"/>
              <a:tabLst>
                <a:tab pos="174625" algn="l"/>
                <a:tab pos="1379855" algn="l"/>
                <a:tab pos="2376805" algn="l"/>
                <a:tab pos="3413760" algn="l"/>
                <a:tab pos="4681855" algn="l"/>
                <a:tab pos="5896610" algn="l"/>
                <a:tab pos="6177915" algn="l"/>
                <a:tab pos="7347584" algn="l"/>
                <a:tab pos="8611870" algn="l"/>
                <a:tab pos="9066530" algn="l"/>
              </a:tabLst>
            </a:pPr>
            <a:r>
              <a:rPr dirty="0" sz="1800" spc="-10">
                <a:latin typeface="Times New Roman"/>
                <a:cs typeface="Times New Roman"/>
              </a:rPr>
              <a:t>Визначити	оціночні	</a:t>
            </a:r>
            <a:r>
              <a:rPr dirty="0" sz="1800" spc="-15">
                <a:latin typeface="Times New Roman"/>
                <a:cs typeface="Times New Roman"/>
              </a:rPr>
              <a:t>значення	</a:t>
            </a:r>
            <a:r>
              <a:rPr dirty="0" sz="1800">
                <a:latin typeface="Times New Roman"/>
                <a:cs typeface="Times New Roman"/>
              </a:rPr>
              <a:t>внутрішніх	</a:t>
            </a:r>
            <a:r>
              <a:rPr dirty="0" sz="1800" spc="-15">
                <a:latin typeface="Times New Roman"/>
                <a:cs typeface="Times New Roman"/>
              </a:rPr>
              <a:t>напружень	</a:t>
            </a:r>
            <a:r>
              <a:rPr dirty="0" sz="1800">
                <a:latin typeface="Times New Roman"/>
                <a:cs typeface="Times New Roman"/>
              </a:rPr>
              <a:t>у	елементах	</a:t>
            </a:r>
            <a:r>
              <a:rPr dirty="0" sz="1800" spc="-15">
                <a:latin typeface="Times New Roman"/>
                <a:cs typeface="Times New Roman"/>
              </a:rPr>
              <a:t>контейнера	</a:t>
            </a:r>
            <a:r>
              <a:rPr dirty="0" sz="1800" spc="-5">
                <a:latin typeface="Times New Roman"/>
                <a:cs typeface="Times New Roman"/>
              </a:rPr>
              <a:t>від	прикладених</a:t>
            </a:r>
            <a:endParaRPr sz="1800">
              <a:latin typeface="Times New Roman"/>
              <a:cs typeface="Times New Roman"/>
            </a:endParaRPr>
          </a:p>
          <a:p>
            <a:pPr marL="173990">
              <a:lnSpc>
                <a:spcPct val="100000"/>
              </a:lnSpc>
            </a:pPr>
            <a:r>
              <a:rPr dirty="0" sz="1800">
                <a:latin typeface="Times New Roman"/>
                <a:cs typeface="Times New Roman"/>
              </a:rPr>
              <a:t>динамічних </a:t>
            </a:r>
            <a:r>
              <a:rPr dirty="0" sz="1800" spc="-5">
                <a:latin typeface="Times New Roman"/>
                <a:cs typeface="Times New Roman"/>
              </a:rPr>
              <a:t>навантажень, </a:t>
            </a:r>
            <a:r>
              <a:rPr dirty="0" sz="1800" spc="-10">
                <a:latin typeface="Times New Roman"/>
                <a:cs typeface="Times New Roman"/>
              </a:rPr>
              <a:t>форму </a:t>
            </a:r>
            <a:r>
              <a:rPr dirty="0" sz="1800" spc="-5">
                <a:latin typeface="Times New Roman"/>
                <a:cs typeface="Times New Roman"/>
              </a:rPr>
              <a:t>деформацій </a:t>
            </a:r>
            <a:r>
              <a:rPr dirty="0" sz="1800" spc="10">
                <a:latin typeface="Times New Roman"/>
                <a:cs typeface="Times New Roman"/>
              </a:rPr>
              <a:t>та </a:t>
            </a:r>
            <a:r>
              <a:rPr dirty="0" sz="1800" spc="-10">
                <a:latin typeface="Times New Roman"/>
                <a:cs typeface="Times New Roman"/>
              </a:rPr>
              <a:t>небезпечні </a:t>
            </a:r>
            <a:r>
              <a:rPr dirty="0" sz="1800">
                <a:latin typeface="Times New Roman"/>
                <a:cs typeface="Times New Roman"/>
              </a:rPr>
              <a:t>ділянки </a:t>
            </a:r>
            <a:r>
              <a:rPr dirty="0" sz="1800" spc="-10">
                <a:latin typeface="Times New Roman"/>
                <a:cs typeface="Times New Roman"/>
              </a:rPr>
              <a:t>конструкції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контейнера.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</a:pPr>
            <a:r>
              <a:rPr dirty="0" sz="1800" spc="-10" b="1">
                <a:latin typeface="Times New Roman"/>
                <a:cs typeface="Times New Roman"/>
              </a:rPr>
              <a:t>Об’єктом </a:t>
            </a:r>
            <a:r>
              <a:rPr dirty="0" sz="1800" spc="-5" b="1">
                <a:latin typeface="Times New Roman"/>
                <a:cs typeface="Times New Roman"/>
              </a:rPr>
              <a:t>досліджень </a:t>
            </a:r>
            <a:r>
              <a:rPr dirty="0" sz="1800" spc="-5">
                <a:latin typeface="Times New Roman"/>
                <a:cs typeface="Times New Roman"/>
              </a:rPr>
              <a:t>є </a:t>
            </a:r>
            <a:r>
              <a:rPr dirty="0" sz="1800">
                <a:latin typeface="Times New Roman"/>
                <a:cs typeface="Times New Roman"/>
              </a:rPr>
              <a:t>захисні </a:t>
            </a:r>
            <a:r>
              <a:rPr dirty="0" sz="1800" spc="-5">
                <a:latin typeface="Times New Roman"/>
                <a:cs typeface="Times New Roman"/>
              </a:rPr>
              <a:t>сталебетонні </a:t>
            </a:r>
            <a:r>
              <a:rPr dirty="0" sz="1800" spc="-10">
                <a:latin typeface="Times New Roman"/>
                <a:cs typeface="Times New Roman"/>
              </a:rPr>
              <a:t>контейнери </a:t>
            </a:r>
            <a:r>
              <a:rPr dirty="0" sz="1800">
                <a:latin typeface="Times New Roman"/>
                <a:cs typeface="Times New Roman"/>
              </a:rPr>
              <a:t>для </a:t>
            </a:r>
            <a:r>
              <a:rPr dirty="0" sz="1800" spc="-5">
                <a:latin typeface="Times New Roman"/>
                <a:cs typeface="Times New Roman"/>
              </a:rPr>
              <a:t>слаборадіоактивних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15">
                <a:latin typeface="Times New Roman"/>
                <a:cs typeface="Times New Roman"/>
              </a:rPr>
              <a:t>відходів.</a:t>
            </a:r>
            <a:endParaRPr sz="1800">
              <a:latin typeface="Times New Roman"/>
              <a:cs typeface="Times New Roman"/>
            </a:endParaRPr>
          </a:p>
          <a:p>
            <a:pPr algn="just" marL="12700" marR="6985">
              <a:lnSpc>
                <a:spcPct val="100000"/>
              </a:lnSpc>
              <a:spcBef>
                <a:spcPts val="490"/>
              </a:spcBef>
            </a:pPr>
            <a:r>
              <a:rPr dirty="0" sz="1800" spc="-15" b="1">
                <a:latin typeface="Times New Roman"/>
                <a:cs typeface="Times New Roman"/>
              </a:rPr>
              <a:t>Предметом </a:t>
            </a:r>
            <a:r>
              <a:rPr dirty="0" sz="1800" spc="-10" b="1">
                <a:latin typeface="Times New Roman"/>
                <a:cs typeface="Times New Roman"/>
              </a:rPr>
              <a:t>досліджень </a:t>
            </a:r>
            <a:r>
              <a:rPr dirty="0" sz="1800" spc="-5">
                <a:latin typeface="Times New Roman"/>
                <a:cs typeface="Times New Roman"/>
              </a:rPr>
              <a:t>є НДС захисних сталебетонних </a:t>
            </a:r>
            <a:r>
              <a:rPr dirty="0" sz="1800" spc="-10">
                <a:latin typeface="Times New Roman"/>
                <a:cs typeface="Times New Roman"/>
              </a:rPr>
              <a:t>контейнерів </a:t>
            </a:r>
            <a:r>
              <a:rPr dirty="0" sz="1800">
                <a:latin typeface="Times New Roman"/>
                <a:cs typeface="Times New Roman"/>
              </a:rPr>
              <a:t>для </a:t>
            </a:r>
            <a:r>
              <a:rPr dirty="0" sz="1800" spc="-5">
                <a:latin typeface="Times New Roman"/>
                <a:cs typeface="Times New Roman"/>
              </a:rPr>
              <a:t>слаборадіоактивних </a:t>
            </a:r>
            <a:r>
              <a:rPr dirty="0" sz="1800" spc="-20">
                <a:latin typeface="Times New Roman"/>
                <a:cs typeface="Times New Roman"/>
              </a:rPr>
              <a:t>відходів  </a:t>
            </a:r>
            <a:r>
              <a:rPr dirty="0" sz="1800" spc="-5">
                <a:latin typeface="Times New Roman"/>
                <a:cs typeface="Times New Roman"/>
              </a:rPr>
              <a:t>при </a:t>
            </a:r>
            <a:r>
              <a:rPr dirty="0" sz="1800">
                <a:latin typeface="Times New Roman"/>
                <a:cs typeface="Times New Roman"/>
              </a:rPr>
              <a:t>різних </a:t>
            </a:r>
            <a:r>
              <a:rPr dirty="0" sz="1800" spc="-5">
                <a:latin typeface="Times New Roman"/>
                <a:cs typeface="Times New Roman"/>
              </a:rPr>
              <a:t>аварійних</a:t>
            </a:r>
            <a:r>
              <a:rPr dirty="0" sz="1800" spc="-9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ситуаціях.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90"/>
              </a:spcBef>
              <a:tabLst>
                <a:tab pos="1009650" algn="l"/>
                <a:tab pos="1971039" algn="l"/>
                <a:tab pos="3228340" algn="l"/>
                <a:tab pos="4544060" algn="l"/>
                <a:tab pos="5417820" algn="l"/>
                <a:tab pos="5654040" algn="l"/>
                <a:tab pos="6281420" algn="l"/>
                <a:tab pos="6700520" algn="l"/>
                <a:tab pos="6936740" algn="l"/>
                <a:tab pos="7590790" algn="l"/>
                <a:tab pos="8402320" algn="l"/>
                <a:tab pos="9641840" algn="l"/>
              </a:tabLst>
            </a:pPr>
            <a:r>
              <a:rPr dirty="0" sz="1800" spc="-5" b="1">
                <a:latin typeface="Times New Roman"/>
                <a:cs typeface="Times New Roman"/>
              </a:rPr>
              <a:t>Н</a:t>
            </a:r>
            <a:r>
              <a:rPr dirty="0" sz="1800" spc="-90" b="1">
                <a:latin typeface="Times New Roman"/>
                <a:cs typeface="Times New Roman"/>
              </a:rPr>
              <a:t>а</a:t>
            </a:r>
            <a:r>
              <a:rPr dirty="0" sz="1800" spc="-10" b="1">
                <a:latin typeface="Times New Roman"/>
                <a:cs typeface="Times New Roman"/>
              </a:rPr>
              <a:t>у</a:t>
            </a:r>
            <a:r>
              <a:rPr dirty="0" sz="1800" spc="-30" b="1">
                <a:latin typeface="Times New Roman"/>
                <a:cs typeface="Times New Roman"/>
              </a:rPr>
              <a:t>к</a:t>
            </a:r>
            <a:r>
              <a:rPr dirty="0" sz="1800" spc="-45" b="1">
                <a:latin typeface="Times New Roman"/>
                <a:cs typeface="Times New Roman"/>
              </a:rPr>
              <a:t>о</a:t>
            </a:r>
            <a:r>
              <a:rPr dirty="0" sz="1800" spc="-10" b="1">
                <a:latin typeface="Times New Roman"/>
                <a:cs typeface="Times New Roman"/>
              </a:rPr>
              <a:t>в</a:t>
            </a:r>
            <a:r>
              <a:rPr dirty="0" sz="1800" b="1">
                <a:latin typeface="Times New Roman"/>
                <a:cs typeface="Times New Roman"/>
              </a:rPr>
              <a:t>а	</a:t>
            </a:r>
            <a:r>
              <a:rPr dirty="0" sz="1800" spc="-5" b="1">
                <a:latin typeface="Times New Roman"/>
                <a:cs typeface="Times New Roman"/>
              </a:rPr>
              <a:t>н</a:t>
            </a:r>
            <a:r>
              <a:rPr dirty="0" sz="1800" spc="-45" b="1">
                <a:latin typeface="Times New Roman"/>
                <a:cs typeface="Times New Roman"/>
              </a:rPr>
              <a:t>о</a:t>
            </a:r>
            <a:r>
              <a:rPr dirty="0" sz="1800" spc="-10" b="1">
                <a:latin typeface="Times New Roman"/>
                <a:cs typeface="Times New Roman"/>
              </a:rPr>
              <a:t>в</a:t>
            </a:r>
            <a:r>
              <a:rPr dirty="0" sz="1800" spc="-5" b="1">
                <a:latin typeface="Times New Roman"/>
                <a:cs typeface="Times New Roman"/>
              </a:rPr>
              <a:t>изн</a:t>
            </a:r>
            <a:r>
              <a:rPr dirty="0" sz="1800" b="1">
                <a:latin typeface="Times New Roman"/>
                <a:cs typeface="Times New Roman"/>
              </a:rPr>
              <a:t>а	</a:t>
            </a:r>
            <a:r>
              <a:rPr dirty="0" sz="1800" spc="-25" b="1">
                <a:latin typeface="Times New Roman"/>
                <a:cs typeface="Times New Roman"/>
              </a:rPr>
              <a:t>о</a:t>
            </a:r>
            <a:r>
              <a:rPr dirty="0" sz="1800" spc="5" b="1">
                <a:latin typeface="Times New Roman"/>
                <a:cs typeface="Times New Roman"/>
              </a:rPr>
              <a:t>т</a:t>
            </a:r>
            <a:r>
              <a:rPr dirty="0" sz="1800" spc="-10" b="1">
                <a:latin typeface="Times New Roman"/>
                <a:cs typeface="Times New Roman"/>
              </a:rPr>
              <a:t>ри</a:t>
            </a:r>
            <a:r>
              <a:rPr dirty="0" sz="1800" spc="-20" b="1">
                <a:latin typeface="Times New Roman"/>
                <a:cs typeface="Times New Roman"/>
              </a:rPr>
              <a:t>м</a:t>
            </a:r>
            <a:r>
              <a:rPr dirty="0" sz="1800" spc="-10" b="1">
                <a:latin typeface="Times New Roman"/>
                <a:cs typeface="Times New Roman"/>
              </a:rPr>
              <a:t>ани</a:t>
            </a:r>
            <a:r>
              <a:rPr dirty="0" sz="1800" spc="-5" b="1">
                <a:latin typeface="Times New Roman"/>
                <a:cs typeface="Times New Roman"/>
              </a:rPr>
              <a:t>х</a:t>
            </a:r>
            <a:r>
              <a:rPr dirty="0" sz="1800" b="1">
                <a:latin typeface="Times New Roman"/>
                <a:cs typeface="Times New Roman"/>
              </a:rPr>
              <a:t>	</a:t>
            </a:r>
            <a:r>
              <a:rPr dirty="0" sz="1800" spc="-5" b="1">
                <a:latin typeface="Times New Roman"/>
                <a:cs typeface="Times New Roman"/>
              </a:rPr>
              <a:t>ре</a:t>
            </a:r>
            <a:r>
              <a:rPr dirty="0" sz="1800" spc="-40" b="1">
                <a:latin typeface="Times New Roman"/>
                <a:cs typeface="Times New Roman"/>
              </a:rPr>
              <a:t>з</a:t>
            </a:r>
            <a:r>
              <a:rPr dirty="0" sz="1800" spc="-45" b="1">
                <a:latin typeface="Times New Roman"/>
                <a:cs typeface="Times New Roman"/>
              </a:rPr>
              <a:t>у</a:t>
            </a:r>
            <a:r>
              <a:rPr dirty="0" sz="1800" spc="-5" b="1">
                <a:latin typeface="Times New Roman"/>
                <a:cs typeface="Times New Roman"/>
              </a:rPr>
              <a:t>л</a:t>
            </a:r>
            <a:r>
              <a:rPr dirty="0" sz="1800" spc="-65" b="1">
                <a:latin typeface="Times New Roman"/>
                <a:cs typeface="Times New Roman"/>
              </a:rPr>
              <a:t>ь</a:t>
            </a:r>
            <a:r>
              <a:rPr dirty="0" sz="1800" spc="10" b="1">
                <a:latin typeface="Times New Roman"/>
                <a:cs typeface="Times New Roman"/>
              </a:rPr>
              <a:t>т</a:t>
            </a:r>
            <a:r>
              <a:rPr dirty="0" sz="1800" spc="-50" b="1">
                <a:latin typeface="Times New Roman"/>
                <a:cs typeface="Times New Roman"/>
              </a:rPr>
              <a:t>а</a:t>
            </a:r>
            <a:r>
              <a:rPr dirty="0" sz="1800" spc="-5" b="1">
                <a:latin typeface="Times New Roman"/>
                <a:cs typeface="Times New Roman"/>
              </a:rPr>
              <a:t>ті</a:t>
            </a:r>
            <a:r>
              <a:rPr dirty="0" sz="1800" b="1">
                <a:latin typeface="Times New Roman"/>
                <a:cs typeface="Times New Roman"/>
              </a:rPr>
              <a:t>в	</a:t>
            </a:r>
            <a:r>
              <a:rPr dirty="0" sz="1800" spc="-5">
                <a:latin typeface="Times New Roman"/>
                <a:cs typeface="Times New Roman"/>
              </a:rPr>
              <a:t>п</a:t>
            </a:r>
            <a:r>
              <a:rPr dirty="0" sz="1800" spc="-30">
                <a:latin typeface="Times New Roman"/>
                <a:cs typeface="Times New Roman"/>
              </a:rPr>
              <a:t>о</a:t>
            </a:r>
            <a:r>
              <a:rPr dirty="0" sz="1800" spc="-5">
                <a:latin typeface="Times New Roman"/>
                <a:cs typeface="Times New Roman"/>
              </a:rPr>
              <a:t>лягає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5">
                <a:latin typeface="Times New Roman"/>
                <a:cs typeface="Times New Roman"/>
              </a:rPr>
              <a:t>в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35">
                <a:latin typeface="Times New Roman"/>
                <a:cs typeface="Times New Roman"/>
              </a:rPr>
              <a:t>т</a:t>
            </a:r>
            <a:r>
              <a:rPr dirty="0" sz="1800" spc="-40">
                <a:latin typeface="Times New Roman"/>
                <a:cs typeface="Times New Roman"/>
              </a:rPr>
              <a:t>о</a:t>
            </a:r>
            <a:r>
              <a:rPr dirty="0" sz="1800">
                <a:latin typeface="Times New Roman"/>
                <a:cs typeface="Times New Roman"/>
              </a:rPr>
              <a:t>м</a:t>
            </a:r>
            <a:r>
              <a:rPr dirty="0" sz="1800" spc="-180">
                <a:latin typeface="Times New Roman"/>
                <a:cs typeface="Times New Roman"/>
              </a:rPr>
              <a:t>у</a:t>
            </a:r>
            <a:r>
              <a:rPr dirty="0" sz="1800">
                <a:latin typeface="Times New Roman"/>
                <a:cs typeface="Times New Roman"/>
              </a:rPr>
              <a:t>,	</a:t>
            </a:r>
            <a:r>
              <a:rPr dirty="0" sz="1800" spc="5">
                <a:latin typeface="Times New Roman"/>
                <a:cs typeface="Times New Roman"/>
              </a:rPr>
              <a:t>щ</a:t>
            </a:r>
            <a:r>
              <a:rPr dirty="0" sz="1800">
                <a:latin typeface="Times New Roman"/>
                <a:cs typeface="Times New Roman"/>
              </a:rPr>
              <a:t>о	</a:t>
            </a:r>
            <a:r>
              <a:rPr dirty="0" sz="1800" spc="-5">
                <a:latin typeface="Times New Roman"/>
                <a:cs typeface="Times New Roman"/>
              </a:rPr>
              <a:t>в</a:t>
            </a:r>
            <a:r>
              <a:rPr dirty="0" sz="1800">
                <a:latin typeface="Times New Roman"/>
                <a:cs typeface="Times New Roman"/>
              </a:rPr>
              <a:t>	даній	</a:t>
            </a:r>
            <a:r>
              <a:rPr dirty="0" sz="1800">
                <a:latin typeface="Times New Roman"/>
                <a:cs typeface="Times New Roman"/>
              </a:rPr>
              <a:t>роб</a:t>
            </a:r>
            <a:r>
              <a:rPr dirty="0" sz="1800" spc="-25">
                <a:latin typeface="Times New Roman"/>
                <a:cs typeface="Times New Roman"/>
              </a:rPr>
              <a:t>о</a:t>
            </a:r>
            <a:r>
              <a:rPr dirty="0" sz="1800" spc="-5">
                <a:latin typeface="Times New Roman"/>
                <a:cs typeface="Times New Roman"/>
              </a:rPr>
              <a:t>т</a:t>
            </a:r>
            <a:r>
              <a:rPr dirty="0" sz="1800">
                <a:latin typeface="Times New Roman"/>
                <a:cs typeface="Times New Roman"/>
              </a:rPr>
              <a:t>і:</a:t>
            </a:r>
            <a:r>
              <a:rPr dirty="0" sz="1800">
                <a:latin typeface="Times New Roman"/>
                <a:cs typeface="Times New Roman"/>
              </a:rPr>
              <a:t>	розро</a:t>
            </a:r>
            <a:r>
              <a:rPr dirty="0" sz="1800" spc="-40">
                <a:latin typeface="Times New Roman"/>
                <a:cs typeface="Times New Roman"/>
              </a:rPr>
              <a:t>б</a:t>
            </a:r>
            <a:r>
              <a:rPr dirty="0" sz="1800">
                <a:latin typeface="Times New Roman"/>
                <a:cs typeface="Times New Roman"/>
              </a:rPr>
              <a:t>лено	</a:t>
            </a:r>
            <a:r>
              <a:rPr dirty="0" sz="1800">
                <a:latin typeface="Times New Roman"/>
                <a:cs typeface="Times New Roman"/>
              </a:rPr>
              <a:t>м</a:t>
            </a:r>
            <a:r>
              <a:rPr dirty="0" sz="1800" spc="-55">
                <a:latin typeface="Times New Roman"/>
                <a:cs typeface="Times New Roman"/>
              </a:rPr>
              <a:t>о</a:t>
            </a:r>
            <a:r>
              <a:rPr dirty="0" sz="1800">
                <a:latin typeface="Times New Roman"/>
                <a:cs typeface="Times New Roman"/>
              </a:rPr>
              <a:t>дель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89894" y="6557771"/>
            <a:ext cx="8203565" cy="834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</a:pPr>
            <a:r>
              <a:rPr dirty="0" sz="1800" spc="-10">
                <a:latin typeface="Times New Roman"/>
                <a:cs typeface="Times New Roman"/>
              </a:rPr>
              <a:t>сталебетонного </a:t>
            </a:r>
            <a:r>
              <a:rPr dirty="0" sz="1800" spc="-15">
                <a:latin typeface="Times New Roman"/>
                <a:cs typeface="Times New Roman"/>
              </a:rPr>
              <a:t>контейнера, </a:t>
            </a:r>
            <a:r>
              <a:rPr dirty="0" sz="1800" spc="-5">
                <a:latin typeface="Times New Roman"/>
                <a:cs typeface="Times New Roman"/>
              </a:rPr>
              <a:t>в якій </a:t>
            </a:r>
            <a:r>
              <a:rPr dirty="0" sz="1800" spc="-15">
                <a:latin typeface="Times New Roman"/>
                <a:cs typeface="Times New Roman"/>
              </a:rPr>
              <a:t>враховано </a:t>
            </a:r>
            <a:r>
              <a:rPr dirty="0" sz="1800" spc="-5">
                <a:latin typeface="Times New Roman"/>
                <a:cs typeface="Times New Roman"/>
              </a:rPr>
              <a:t>динамічний вплив, що </a:t>
            </a:r>
            <a:r>
              <a:rPr dirty="0" sz="1800" spc="-10">
                <a:latin typeface="Times New Roman"/>
                <a:cs typeface="Times New Roman"/>
              </a:rPr>
              <a:t>виникає  транспортного </a:t>
            </a:r>
            <a:r>
              <a:rPr dirty="0" sz="1800" spc="-15">
                <a:latin typeface="Times New Roman"/>
                <a:cs typeface="Times New Roman"/>
              </a:rPr>
              <a:t>засобу; </a:t>
            </a:r>
            <a:r>
              <a:rPr dirty="0" sz="1800" spc="-5">
                <a:latin typeface="Times New Roman"/>
                <a:cs typeface="Times New Roman"/>
              </a:rPr>
              <a:t>раціоналізовано </a:t>
            </a:r>
            <a:r>
              <a:rPr dirty="0" sz="1800" spc="-15">
                <a:latin typeface="Times New Roman"/>
                <a:cs typeface="Times New Roman"/>
              </a:rPr>
              <a:t>конструкцію </a:t>
            </a:r>
            <a:r>
              <a:rPr dirty="0" sz="1800" spc="-10">
                <a:latin typeface="Times New Roman"/>
                <a:cs typeface="Times New Roman"/>
              </a:rPr>
              <a:t>захисного </a:t>
            </a:r>
            <a:r>
              <a:rPr dirty="0" sz="1800" spc="-15">
                <a:latin typeface="Times New Roman"/>
                <a:cs typeface="Times New Roman"/>
              </a:rPr>
              <a:t>контейнера </a:t>
            </a:r>
            <a:r>
              <a:rPr dirty="0" sz="1800">
                <a:latin typeface="Times New Roman"/>
                <a:cs typeface="Times New Roman"/>
              </a:rPr>
              <a:t>для  </a:t>
            </a:r>
            <a:r>
              <a:rPr dirty="0" sz="1800" spc="-20">
                <a:latin typeface="Times New Roman"/>
                <a:cs typeface="Times New Roman"/>
              </a:rPr>
              <a:t>ударних </a:t>
            </a:r>
            <a:r>
              <a:rPr dirty="0" sz="1800" spc="-5">
                <a:latin typeface="Times New Roman"/>
                <a:cs typeface="Times New Roman"/>
              </a:rPr>
              <a:t>навантажень, </a:t>
            </a:r>
            <a:r>
              <a:rPr dirty="0" sz="1800">
                <a:latin typeface="Times New Roman"/>
                <a:cs typeface="Times New Roman"/>
              </a:rPr>
              <a:t>що </a:t>
            </a:r>
            <a:r>
              <a:rPr dirty="0" sz="1800" spc="-10">
                <a:latin typeface="Times New Roman"/>
                <a:cs typeface="Times New Roman"/>
              </a:rPr>
              <a:t>виникають </a:t>
            </a:r>
            <a:r>
              <a:rPr dirty="0" sz="1800" spc="-5">
                <a:latin typeface="Times New Roman"/>
                <a:cs typeface="Times New Roman"/>
              </a:rPr>
              <a:t>при аварійних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5">
                <a:latin typeface="Times New Roman"/>
                <a:cs typeface="Times New Roman"/>
              </a:rPr>
              <a:t>ситуаціях.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166477" y="7094561"/>
            <a:ext cx="466725" cy="464184"/>
          </a:xfrm>
          <a:custGeom>
            <a:avLst/>
            <a:gdLst/>
            <a:ahLst/>
            <a:cxnLst/>
            <a:rect l="l" t="t" r="r" b="b"/>
            <a:pathLst>
              <a:path w="466725" h="464184">
                <a:moveTo>
                  <a:pt x="466344" y="232068"/>
                </a:moveTo>
                <a:lnTo>
                  <a:pt x="455957" y="166141"/>
                </a:lnTo>
                <a:lnTo>
                  <a:pt x="441930" y="129216"/>
                </a:lnTo>
                <a:lnTo>
                  <a:pt x="400810" y="69216"/>
                </a:lnTo>
                <a:lnTo>
                  <a:pt x="346317" y="27682"/>
                </a:lnTo>
                <a:lnTo>
                  <a:pt x="283307" y="4611"/>
                </a:lnTo>
                <a:lnTo>
                  <a:pt x="250125" y="0"/>
                </a:lnTo>
                <a:lnTo>
                  <a:pt x="216636" y="3"/>
                </a:lnTo>
                <a:lnTo>
                  <a:pt x="151160" y="13855"/>
                </a:lnTo>
                <a:lnTo>
                  <a:pt x="91736" y="46165"/>
                </a:lnTo>
                <a:lnTo>
                  <a:pt x="43221" y="96932"/>
                </a:lnTo>
                <a:lnTo>
                  <a:pt x="10470" y="166153"/>
                </a:lnTo>
                <a:lnTo>
                  <a:pt x="1523" y="207684"/>
                </a:lnTo>
                <a:lnTo>
                  <a:pt x="0" y="232068"/>
                </a:lnTo>
                <a:lnTo>
                  <a:pt x="1524" y="255690"/>
                </a:lnTo>
                <a:lnTo>
                  <a:pt x="3048" y="267120"/>
                </a:lnTo>
                <a:lnTo>
                  <a:pt x="9144" y="289831"/>
                </a:lnTo>
                <a:lnTo>
                  <a:pt x="9144" y="232068"/>
                </a:lnTo>
                <a:lnTo>
                  <a:pt x="9905" y="219876"/>
                </a:lnTo>
                <a:lnTo>
                  <a:pt x="9906" y="220638"/>
                </a:lnTo>
                <a:lnTo>
                  <a:pt x="10667" y="209208"/>
                </a:lnTo>
                <a:lnTo>
                  <a:pt x="13715" y="186348"/>
                </a:lnTo>
                <a:lnTo>
                  <a:pt x="13715" y="187110"/>
                </a:lnTo>
                <a:lnTo>
                  <a:pt x="16001" y="175680"/>
                </a:lnTo>
                <a:lnTo>
                  <a:pt x="19049" y="165012"/>
                </a:lnTo>
                <a:lnTo>
                  <a:pt x="22859" y="155106"/>
                </a:lnTo>
                <a:lnTo>
                  <a:pt x="26669" y="144438"/>
                </a:lnTo>
                <a:lnTo>
                  <a:pt x="31241" y="134532"/>
                </a:lnTo>
                <a:lnTo>
                  <a:pt x="36575" y="124626"/>
                </a:lnTo>
                <a:lnTo>
                  <a:pt x="36575" y="125388"/>
                </a:lnTo>
                <a:lnTo>
                  <a:pt x="41909" y="115482"/>
                </a:lnTo>
                <a:lnTo>
                  <a:pt x="47243" y="106338"/>
                </a:lnTo>
                <a:lnTo>
                  <a:pt x="53339" y="98887"/>
                </a:lnTo>
                <a:lnTo>
                  <a:pt x="53339" y="97956"/>
                </a:lnTo>
                <a:lnTo>
                  <a:pt x="60197" y="89574"/>
                </a:lnTo>
                <a:lnTo>
                  <a:pt x="67055" y="82030"/>
                </a:lnTo>
                <a:lnTo>
                  <a:pt x="67055" y="81192"/>
                </a:lnTo>
                <a:lnTo>
                  <a:pt x="74675" y="73572"/>
                </a:lnTo>
                <a:lnTo>
                  <a:pt x="82296" y="66644"/>
                </a:lnTo>
                <a:lnTo>
                  <a:pt x="82296" y="65952"/>
                </a:lnTo>
                <a:lnTo>
                  <a:pt x="136569" y="29842"/>
                </a:lnTo>
                <a:lnTo>
                  <a:pt x="188213" y="12612"/>
                </a:lnTo>
                <a:lnTo>
                  <a:pt x="198881" y="10478"/>
                </a:lnTo>
                <a:lnTo>
                  <a:pt x="198881" y="10326"/>
                </a:lnTo>
                <a:lnTo>
                  <a:pt x="210311" y="8802"/>
                </a:lnTo>
                <a:lnTo>
                  <a:pt x="224304" y="8063"/>
                </a:lnTo>
                <a:lnTo>
                  <a:pt x="238977" y="7930"/>
                </a:lnTo>
                <a:lnTo>
                  <a:pt x="253604" y="8614"/>
                </a:lnTo>
                <a:lnTo>
                  <a:pt x="267462" y="10326"/>
                </a:lnTo>
                <a:lnTo>
                  <a:pt x="278892" y="12612"/>
                </a:lnTo>
                <a:lnTo>
                  <a:pt x="278892" y="12764"/>
                </a:lnTo>
                <a:lnTo>
                  <a:pt x="289560" y="14898"/>
                </a:lnTo>
                <a:lnTo>
                  <a:pt x="289560" y="15101"/>
                </a:lnTo>
                <a:lnTo>
                  <a:pt x="300228" y="17946"/>
                </a:lnTo>
                <a:lnTo>
                  <a:pt x="300228" y="18218"/>
                </a:lnTo>
                <a:lnTo>
                  <a:pt x="320802" y="25566"/>
                </a:lnTo>
                <a:lnTo>
                  <a:pt x="320802" y="25892"/>
                </a:lnTo>
                <a:lnTo>
                  <a:pt x="330708" y="30138"/>
                </a:lnTo>
                <a:lnTo>
                  <a:pt x="330708" y="30489"/>
                </a:lnTo>
                <a:lnTo>
                  <a:pt x="339852" y="34710"/>
                </a:lnTo>
                <a:lnTo>
                  <a:pt x="349758" y="40044"/>
                </a:lnTo>
                <a:lnTo>
                  <a:pt x="349758" y="40513"/>
                </a:lnTo>
                <a:lnTo>
                  <a:pt x="358902" y="46140"/>
                </a:lnTo>
                <a:lnTo>
                  <a:pt x="358902" y="46648"/>
                </a:lnTo>
                <a:lnTo>
                  <a:pt x="395363" y="77206"/>
                </a:lnTo>
                <a:lnTo>
                  <a:pt x="425195" y="115482"/>
                </a:lnTo>
                <a:lnTo>
                  <a:pt x="425195" y="116720"/>
                </a:lnTo>
                <a:lnTo>
                  <a:pt x="430530" y="125388"/>
                </a:lnTo>
                <a:lnTo>
                  <a:pt x="430530" y="124626"/>
                </a:lnTo>
                <a:lnTo>
                  <a:pt x="439673" y="144438"/>
                </a:lnTo>
                <a:lnTo>
                  <a:pt x="443484" y="155106"/>
                </a:lnTo>
                <a:lnTo>
                  <a:pt x="447294" y="165012"/>
                </a:lnTo>
                <a:lnTo>
                  <a:pt x="450342" y="175680"/>
                </a:lnTo>
                <a:lnTo>
                  <a:pt x="452628" y="187110"/>
                </a:lnTo>
                <a:lnTo>
                  <a:pt x="452628" y="186348"/>
                </a:lnTo>
                <a:lnTo>
                  <a:pt x="454914" y="197778"/>
                </a:lnTo>
                <a:lnTo>
                  <a:pt x="456438" y="209208"/>
                </a:lnTo>
                <a:lnTo>
                  <a:pt x="456438" y="208446"/>
                </a:lnTo>
                <a:lnTo>
                  <a:pt x="457200" y="220638"/>
                </a:lnTo>
                <a:lnTo>
                  <a:pt x="457200" y="290945"/>
                </a:lnTo>
                <a:lnTo>
                  <a:pt x="461466" y="275363"/>
                </a:lnTo>
                <a:lnTo>
                  <a:pt x="466344" y="232068"/>
                </a:lnTo>
                <a:close/>
              </a:path>
              <a:path w="466725" h="464184">
                <a:moveTo>
                  <a:pt x="54102" y="366180"/>
                </a:moveTo>
                <a:lnTo>
                  <a:pt x="26631" y="318655"/>
                </a:lnTo>
                <a:lnTo>
                  <a:pt x="13716" y="277026"/>
                </a:lnTo>
                <a:lnTo>
                  <a:pt x="12192" y="265596"/>
                </a:lnTo>
                <a:lnTo>
                  <a:pt x="12192" y="266358"/>
                </a:lnTo>
                <a:lnTo>
                  <a:pt x="10668" y="254928"/>
                </a:lnTo>
                <a:lnTo>
                  <a:pt x="9144" y="232068"/>
                </a:lnTo>
                <a:lnTo>
                  <a:pt x="9144" y="289831"/>
                </a:lnTo>
                <a:lnTo>
                  <a:pt x="14329" y="309149"/>
                </a:lnTo>
                <a:lnTo>
                  <a:pt x="30689" y="346034"/>
                </a:lnTo>
                <a:lnTo>
                  <a:pt x="51489" y="377822"/>
                </a:lnTo>
                <a:lnTo>
                  <a:pt x="53340" y="379834"/>
                </a:lnTo>
                <a:lnTo>
                  <a:pt x="53340" y="365418"/>
                </a:lnTo>
                <a:lnTo>
                  <a:pt x="54102" y="366180"/>
                </a:lnTo>
                <a:close/>
              </a:path>
              <a:path w="466725" h="464184">
                <a:moveTo>
                  <a:pt x="54101" y="97956"/>
                </a:moveTo>
                <a:lnTo>
                  <a:pt x="53339" y="97956"/>
                </a:lnTo>
                <a:lnTo>
                  <a:pt x="53339" y="98887"/>
                </a:lnTo>
                <a:lnTo>
                  <a:pt x="54101" y="97956"/>
                </a:lnTo>
                <a:close/>
              </a:path>
              <a:path w="466725" h="464184">
                <a:moveTo>
                  <a:pt x="67818" y="382182"/>
                </a:moveTo>
                <a:lnTo>
                  <a:pt x="60198" y="374562"/>
                </a:lnTo>
                <a:lnTo>
                  <a:pt x="53340" y="365418"/>
                </a:lnTo>
                <a:lnTo>
                  <a:pt x="53340" y="379834"/>
                </a:lnTo>
                <a:lnTo>
                  <a:pt x="67056" y="394742"/>
                </a:lnTo>
                <a:lnTo>
                  <a:pt x="67056" y="382182"/>
                </a:lnTo>
                <a:lnTo>
                  <a:pt x="67818" y="382182"/>
                </a:lnTo>
                <a:close/>
              </a:path>
              <a:path w="466725" h="464184">
                <a:moveTo>
                  <a:pt x="67817" y="81192"/>
                </a:moveTo>
                <a:lnTo>
                  <a:pt x="67055" y="81192"/>
                </a:lnTo>
                <a:lnTo>
                  <a:pt x="67055" y="82030"/>
                </a:lnTo>
                <a:lnTo>
                  <a:pt x="67817" y="81192"/>
                </a:lnTo>
                <a:close/>
              </a:path>
              <a:path w="466725" h="464184">
                <a:moveTo>
                  <a:pt x="83058" y="397422"/>
                </a:moveTo>
                <a:lnTo>
                  <a:pt x="74676" y="389802"/>
                </a:lnTo>
                <a:lnTo>
                  <a:pt x="74676" y="390564"/>
                </a:lnTo>
                <a:lnTo>
                  <a:pt x="67056" y="382182"/>
                </a:lnTo>
                <a:lnTo>
                  <a:pt x="67056" y="394742"/>
                </a:lnTo>
                <a:lnTo>
                  <a:pt x="76089" y="404561"/>
                </a:lnTo>
                <a:lnTo>
                  <a:pt x="82296" y="409421"/>
                </a:lnTo>
                <a:lnTo>
                  <a:pt x="82296" y="397422"/>
                </a:lnTo>
                <a:lnTo>
                  <a:pt x="83058" y="397422"/>
                </a:lnTo>
                <a:close/>
              </a:path>
              <a:path w="466725" h="464184">
                <a:moveTo>
                  <a:pt x="83057" y="65952"/>
                </a:moveTo>
                <a:lnTo>
                  <a:pt x="82296" y="65952"/>
                </a:lnTo>
                <a:lnTo>
                  <a:pt x="82296" y="66644"/>
                </a:lnTo>
                <a:lnTo>
                  <a:pt x="83057" y="65952"/>
                </a:lnTo>
                <a:close/>
              </a:path>
              <a:path w="466725" h="464184">
                <a:moveTo>
                  <a:pt x="278892" y="459179"/>
                </a:moveTo>
                <a:lnTo>
                  <a:pt x="278892" y="451524"/>
                </a:lnTo>
                <a:lnTo>
                  <a:pt x="267462" y="453048"/>
                </a:lnTo>
                <a:lnTo>
                  <a:pt x="252778" y="454861"/>
                </a:lnTo>
                <a:lnTo>
                  <a:pt x="238977" y="455750"/>
                </a:lnTo>
                <a:lnTo>
                  <a:pt x="233718" y="455723"/>
                </a:lnTo>
                <a:lnTo>
                  <a:pt x="224304" y="455616"/>
                </a:lnTo>
                <a:lnTo>
                  <a:pt x="210311" y="454572"/>
                </a:lnTo>
                <a:lnTo>
                  <a:pt x="198882" y="453048"/>
                </a:lnTo>
                <a:lnTo>
                  <a:pt x="188214" y="451524"/>
                </a:lnTo>
                <a:lnTo>
                  <a:pt x="151695" y="440589"/>
                </a:lnTo>
                <a:lnTo>
                  <a:pt x="117348" y="423330"/>
                </a:lnTo>
                <a:lnTo>
                  <a:pt x="108204" y="417234"/>
                </a:lnTo>
                <a:lnTo>
                  <a:pt x="108204" y="417996"/>
                </a:lnTo>
                <a:lnTo>
                  <a:pt x="99060" y="411138"/>
                </a:lnTo>
                <a:lnTo>
                  <a:pt x="90678" y="404280"/>
                </a:lnTo>
                <a:lnTo>
                  <a:pt x="90678" y="405042"/>
                </a:lnTo>
                <a:lnTo>
                  <a:pt x="82296" y="397422"/>
                </a:lnTo>
                <a:lnTo>
                  <a:pt x="82296" y="409421"/>
                </a:lnTo>
                <a:lnTo>
                  <a:pt x="134134" y="443082"/>
                </a:lnTo>
                <a:lnTo>
                  <a:pt x="199707" y="461977"/>
                </a:lnTo>
                <a:lnTo>
                  <a:pt x="233718" y="464183"/>
                </a:lnTo>
                <a:lnTo>
                  <a:pt x="267693" y="461625"/>
                </a:lnTo>
                <a:lnTo>
                  <a:pt x="278892" y="459179"/>
                </a:lnTo>
                <a:close/>
              </a:path>
              <a:path w="466725" h="464184">
                <a:moveTo>
                  <a:pt x="199644" y="10326"/>
                </a:moveTo>
                <a:lnTo>
                  <a:pt x="198881" y="10326"/>
                </a:lnTo>
                <a:lnTo>
                  <a:pt x="198881" y="10478"/>
                </a:lnTo>
                <a:lnTo>
                  <a:pt x="199644" y="10326"/>
                </a:lnTo>
                <a:close/>
              </a:path>
              <a:path w="466725" h="464184">
                <a:moveTo>
                  <a:pt x="199644" y="453048"/>
                </a:moveTo>
                <a:lnTo>
                  <a:pt x="198882" y="452946"/>
                </a:lnTo>
                <a:lnTo>
                  <a:pt x="199644" y="453048"/>
                </a:lnTo>
                <a:close/>
              </a:path>
              <a:path w="466725" h="464184">
                <a:moveTo>
                  <a:pt x="278892" y="12764"/>
                </a:moveTo>
                <a:lnTo>
                  <a:pt x="278892" y="12612"/>
                </a:lnTo>
                <a:lnTo>
                  <a:pt x="278130" y="12612"/>
                </a:lnTo>
                <a:lnTo>
                  <a:pt x="278892" y="12764"/>
                </a:lnTo>
                <a:close/>
              </a:path>
              <a:path w="466725" h="464184">
                <a:moveTo>
                  <a:pt x="289560" y="456849"/>
                </a:moveTo>
                <a:lnTo>
                  <a:pt x="289560" y="448476"/>
                </a:lnTo>
                <a:lnTo>
                  <a:pt x="278130" y="451524"/>
                </a:lnTo>
                <a:lnTo>
                  <a:pt x="278892" y="451524"/>
                </a:lnTo>
                <a:lnTo>
                  <a:pt x="278892" y="459179"/>
                </a:lnTo>
                <a:lnTo>
                  <a:pt x="289560" y="456849"/>
                </a:lnTo>
                <a:close/>
              </a:path>
              <a:path w="466725" h="464184">
                <a:moveTo>
                  <a:pt x="289560" y="15101"/>
                </a:moveTo>
                <a:lnTo>
                  <a:pt x="289560" y="14898"/>
                </a:lnTo>
                <a:lnTo>
                  <a:pt x="288798" y="14898"/>
                </a:lnTo>
                <a:lnTo>
                  <a:pt x="289560" y="15101"/>
                </a:lnTo>
                <a:close/>
              </a:path>
              <a:path w="466725" h="464184">
                <a:moveTo>
                  <a:pt x="300228" y="454518"/>
                </a:moveTo>
                <a:lnTo>
                  <a:pt x="300228" y="445428"/>
                </a:lnTo>
                <a:lnTo>
                  <a:pt x="288798" y="448476"/>
                </a:lnTo>
                <a:lnTo>
                  <a:pt x="289560" y="448476"/>
                </a:lnTo>
                <a:lnTo>
                  <a:pt x="289560" y="456849"/>
                </a:lnTo>
                <a:lnTo>
                  <a:pt x="300228" y="454518"/>
                </a:lnTo>
                <a:close/>
              </a:path>
              <a:path w="466725" h="464184">
                <a:moveTo>
                  <a:pt x="300228" y="18218"/>
                </a:moveTo>
                <a:lnTo>
                  <a:pt x="300228" y="17946"/>
                </a:lnTo>
                <a:lnTo>
                  <a:pt x="299466" y="17946"/>
                </a:lnTo>
                <a:lnTo>
                  <a:pt x="300228" y="18218"/>
                </a:lnTo>
                <a:close/>
              </a:path>
              <a:path w="466725" h="464184">
                <a:moveTo>
                  <a:pt x="320802" y="446954"/>
                </a:moveTo>
                <a:lnTo>
                  <a:pt x="320802" y="438570"/>
                </a:lnTo>
                <a:lnTo>
                  <a:pt x="310134" y="442380"/>
                </a:lnTo>
                <a:lnTo>
                  <a:pt x="299466" y="445428"/>
                </a:lnTo>
                <a:lnTo>
                  <a:pt x="300228" y="445428"/>
                </a:lnTo>
                <a:lnTo>
                  <a:pt x="300228" y="454518"/>
                </a:lnTo>
                <a:lnTo>
                  <a:pt x="300993" y="454351"/>
                </a:lnTo>
                <a:lnTo>
                  <a:pt x="320802" y="446954"/>
                </a:lnTo>
                <a:close/>
              </a:path>
              <a:path w="466725" h="464184">
                <a:moveTo>
                  <a:pt x="320802" y="25892"/>
                </a:moveTo>
                <a:lnTo>
                  <a:pt x="320802" y="25566"/>
                </a:lnTo>
                <a:lnTo>
                  <a:pt x="320040" y="25566"/>
                </a:lnTo>
                <a:lnTo>
                  <a:pt x="320802" y="25892"/>
                </a:lnTo>
                <a:close/>
              </a:path>
              <a:path w="466725" h="464184">
                <a:moveTo>
                  <a:pt x="330708" y="443255"/>
                </a:moveTo>
                <a:lnTo>
                  <a:pt x="330708" y="433998"/>
                </a:lnTo>
                <a:lnTo>
                  <a:pt x="320040" y="438570"/>
                </a:lnTo>
                <a:lnTo>
                  <a:pt x="320802" y="438570"/>
                </a:lnTo>
                <a:lnTo>
                  <a:pt x="320802" y="446954"/>
                </a:lnTo>
                <a:lnTo>
                  <a:pt x="330708" y="443255"/>
                </a:lnTo>
                <a:close/>
              </a:path>
              <a:path w="466725" h="464184">
                <a:moveTo>
                  <a:pt x="330708" y="30489"/>
                </a:moveTo>
                <a:lnTo>
                  <a:pt x="330708" y="30138"/>
                </a:lnTo>
                <a:lnTo>
                  <a:pt x="329946" y="30138"/>
                </a:lnTo>
                <a:lnTo>
                  <a:pt x="330708" y="30489"/>
                </a:lnTo>
                <a:close/>
              </a:path>
              <a:path w="466725" h="464184">
                <a:moveTo>
                  <a:pt x="349758" y="433152"/>
                </a:moveTo>
                <a:lnTo>
                  <a:pt x="349758" y="423330"/>
                </a:lnTo>
                <a:lnTo>
                  <a:pt x="329946" y="433998"/>
                </a:lnTo>
                <a:lnTo>
                  <a:pt x="330708" y="433998"/>
                </a:lnTo>
                <a:lnTo>
                  <a:pt x="330708" y="443255"/>
                </a:lnTo>
                <a:lnTo>
                  <a:pt x="332977" y="442408"/>
                </a:lnTo>
                <a:lnTo>
                  <a:pt x="349758" y="433152"/>
                </a:lnTo>
                <a:close/>
              </a:path>
              <a:path w="466725" h="464184">
                <a:moveTo>
                  <a:pt x="349758" y="40513"/>
                </a:moveTo>
                <a:lnTo>
                  <a:pt x="349758" y="40044"/>
                </a:lnTo>
                <a:lnTo>
                  <a:pt x="348996" y="40044"/>
                </a:lnTo>
                <a:lnTo>
                  <a:pt x="349758" y="40513"/>
                </a:lnTo>
                <a:close/>
              </a:path>
              <a:path w="466725" h="464184">
                <a:moveTo>
                  <a:pt x="358902" y="417234"/>
                </a:moveTo>
                <a:lnTo>
                  <a:pt x="348996" y="423330"/>
                </a:lnTo>
                <a:lnTo>
                  <a:pt x="349758" y="423330"/>
                </a:lnTo>
                <a:lnTo>
                  <a:pt x="349758" y="433152"/>
                </a:lnTo>
                <a:lnTo>
                  <a:pt x="358140" y="428529"/>
                </a:lnTo>
                <a:lnTo>
                  <a:pt x="358140" y="417996"/>
                </a:lnTo>
                <a:lnTo>
                  <a:pt x="358902" y="417234"/>
                </a:lnTo>
                <a:close/>
              </a:path>
              <a:path w="466725" h="464184">
                <a:moveTo>
                  <a:pt x="358902" y="46648"/>
                </a:moveTo>
                <a:lnTo>
                  <a:pt x="358902" y="46140"/>
                </a:lnTo>
                <a:lnTo>
                  <a:pt x="358140" y="46140"/>
                </a:lnTo>
                <a:lnTo>
                  <a:pt x="358902" y="46648"/>
                </a:lnTo>
                <a:close/>
              </a:path>
              <a:path w="466725" h="464184">
                <a:moveTo>
                  <a:pt x="425195" y="363402"/>
                </a:moveTo>
                <a:lnTo>
                  <a:pt x="425195" y="347892"/>
                </a:lnTo>
                <a:lnTo>
                  <a:pt x="413004" y="366180"/>
                </a:lnTo>
                <a:lnTo>
                  <a:pt x="413004" y="365418"/>
                </a:lnTo>
                <a:lnTo>
                  <a:pt x="406146" y="374562"/>
                </a:lnTo>
                <a:lnTo>
                  <a:pt x="391668" y="390564"/>
                </a:lnTo>
                <a:lnTo>
                  <a:pt x="391668" y="389802"/>
                </a:lnTo>
                <a:lnTo>
                  <a:pt x="384048" y="397422"/>
                </a:lnTo>
                <a:lnTo>
                  <a:pt x="375666" y="405042"/>
                </a:lnTo>
                <a:lnTo>
                  <a:pt x="375666" y="404280"/>
                </a:lnTo>
                <a:lnTo>
                  <a:pt x="367284" y="411138"/>
                </a:lnTo>
                <a:lnTo>
                  <a:pt x="358140" y="417996"/>
                </a:lnTo>
                <a:lnTo>
                  <a:pt x="358140" y="428529"/>
                </a:lnTo>
                <a:lnTo>
                  <a:pt x="363008" y="425843"/>
                </a:lnTo>
                <a:lnTo>
                  <a:pt x="390445" y="404705"/>
                </a:lnTo>
                <a:lnTo>
                  <a:pt x="414648" y="379040"/>
                </a:lnTo>
                <a:lnTo>
                  <a:pt x="425195" y="363402"/>
                </a:lnTo>
                <a:close/>
              </a:path>
              <a:path w="466725" h="464184">
                <a:moveTo>
                  <a:pt x="425195" y="116720"/>
                </a:moveTo>
                <a:lnTo>
                  <a:pt x="425195" y="115482"/>
                </a:lnTo>
                <a:lnTo>
                  <a:pt x="424434" y="115482"/>
                </a:lnTo>
                <a:lnTo>
                  <a:pt x="425195" y="116720"/>
                </a:lnTo>
                <a:close/>
              </a:path>
              <a:path w="466725" h="464184">
                <a:moveTo>
                  <a:pt x="457200" y="290945"/>
                </a:moveTo>
                <a:lnTo>
                  <a:pt x="457200" y="243498"/>
                </a:lnTo>
                <a:lnTo>
                  <a:pt x="456438" y="254928"/>
                </a:lnTo>
                <a:lnTo>
                  <a:pt x="454914" y="266358"/>
                </a:lnTo>
                <a:lnTo>
                  <a:pt x="454914" y="265596"/>
                </a:lnTo>
                <a:lnTo>
                  <a:pt x="452628" y="277026"/>
                </a:lnTo>
                <a:lnTo>
                  <a:pt x="448903" y="293044"/>
                </a:lnTo>
                <a:lnTo>
                  <a:pt x="443703" y="308625"/>
                </a:lnTo>
                <a:lnTo>
                  <a:pt x="437440" y="323837"/>
                </a:lnTo>
                <a:lnTo>
                  <a:pt x="430530" y="338748"/>
                </a:lnTo>
                <a:lnTo>
                  <a:pt x="424434" y="347892"/>
                </a:lnTo>
                <a:lnTo>
                  <a:pt x="425195" y="347892"/>
                </a:lnTo>
                <a:lnTo>
                  <a:pt x="425195" y="363402"/>
                </a:lnTo>
                <a:lnTo>
                  <a:pt x="434979" y="348896"/>
                </a:lnTo>
                <a:lnTo>
                  <a:pt x="450798" y="314321"/>
                </a:lnTo>
                <a:lnTo>
                  <a:pt x="457200" y="290945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481948" y="6557771"/>
            <a:ext cx="2050414" cy="9239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r" marL="40640" marR="5080" indent="-28575">
              <a:lnSpc>
                <a:spcPct val="100000"/>
              </a:lnSpc>
              <a:tabLst>
                <a:tab pos="513715" algn="l"/>
                <a:tab pos="923925" algn="l"/>
                <a:tab pos="1093470" algn="l"/>
                <a:tab pos="1355090" algn="l"/>
                <a:tab pos="1946275" algn="l"/>
              </a:tabLst>
            </a:pPr>
            <a:r>
              <a:rPr dirty="0" sz="1800" spc="-5">
                <a:latin typeface="Times New Roman"/>
                <a:cs typeface="Times New Roman"/>
              </a:rPr>
              <a:t>п</a:t>
            </a:r>
            <a:r>
              <a:rPr dirty="0" sz="1800" spc="-10">
                <a:latin typeface="Times New Roman"/>
                <a:cs typeface="Times New Roman"/>
              </a:rPr>
              <a:t>р</a:t>
            </a:r>
            <a:r>
              <a:rPr dirty="0" sz="1800" spc="-5">
                <a:latin typeface="Times New Roman"/>
                <a:cs typeface="Times New Roman"/>
              </a:rPr>
              <a:t>и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10">
                <a:latin typeface="Times New Roman"/>
                <a:cs typeface="Times New Roman"/>
              </a:rPr>
              <a:t>йо</a:t>
            </a:r>
            <a:r>
              <a:rPr dirty="0" sz="1800" spc="-50">
                <a:latin typeface="Times New Roman"/>
                <a:cs typeface="Times New Roman"/>
              </a:rPr>
              <a:t>г</a:t>
            </a:r>
            <a:r>
              <a:rPr dirty="0" sz="1800">
                <a:latin typeface="Times New Roman"/>
                <a:cs typeface="Times New Roman"/>
              </a:rPr>
              <a:t>о	</a:t>
            </a:r>
            <a:r>
              <a:rPr dirty="0" sz="1800" spc="-5">
                <a:latin typeface="Times New Roman"/>
                <a:cs typeface="Times New Roman"/>
              </a:rPr>
              <a:t>падінн</a:t>
            </a:r>
            <a:r>
              <a:rPr dirty="0" sz="1800">
                <a:latin typeface="Times New Roman"/>
                <a:cs typeface="Times New Roman"/>
              </a:rPr>
              <a:t>і	з  з</a:t>
            </a:r>
            <a:r>
              <a:rPr dirty="0" sz="1800" spc="-10">
                <a:latin typeface="Times New Roman"/>
                <a:cs typeface="Times New Roman"/>
              </a:rPr>
              <a:t>а</a:t>
            </a:r>
            <a:r>
              <a:rPr dirty="0" sz="1800">
                <a:latin typeface="Times New Roman"/>
                <a:cs typeface="Times New Roman"/>
              </a:rPr>
              <a:t>хис</a:t>
            </a:r>
            <a:r>
              <a:rPr dirty="0" sz="1800" spc="-25">
                <a:latin typeface="Times New Roman"/>
                <a:cs typeface="Times New Roman"/>
              </a:rPr>
              <a:t>т</a:t>
            </a:r>
            <a:r>
              <a:rPr dirty="0" sz="1800">
                <a:latin typeface="Times New Roman"/>
                <a:cs typeface="Times New Roman"/>
              </a:rPr>
              <a:t>у	</a:t>
            </a:r>
            <a:r>
              <a:rPr dirty="0" sz="1800">
                <a:latin typeface="Times New Roman"/>
                <a:cs typeface="Times New Roman"/>
              </a:rPr>
              <a:t>від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5">
                <a:latin typeface="Times New Roman"/>
                <a:cs typeface="Times New Roman"/>
              </a:rPr>
              <a:t>в</a:t>
            </a:r>
            <a:r>
              <a:rPr dirty="0" sz="1800" spc="-5">
                <a:latin typeface="Times New Roman"/>
                <a:cs typeface="Times New Roman"/>
              </a:rPr>
              <a:t>пли</a:t>
            </a:r>
            <a:r>
              <a:rPr dirty="0" sz="1800" spc="-65">
                <a:latin typeface="Times New Roman"/>
                <a:cs typeface="Times New Roman"/>
              </a:rPr>
              <a:t>в</a:t>
            </a:r>
            <a:r>
              <a:rPr dirty="0" sz="1800">
                <a:latin typeface="Times New Roman"/>
                <a:cs typeface="Times New Roman"/>
              </a:rPr>
              <a:t>у</a:t>
            </a:r>
            <a:endParaRPr sz="1800">
              <a:latin typeface="Times New Roman"/>
              <a:cs typeface="Times New Roman"/>
            </a:endParaRPr>
          </a:p>
          <a:p>
            <a:pPr algn="r" marR="61594">
              <a:lnSpc>
                <a:spcPct val="100000"/>
              </a:lnSpc>
              <a:spcBef>
                <a:spcPts val="459"/>
              </a:spcBef>
            </a:pPr>
            <a:r>
              <a:rPr dirty="0" sz="2000" spc="-5">
                <a:latin typeface="Times New Roman"/>
                <a:cs typeface="Times New Roman"/>
              </a:rPr>
              <a:t>1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88427" y="112014"/>
            <a:ext cx="3890771" cy="55542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006731" y="153162"/>
            <a:ext cx="3912108" cy="551535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121035" y="6239509"/>
            <a:ext cx="8900160" cy="3981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9. </a:t>
            </a:r>
            <a:r>
              <a:rPr dirty="0" sz="2200" spc="-10">
                <a:latin typeface="Times New Roman"/>
                <a:cs typeface="Times New Roman"/>
              </a:rPr>
              <a:t>Падіння </a:t>
            </a:r>
            <a:r>
              <a:rPr dirty="0" sz="2200" spc="-20">
                <a:latin typeface="Times New Roman"/>
                <a:cs typeface="Times New Roman"/>
              </a:rPr>
              <a:t>контейнера </a:t>
            </a:r>
            <a:r>
              <a:rPr dirty="0" sz="2200" spc="-5">
                <a:latin typeface="Times New Roman"/>
                <a:cs typeface="Times New Roman"/>
              </a:rPr>
              <a:t>на </a:t>
            </a:r>
            <a:r>
              <a:rPr dirty="0" sz="2200" spc="-15">
                <a:latin typeface="Times New Roman"/>
                <a:cs typeface="Times New Roman"/>
              </a:rPr>
              <a:t>кут: </a:t>
            </a:r>
            <a:r>
              <a:rPr dirty="0" sz="2200" spc="-5">
                <a:latin typeface="Times New Roman"/>
                <a:cs typeface="Times New Roman"/>
              </a:rPr>
              <a:t>а – </a:t>
            </a:r>
            <a:r>
              <a:rPr dirty="0" sz="2200" spc="-20">
                <a:latin typeface="Times New Roman"/>
                <a:cs typeface="Times New Roman"/>
              </a:rPr>
              <a:t>напруження </a:t>
            </a:r>
            <a:r>
              <a:rPr dirty="0" sz="2200" spc="-5">
                <a:latin typeface="Times New Roman"/>
                <a:cs typeface="Times New Roman"/>
              </a:rPr>
              <a:t>M</a:t>
            </a:r>
            <a:r>
              <a:rPr dirty="0" baseline="-21072" sz="2175" spc="-7">
                <a:latin typeface="Times New Roman"/>
                <a:cs typeface="Times New Roman"/>
              </a:rPr>
              <a:t>x</a:t>
            </a:r>
            <a:r>
              <a:rPr dirty="0" sz="2200" spc="-5">
                <a:latin typeface="Times New Roman"/>
                <a:cs typeface="Times New Roman"/>
              </a:rPr>
              <a:t>; б – </a:t>
            </a:r>
            <a:r>
              <a:rPr dirty="0" sz="2200" spc="-20">
                <a:latin typeface="Times New Roman"/>
                <a:cs typeface="Times New Roman"/>
              </a:rPr>
              <a:t>напруження</a:t>
            </a:r>
            <a:r>
              <a:rPr dirty="0" sz="2200" spc="100">
                <a:latin typeface="Times New Roman"/>
                <a:cs typeface="Times New Roman"/>
              </a:rPr>
              <a:t> </a:t>
            </a:r>
            <a:r>
              <a:rPr dirty="0" sz="2200" spc="-50">
                <a:latin typeface="Times New Roman"/>
                <a:cs typeface="Times New Roman"/>
              </a:rPr>
              <a:t>M</a:t>
            </a:r>
            <a:r>
              <a:rPr dirty="0" baseline="-21072" sz="2175" spc="-75">
                <a:latin typeface="Times New Roman"/>
                <a:cs typeface="Times New Roman"/>
              </a:rPr>
              <a:t>у</a:t>
            </a:r>
            <a:r>
              <a:rPr dirty="0" sz="2200" spc="-50">
                <a:latin typeface="Times New Roman"/>
                <a:cs typeface="Times New Roman"/>
              </a:rPr>
              <a:t>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010789" y="5598667"/>
            <a:ext cx="241935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а)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838833" y="5686297"/>
            <a:ext cx="26035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б)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023995" y="6891460"/>
            <a:ext cx="580390" cy="567055"/>
          </a:xfrm>
          <a:custGeom>
            <a:avLst/>
            <a:gdLst/>
            <a:ahLst/>
            <a:cxnLst/>
            <a:rect l="l" t="t" r="r" b="b"/>
            <a:pathLst>
              <a:path w="580390" h="567054">
                <a:moveTo>
                  <a:pt x="579882" y="283530"/>
                </a:moveTo>
                <a:lnTo>
                  <a:pt x="569733" y="212168"/>
                </a:lnTo>
                <a:lnTo>
                  <a:pt x="556617" y="173613"/>
                </a:lnTo>
                <a:lnTo>
                  <a:pt x="539439" y="138909"/>
                </a:lnTo>
                <a:lnTo>
                  <a:pt x="494605" y="81060"/>
                </a:lnTo>
                <a:lnTo>
                  <a:pt x="438653" y="38624"/>
                </a:lnTo>
                <a:lnTo>
                  <a:pt x="375006" y="11607"/>
                </a:lnTo>
                <a:lnTo>
                  <a:pt x="307087" y="12"/>
                </a:lnTo>
                <a:lnTo>
                  <a:pt x="272595" y="0"/>
                </a:lnTo>
                <a:lnTo>
                  <a:pt x="238318" y="3844"/>
                </a:lnTo>
                <a:lnTo>
                  <a:pt x="172122" y="23109"/>
                </a:lnTo>
                <a:lnTo>
                  <a:pt x="111922" y="57810"/>
                </a:lnTo>
                <a:lnTo>
                  <a:pt x="61141" y="107951"/>
                </a:lnTo>
                <a:lnTo>
                  <a:pt x="23200" y="173538"/>
                </a:lnTo>
                <a:lnTo>
                  <a:pt x="10115" y="212125"/>
                </a:lnTo>
                <a:lnTo>
                  <a:pt x="1523" y="254574"/>
                </a:lnTo>
                <a:lnTo>
                  <a:pt x="0" y="269052"/>
                </a:lnTo>
                <a:lnTo>
                  <a:pt x="0" y="298008"/>
                </a:lnTo>
                <a:lnTo>
                  <a:pt x="3048" y="326964"/>
                </a:lnTo>
                <a:lnTo>
                  <a:pt x="9144" y="350214"/>
                </a:lnTo>
                <a:lnTo>
                  <a:pt x="9143" y="269052"/>
                </a:lnTo>
                <a:lnTo>
                  <a:pt x="12191" y="241620"/>
                </a:lnTo>
                <a:lnTo>
                  <a:pt x="14477" y="227904"/>
                </a:lnTo>
                <a:lnTo>
                  <a:pt x="17525" y="214188"/>
                </a:lnTo>
                <a:lnTo>
                  <a:pt x="17525" y="214950"/>
                </a:lnTo>
                <a:lnTo>
                  <a:pt x="21335" y="201234"/>
                </a:lnTo>
                <a:lnTo>
                  <a:pt x="25907" y="188280"/>
                </a:lnTo>
                <a:lnTo>
                  <a:pt x="25907" y="189042"/>
                </a:lnTo>
                <a:lnTo>
                  <a:pt x="31241" y="176088"/>
                </a:lnTo>
                <a:lnTo>
                  <a:pt x="36575" y="163896"/>
                </a:lnTo>
                <a:lnTo>
                  <a:pt x="42671" y="151704"/>
                </a:lnTo>
                <a:lnTo>
                  <a:pt x="42671" y="152466"/>
                </a:lnTo>
                <a:lnTo>
                  <a:pt x="49529" y="140274"/>
                </a:lnTo>
                <a:lnTo>
                  <a:pt x="57149" y="129606"/>
                </a:lnTo>
                <a:lnTo>
                  <a:pt x="64769" y="118176"/>
                </a:lnTo>
                <a:lnTo>
                  <a:pt x="64769" y="118938"/>
                </a:lnTo>
                <a:lnTo>
                  <a:pt x="73151" y="108270"/>
                </a:lnTo>
                <a:lnTo>
                  <a:pt x="81533" y="99190"/>
                </a:lnTo>
                <a:lnTo>
                  <a:pt x="81533" y="98364"/>
                </a:lnTo>
                <a:lnTo>
                  <a:pt x="91439" y="88458"/>
                </a:lnTo>
                <a:lnTo>
                  <a:pt x="100583" y="80018"/>
                </a:lnTo>
                <a:lnTo>
                  <a:pt x="100583" y="79314"/>
                </a:lnTo>
                <a:lnTo>
                  <a:pt x="121919" y="62550"/>
                </a:lnTo>
                <a:lnTo>
                  <a:pt x="132587" y="54930"/>
                </a:lnTo>
                <a:lnTo>
                  <a:pt x="144017" y="48072"/>
                </a:lnTo>
                <a:lnTo>
                  <a:pt x="155447" y="41643"/>
                </a:lnTo>
                <a:lnTo>
                  <a:pt x="155447" y="41214"/>
                </a:lnTo>
                <a:lnTo>
                  <a:pt x="167639" y="35477"/>
                </a:lnTo>
                <a:lnTo>
                  <a:pt x="167639" y="35118"/>
                </a:lnTo>
                <a:lnTo>
                  <a:pt x="192785" y="24764"/>
                </a:lnTo>
                <a:lnTo>
                  <a:pt x="192785" y="24450"/>
                </a:lnTo>
                <a:lnTo>
                  <a:pt x="206502" y="19878"/>
                </a:lnTo>
                <a:lnTo>
                  <a:pt x="206502" y="20640"/>
                </a:lnTo>
                <a:lnTo>
                  <a:pt x="219456" y="16830"/>
                </a:lnTo>
                <a:lnTo>
                  <a:pt x="246888" y="10734"/>
                </a:lnTo>
                <a:lnTo>
                  <a:pt x="261365" y="9210"/>
                </a:lnTo>
                <a:lnTo>
                  <a:pt x="275082" y="8489"/>
                </a:lnTo>
                <a:lnTo>
                  <a:pt x="289560" y="7725"/>
                </a:lnTo>
                <a:lnTo>
                  <a:pt x="318516" y="9210"/>
                </a:lnTo>
                <a:lnTo>
                  <a:pt x="332994" y="10734"/>
                </a:lnTo>
                <a:lnTo>
                  <a:pt x="332994" y="10895"/>
                </a:lnTo>
                <a:lnTo>
                  <a:pt x="346710" y="13782"/>
                </a:lnTo>
                <a:lnTo>
                  <a:pt x="360426" y="16830"/>
                </a:lnTo>
                <a:lnTo>
                  <a:pt x="360426" y="17042"/>
                </a:lnTo>
                <a:lnTo>
                  <a:pt x="373380" y="20640"/>
                </a:lnTo>
                <a:lnTo>
                  <a:pt x="373380" y="19878"/>
                </a:lnTo>
                <a:lnTo>
                  <a:pt x="386334" y="24450"/>
                </a:lnTo>
                <a:lnTo>
                  <a:pt x="399288" y="29784"/>
                </a:lnTo>
                <a:lnTo>
                  <a:pt x="411480" y="35118"/>
                </a:lnTo>
                <a:lnTo>
                  <a:pt x="423672" y="41214"/>
                </a:lnTo>
                <a:lnTo>
                  <a:pt x="435864" y="48072"/>
                </a:lnTo>
                <a:lnTo>
                  <a:pt x="435864" y="48501"/>
                </a:lnTo>
                <a:lnTo>
                  <a:pt x="447294" y="54930"/>
                </a:lnTo>
                <a:lnTo>
                  <a:pt x="447294" y="55438"/>
                </a:lnTo>
                <a:lnTo>
                  <a:pt x="457962" y="62550"/>
                </a:lnTo>
                <a:lnTo>
                  <a:pt x="471572" y="73273"/>
                </a:lnTo>
                <a:lnTo>
                  <a:pt x="483660" y="84039"/>
                </a:lnTo>
                <a:lnTo>
                  <a:pt x="495091" y="95490"/>
                </a:lnTo>
                <a:lnTo>
                  <a:pt x="506730" y="108270"/>
                </a:lnTo>
                <a:lnTo>
                  <a:pt x="515112" y="118938"/>
                </a:lnTo>
                <a:lnTo>
                  <a:pt x="515112" y="118176"/>
                </a:lnTo>
                <a:lnTo>
                  <a:pt x="522731" y="129606"/>
                </a:lnTo>
                <a:lnTo>
                  <a:pt x="530352" y="140274"/>
                </a:lnTo>
                <a:lnTo>
                  <a:pt x="537210" y="152466"/>
                </a:lnTo>
                <a:lnTo>
                  <a:pt x="537210" y="153059"/>
                </a:lnTo>
                <a:lnTo>
                  <a:pt x="543306" y="163896"/>
                </a:lnTo>
                <a:lnTo>
                  <a:pt x="548640" y="176088"/>
                </a:lnTo>
                <a:lnTo>
                  <a:pt x="553974" y="189042"/>
                </a:lnTo>
                <a:lnTo>
                  <a:pt x="553974" y="188280"/>
                </a:lnTo>
                <a:lnTo>
                  <a:pt x="557784" y="201234"/>
                </a:lnTo>
                <a:lnTo>
                  <a:pt x="561594" y="214950"/>
                </a:lnTo>
                <a:lnTo>
                  <a:pt x="561594" y="214188"/>
                </a:lnTo>
                <a:lnTo>
                  <a:pt x="565404" y="227904"/>
                </a:lnTo>
                <a:lnTo>
                  <a:pt x="565404" y="231333"/>
                </a:lnTo>
                <a:lnTo>
                  <a:pt x="567690" y="241620"/>
                </a:lnTo>
                <a:lnTo>
                  <a:pt x="570738" y="269052"/>
                </a:lnTo>
                <a:lnTo>
                  <a:pt x="570738" y="347267"/>
                </a:lnTo>
                <a:lnTo>
                  <a:pt x="575605" y="325854"/>
                </a:lnTo>
                <a:lnTo>
                  <a:pt x="579882" y="283530"/>
                </a:lnTo>
                <a:close/>
              </a:path>
              <a:path w="580390" h="567054">
                <a:moveTo>
                  <a:pt x="82296" y="468696"/>
                </a:moveTo>
                <a:lnTo>
                  <a:pt x="57150" y="437454"/>
                </a:lnTo>
                <a:lnTo>
                  <a:pt x="36576" y="402402"/>
                </a:lnTo>
                <a:lnTo>
                  <a:pt x="36576" y="403164"/>
                </a:lnTo>
                <a:lnTo>
                  <a:pt x="31242" y="390210"/>
                </a:lnTo>
                <a:lnTo>
                  <a:pt x="31242" y="390972"/>
                </a:lnTo>
                <a:lnTo>
                  <a:pt x="25908" y="378018"/>
                </a:lnTo>
                <a:lnTo>
                  <a:pt x="12659" y="328803"/>
                </a:lnTo>
                <a:lnTo>
                  <a:pt x="9144" y="297246"/>
                </a:lnTo>
                <a:lnTo>
                  <a:pt x="9144" y="350214"/>
                </a:lnTo>
                <a:lnTo>
                  <a:pt x="28604" y="405146"/>
                </a:lnTo>
                <a:lnTo>
                  <a:pt x="68697" y="467711"/>
                </a:lnTo>
                <a:lnTo>
                  <a:pt x="81534" y="481060"/>
                </a:lnTo>
                <a:lnTo>
                  <a:pt x="81534" y="468696"/>
                </a:lnTo>
                <a:lnTo>
                  <a:pt x="82296" y="468696"/>
                </a:lnTo>
                <a:close/>
              </a:path>
              <a:path w="580390" h="567054">
                <a:moveTo>
                  <a:pt x="82296" y="98364"/>
                </a:moveTo>
                <a:lnTo>
                  <a:pt x="81533" y="98364"/>
                </a:lnTo>
                <a:lnTo>
                  <a:pt x="81533" y="99190"/>
                </a:lnTo>
                <a:lnTo>
                  <a:pt x="82296" y="98364"/>
                </a:lnTo>
                <a:close/>
              </a:path>
              <a:path w="580390" h="567054">
                <a:moveTo>
                  <a:pt x="101346" y="486984"/>
                </a:moveTo>
                <a:lnTo>
                  <a:pt x="81534" y="468696"/>
                </a:lnTo>
                <a:lnTo>
                  <a:pt x="81534" y="481060"/>
                </a:lnTo>
                <a:lnTo>
                  <a:pt x="93216" y="493207"/>
                </a:lnTo>
                <a:lnTo>
                  <a:pt x="100584" y="499127"/>
                </a:lnTo>
                <a:lnTo>
                  <a:pt x="100584" y="486984"/>
                </a:lnTo>
                <a:lnTo>
                  <a:pt x="101346" y="486984"/>
                </a:lnTo>
                <a:close/>
              </a:path>
              <a:path w="580390" h="567054">
                <a:moveTo>
                  <a:pt x="101346" y="79314"/>
                </a:moveTo>
                <a:lnTo>
                  <a:pt x="100583" y="79314"/>
                </a:lnTo>
                <a:lnTo>
                  <a:pt x="100583" y="80018"/>
                </a:lnTo>
                <a:lnTo>
                  <a:pt x="101346" y="79314"/>
                </a:lnTo>
                <a:close/>
              </a:path>
              <a:path w="580390" h="567054">
                <a:moveTo>
                  <a:pt x="156210" y="525846"/>
                </a:moveTo>
                <a:lnTo>
                  <a:pt x="144018" y="518988"/>
                </a:lnTo>
                <a:lnTo>
                  <a:pt x="132588" y="511368"/>
                </a:lnTo>
                <a:lnTo>
                  <a:pt x="132588" y="512130"/>
                </a:lnTo>
                <a:lnTo>
                  <a:pt x="121920" y="503748"/>
                </a:lnTo>
                <a:lnTo>
                  <a:pt x="121920" y="504510"/>
                </a:lnTo>
                <a:lnTo>
                  <a:pt x="111252" y="496128"/>
                </a:lnTo>
                <a:lnTo>
                  <a:pt x="100584" y="486984"/>
                </a:lnTo>
                <a:lnTo>
                  <a:pt x="100584" y="499127"/>
                </a:lnTo>
                <a:lnTo>
                  <a:pt x="120194" y="514883"/>
                </a:lnTo>
                <a:lnTo>
                  <a:pt x="149239" y="532765"/>
                </a:lnTo>
                <a:lnTo>
                  <a:pt x="155448" y="535618"/>
                </a:lnTo>
                <a:lnTo>
                  <a:pt x="155448" y="525846"/>
                </a:lnTo>
                <a:lnTo>
                  <a:pt x="156210" y="525846"/>
                </a:lnTo>
                <a:close/>
              </a:path>
              <a:path w="580390" h="567054">
                <a:moveTo>
                  <a:pt x="156210" y="41214"/>
                </a:moveTo>
                <a:lnTo>
                  <a:pt x="155447" y="41214"/>
                </a:lnTo>
                <a:lnTo>
                  <a:pt x="155447" y="41643"/>
                </a:lnTo>
                <a:lnTo>
                  <a:pt x="156210" y="41214"/>
                </a:lnTo>
                <a:close/>
              </a:path>
              <a:path w="580390" h="567054">
                <a:moveTo>
                  <a:pt x="168402" y="531942"/>
                </a:moveTo>
                <a:lnTo>
                  <a:pt x="155448" y="525846"/>
                </a:lnTo>
                <a:lnTo>
                  <a:pt x="155448" y="535618"/>
                </a:lnTo>
                <a:lnTo>
                  <a:pt x="167640" y="541221"/>
                </a:lnTo>
                <a:lnTo>
                  <a:pt x="167640" y="531942"/>
                </a:lnTo>
                <a:lnTo>
                  <a:pt x="168402" y="531942"/>
                </a:lnTo>
                <a:close/>
              </a:path>
              <a:path w="580390" h="567054">
                <a:moveTo>
                  <a:pt x="168401" y="35118"/>
                </a:moveTo>
                <a:lnTo>
                  <a:pt x="167639" y="35118"/>
                </a:lnTo>
                <a:lnTo>
                  <a:pt x="167639" y="35477"/>
                </a:lnTo>
                <a:lnTo>
                  <a:pt x="168401" y="35118"/>
                </a:lnTo>
                <a:close/>
              </a:path>
              <a:path w="580390" h="567054">
                <a:moveTo>
                  <a:pt x="193548" y="541848"/>
                </a:moveTo>
                <a:lnTo>
                  <a:pt x="180594" y="537276"/>
                </a:lnTo>
                <a:lnTo>
                  <a:pt x="167640" y="531942"/>
                </a:lnTo>
                <a:lnTo>
                  <a:pt x="167640" y="541221"/>
                </a:lnTo>
                <a:lnTo>
                  <a:pt x="179961" y="546883"/>
                </a:lnTo>
                <a:lnTo>
                  <a:pt x="192786" y="551043"/>
                </a:lnTo>
                <a:lnTo>
                  <a:pt x="192786" y="541848"/>
                </a:lnTo>
                <a:lnTo>
                  <a:pt x="193548" y="541848"/>
                </a:lnTo>
                <a:close/>
              </a:path>
              <a:path w="580390" h="567054">
                <a:moveTo>
                  <a:pt x="193547" y="24450"/>
                </a:moveTo>
                <a:lnTo>
                  <a:pt x="192785" y="24450"/>
                </a:lnTo>
                <a:lnTo>
                  <a:pt x="192785" y="24764"/>
                </a:lnTo>
                <a:lnTo>
                  <a:pt x="193547" y="24450"/>
                </a:lnTo>
                <a:close/>
              </a:path>
              <a:path w="580390" h="567054">
                <a:moveTo>
                  <a:pt x="332994" y="563528"/>
                </a:moveTo>
                <a:lnTo>
                  <a:pt x="332994" y="555564"/>
                </a:lnTo>
                <a:lnTo>
                  <a:pt x="304038" y="558612"/>
                </a:lnTo>
                <a:lnTo>
                  <a:pt x="275082" y="558612"/>
                </a:lnTo>
                <a:lnTo>
                  <a:pt x="246888" y="555564"/>
                </a:lnTo>
                <a:lnTo>
                  <a:pt x="233172" y="553278"/>
                </a:lnTo>
                <a:lnTo>
                  <a:pt x="219456" y="550230"/>
                </a:lnTo>
                <a:lnTo>
                  <a:pt x="206502" y="546420"/>
                </a:lnTo>
                <a:lnTo>
                  <a:pt x="192786" y="541848"/>
                </a:lnTo>
                <a:lnTo>
                  <a:pt x="192786" y="551043"/>
                </a:lnTo>
                <a:lnTo>
                  <a:pt x="211968" y="557264"/>
                </a:lnTo>
                <a:lnTo>
                  <a:pt x="244867" y="563937"/>
                </a:lnTo>
                <a:lnTo>
                  <a:pt x="278267" y="566928"/>
                </a:lnTo>
                <a:lnTo>
                  <a:pt x="311777" y="566266"/>
                </a:lnTo>
                <a:lnTo>
                  <a:pt x="332994" y="563528"/>
                </a:lnTo>
                <a:close/>
              </a:path>
              <a:path w="580390" h="567054">
                <a:moveTo>
                  <a:pt x="275844" y="8448"/>
                </a:moveTo>
                <a:lnTo>
                  <a:pt x="275082" y="8448"/>
                </a:lnTo>
                <a:lnTo>
                  <a:pt x="275844" y="8448"/>
                </a:lnTo>
                <a:close/>
              </a:path>
              <a:path w="580390" h="567054">
                <a:moveTo>
                  <a:pt x="275844" y="558612"/>
                </a:moveTo>
                <a:lnTo>
                  <a:pt x="275082" y="558532"/>
                </a:lnTo>
                <a:lnTo>
                  <a:pt x="275844" y="558612"/>
                </a:lnTo>
                <a:close/>
              </a:path>
              <a:path w="580390" h="567054">
                <a:moveTo>
                  <a:pt x="289931" y="7706"/>
                </a:moveTo>
                <a:lnTo>
                  <a:pt x="289560" y="7686"/>
                </a:lnTo>
                <a:lnTo>
                  <a:pt x="289931" y="7706"/>
                </a:lnTo>
                <a:close/>
              </a:path>
              <a:path w="580390" h="567054">
                <a:moveTo>
                  <a:pt x="290322" y="7727"/>
                </a:moveTo>
                <a:lnTo>
                  <a:pt x="289931" y="7706"/>
                </a:lnTo>
                <a:lnTo>
                  <a:pt x="290322" y="7727"/>
                </a:lnTo>
                <a:close/>
              </a:path>
              <a:path w="580390" h="567054">
                <a:moveTo>
                  <a:pt x="332994" y="10895"/>
                </a:moveTo>
                <a:lnTo>
                  <a:pt x="332994" y="10734"/>
                </a:lnTo>
                <a:lnTo>
                  <a:pt x="332232" y="10734"/>
                </a:lnTo>
                <a:lnTo>
                  <a:pt x="332994" y="10895"/>
                </a:lnTo>
                <a:close/>
              </a:path>
              <a:path w="580390" h="567054">
                <a:moveTo>
                  <a:pt x="360426" y="558243"/>
                </a:moveTo>
                <a:lnTo>
                  <a:pt x="360426" y="550230"/>
                </a:lnTo>
                <a:lnTo>
                  <a:pt x="346710" y="553278"/>
                </a:lnTo>
                <a:lnTo>
                  <a:pt x="332232" y="555564"/>
                </a:lnTo>
                <a:lnTo>
                  <a:pt x="332994" y="555564"/>
                </a:lnTo>
                <a:lnTo>
                  <a:pt x="332994" y="563528"/>
                </a:lnTo>
                <a:lnTo>
                  <a:pt x="345004" y="561979"/>
                </a:lnTo>
                <a:lnTo>
                  <a:pt x="360426" y="558243"/>
                </a:lnTo>
                <a:close/>
              </a:path>
              <a:path w="580390" h="567054">
                <a:moveTo>
                  <a:pt x="360426" y="17042"/>
                </a:moveTo>
                <a:lnTo>
                  <a:pt x="360426" y="16830"/>
                </a:lnTo>
                <a:lnTo>
                  <a:pt x="359664" y="16830"/>
                </a:lnTo>
                <a:lnTo>
                  <a:pt x="360426" y="17042"/>
                </a:lnTo>
                <a:close/>
              </a:path>
              <a:path w="580390" h="567054">
                <a:moveTo>
                  <a:pt x="435864" y="529249"/>
                </a:moveTo>
                <a:lnTo>
                  <a:pt x="435864" y="518988"/>
                </a:lnTo>
                <a:lnTo>
                  <a:pt x="423672" y="525846"/>
                </a:lnTo>
                <a:lnTo>
                  <a:pt x="411480" y="531942"/>
                </a:lnTo>
                <a:lnTo>
                  <a:pt x="399288" y="537276"/>
                </a:lnTo>
                <a:lnTo>
                  <a:pt x="373380" y="546420"/>
                </a:lnTo>
                <a:lnTo>
                  <a:pt x="359664" y="550230"/>
                </a:lnTo>
                <a:lnTo>
                  <a:pt x="360426" y="550230"/>
                </a:lnTo>
                <a:lnTo>
                  <a:pt x="360426" y="558243"/>
                </a:lnTo>
                <a:lnTo>
                  <a:pt x="377558" y="554094"/>
                </a:lnTo>
                <a:lnTo>
                  <a:pt x="409047" y="542640"/>
                </a:lnTo>
                <a:lnTo>
                  <a:pt x="435864" y="529249"/>
                </a:lnTo>
                <a:close/>
              </a:path>
              <a:path w="580390" h="567054">
                <a:moveTo>
                  <a:pt x="435864" y="48501"/>
                </a:moveTo>
                <a:lnTo>
                  <a:pt x="435864" y="48072"/>
                </a:lnTo>
                <a:lnTo>
                  <a:pt x="435102" y="48072"/>
                </a:lnTo>
                <a:lnTo>
                  <a:pt x="435864" y="48501"/>
                </a:lnTo>
                <a:close/>
              </a:path>
              <a:path w="580390" h="567054">
                <a:moveTo>
                  <a:pt x="447294" y="511368"/>
                </a:moveTo>
                <a:lnTo>
                  <a:pt x="435102" y="518988"/>
                </a:lnTo>
                <a:lnTo>
                  <a:pt x="435864" y="518988"/>
                </a:lnTo>
                <a:lnTo>
                  <a:pt x="435864" y="529249"/>
                </a:lnTo>
                <a:lnTo>
                  <a:pt x="439078" y="527644"/>
                </a:lnTo>
                <a:lnTo>
                  <a:pt x="446531" y="522749"/>
                </a:lnTo>
                <a:lnTo>
                  <a:pt x="446531" y="512130"/>
                </a:lnTo>
                <a:lnTo>
                  <a:pt x="447294" y="511368"/>
                </a:lnTo>
                <a:close/>
              </a:path>
              <a:path w="580390" h="567054">
                <a:moveTo>
                  <a:pt x="447294" y="55438"/>
                </a:moveTo>
                <a:lnTo>
                  <a:pt x="447294" y="54930"/>
                </a:lnTo>
                <a:lnTo>
                  <a:pt x="446531" y="54930"/>
                </a:lnTo>
                <a:lnTo>
                  <a:pt x="447294" y="55438"/>
                </a:lnTo>
                <a:close/>
              </a:path>
              <a:path w="580390" h="567054">
                <a:moveTo>
                  <a:pt x="537210" y="432023"/>
                </a:moveTo>
                <a:lnTo>
                  <a:pt x="537210" y="414594"/>
                </a:lnTo>
                <a:lnTo>
                  <a:pt x="530352" y="426024"/>
                </a:lnTo>
                <a:lnTo>
                  <a:pt x="516509" y="446369"/>
                </a:lnTo>
                <a:lnTo>
                  <a:pt x="502258" y="463620"/>
                </a:lnTo>
                <a:lnTo>
                  <a:pt x="486623" y="479599"/>
                </a:lnTo>
                <a:lnTo>
                  <a:pt x="468630" y="496128"/>
                </a:lnTo>
                <a:lnTo>
                  <a:pt x="457962" y="504510"/>
                </a:lnTo>
                <a:lnTo>
                  <a:pt x="457962" y="503748"/>
                </a:lnTo>
                <a:lnTo>
                  <a:pt x="446531" y="512130"/>
                </a:lnTo>
                <a:lnTo>
                  <a:pt x="446531" y="522749"/>
                </a:lnTo>
                <a:lnTo>
                  <a:pt x="467261" y="509135"/>
                </a:lnTo>
                <a:lnTo>
                  <a:pt x="493203" y="487140"/>
                </a:lnTo>
                <a:lnTo>
                  <a:pt x="516514" y="461687"/>
                </a:lnTo>
                <a:lnTo>
                  <a:pt x="536801" y="432804"/>
                </a:lnTo>
                <a:lnTo>
                  <a:pt x="537210" y="432023"/>
                </a:lnTo>
                <a:close/>
              </a:path>
              <a:path w="580390" h="567054">
                <a:moveTo>
                  <a:pt x="537210" y="153059"/>
                </a:moveTo>
                <a:lnTo>
                  <a:pt x="537210" y="152466"/>
                </a:lnTo>
                <a:lnTo>
                  <a:pt x="536448" y="151704"/>
                </a:lnTo>
                <a:lnTo>
                  <a:pt x="537210" y="153059"/>
                </a:lnTo>
                <a:close/>
              </a:path>
              <a:path w="580390" h="567054">
                <a:moveTo>
                  <a:pt x="558546" y="387221"/>
                </a:moveTo>
                <a:lnTo>
                  <a:pt x="558546" y="365064"/>
                </a:lnTo>
                <a:lnTo>
                  <a:pt x="553974" y="378018"/>
                </a:lnTo>
                <a:lnTo>
                  <a:pt x="548640" y="390972"/>
                </a:lnTo>
                <a:lnTo>
                  <a:pt x="548640" y="390210"/>
                </a:lnTo>
                <a:lnTo>
                  <a:pt x="543306" y="403164"/>
                </a:lnTo>
                <a:lnTo>
                  <a:pt x="543306" y="402402"/>
                </a:lnTo>
                <a:lnTo>
                  <a:pt x="536448" y="414594"/>
                </a:lnTo>
                <a:lnTo>
                  <a:pt x="537210" y="414594"/>
                </a:lnTo>
                <a:lnTo>
                  <a:pt x="537210" y="432023"/>
                </a:lnTo>
                <a:lnTo>
                  <a:pt x="553673" y="400519"/>
                </a:lnTo>
                <a:lnTo>
                  <a:pt x="558546" y="387221"/>
                </a:lnTo>
                <a:close/>
              </a:path>
              <a:path w="580390" h="567054">
                <a:moveTo>
                  <a:pt x="565404" y="368503"/>
                </a:moveTo>
                <a:lnTo>
                  <a:pt x="565404" y="339156"/>
                </a:lnTo>
                <a:lnTo>
                  <a:pt x="557784" y="365064"/>
                </a:lnTo>
                <a:lnTo>
                  <a:pt x="558546" y="365064"/>
                </a:lnTo>
                <a:lnTo>
                  <a:pt x="558546" y="387221"/>
                </a:lnTo>
                <a:lnTo>
                  <a:pt x="565404" y="368503"/>
                </a:lnTo>
                <a:close/>
              </a:path>
              <a:path w="580390" h="567054">
                <a:moveTo>
                  <a:pt x="565404" y="231333"/>
                </a:moveTo>
                <a:lnTo>
                  <a:pt x="565404" y="227904"/>
                </a:lnTo>
                <a:lnTo>
                  <a:pt x="564642" y="227904"/>
                </a:lnTo>
                <a:lnTo>
                  <a:pt x="565404" y="231333"/>
                </a:lnTo>
                <a:close/>
              </a:path>
              <a:path w="580390" h="567054">
                <a:moveTo>
                  <a:pt x="570738" y="347267"/>
                </a:moveTo>
                <a:lnTo>
                  <a:pt x="570738" y="297246"/>
                </a:lnTo>
                <a:lnTo>
                  <a:pt x="567690" y="325440"/>
                </a:lnTo>
                <a:lnTo>
                  <a:pt x="564642" y="339156"/>
                </a:lnTo>
                <a:lnTo>
                  <a:pt x="565404" y="339156"/>
                </a:lnTo>
                <a:lnTo>
                  <a:pt x="565404" y="368503"/>
                </a:lnTo>
                <a:lnTo>
                  <a:pt x="566738" y="364860"/>
                </a:lnTo>
                <a:lnTo>
                  <a:pt x="570738" y="347267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83271" y="485393"/>
            <a:ext cx="3505961" cy="49613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028829" y="485394"/>
            <a:ext cx="3363467" cy="48524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319398" y="5524754"/>
            <a:ext cx="10183495" cy="1170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404110">
              <a:lnSpc>
                <a:spcPct val="100000"/>
              </a:lnSpc>
              <a:tabLst>
                <a:tab pos="7454900" algn="l"/>
              </a:tabLst>
            </a:pPr>
            <a:r>
              <a:rPr dirty="0" baseline="2525" sz="3300" spc="-7">
                <a:latin typeface="Times New Roman"/>
                <a:cs typeface="Times New Roman"/>
              </a:rPr>
              <a:t>а)	</a:t>
            </a:r>
            <a:r>
              <a:rPr dirty="0" sz="2200" spc="-10">
                <a:latin typeface="Times New Roman"/>
                <a:cs typeface="Times New Roman"/>
              </a:rPr>
              <a:t>б)</a:t>
            </a:r>
            <a:endParaRPr sz="2200">
              <a:latin typeface="Times New Roman"/>
              <a:cs typeface="Times New Roman"/>
            </a:endParaRPr>
          </a:p>
          <a:p>
            <a:pPr marL="12700" marR="5080" indent="450215">
              <a:lnSpc>
                <a:spcPct val="106800"/>
              </a:lnSpc>
              <a:spcBef>
                <a:spcPts val="445"/>
              </a:spcBef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10. </a:t>
            </a:r>
            <a:r>
              <a:rPr dirty="0" sz="2200" spc="-20">
                <a:latin typeface="Times New Roman"/>
                <a:cs typeface="Times New Roman"/>
              </a:rPr>
              <a:t>Напруження </a:t>
            </a:r>
            <a:r>
              <a:rPr dirty="0" sz="2200" spc="-5">
                <a:latin typeface="Times New Roman"/>
                <a:cs typeface="Times New Roman"/>
              </a:rPr>
              <a:t>в </a:t>
            </a:r>
            <a:r>
              <a:rPr dirty="0" sz="2200" spc="-10">
                <a:latin typeface="Times New Roman"/>
                <a:cs typeface="Times New Roman"/>
              </a:rPr>
              <a:t>залізобетонних </a:t>
            </a:r>
            <a:r>
              <a:rPr dirty="0" sz="2200" spc="-5">
                <a:latin typeface="Times New Roman"/>
                <a:cs typeface="Times New Roman"/>
              </a:rPr>
              <a:t>елементах </a:t>
            </a:r>
            <a:r>
              <a:rPr dirty="0" sz="2200" spc="-20">
                <a:latin typeface="Times New Roman"/>
                <a:cs typeface="Times New Roman"/>
              </a:rPr>
              <a:t>контейнера </a:t>
            </a:r>
            <a:r>
              <a:rPr dirty="0" sz="2200" spc="-10">
                <a:latin typeface="Times New Roman"/>
                <a:cs typeface="Times New Roman"/>
              </a:rPr>
              <a:t>(без відображення  роботи </a:t>
            </a:r>
            <a:r>
              <a:rPr dirty="0" sz="2200">
                <a:latin typeface="Times New Roman"/>
                <a:cs typeface="Times New Roman"/>
              </a:rPr>
              <a:t>сталевих </a:t>
            </a:r>
            <a:r>
              <a:rPr dirty="0" sz="2200" spc="-5">
                <a:latin typeface="Times New Roman"/>
                <a:cs typeface="Times New Roman"/>
              </a:rPr>
              <a:t>стійок): а – </a:t>
            </a:r>
            <a:r>
              <a:rPr dirty="0" sz="2200" spc="-20">
                <a:latin typeface="Times New Roman"/>
                <a:cs typeface="Times New Roman"/>
              </a:rPr>
              <a:t>напруження </a:t>
            </a:r>
            <a:r>
              <a:rPr dirty="0" sz="2200" spc="-5">
                <a:latin typeface="Times New Roman"/>
                <a:cs typeface="Times New Roman"/>
              </a:rPr>
              <a:t>N</a:t>
            </a:r>
            <a:r>
              <a:rPr dirty="0" baseline="-21072" sz="2175" spc="-7">
                <a:latin typeface="Times New Roman"/>
                <a:cs typeface="Times New Roman"/>
              </a:rPr>
              <a:t>х</a:t>
            </a:r>
            <a:r>
              <a:rPr dirty="0" sz="2200" spc="-5">
                <a:latin typeface="Times New Roman"/>
                <a:cs typeface="Times New Roman"/>
              </a:rPr>
              <a:t>; б – </a:t>
            </a:r>
            <a:r>
              <a:rPr dirty="0" sz="2200" spc="-20">
                <a:latin typeface="Times New Roman"/>
                <a:cs typeface="Times New Roman"/>
              </a:rPr>
              <a:t>напруження</a:t>
            </a:r>
            <a:r>
              <a:rPr dirty="0" sz="2200" spc="45">
                <a:latin typeface="Times New Roman"/>
                <a:cs typeface="Times New Roman"/>
              </a:rPr>
              <a:t> </a:t>
            </a:r>
            <a:r>
              <a:rPr dirty="0" sz="2200" spc="-5">
                <a:latin typeface="Times New Roman"/>
                <a:cs typeface="Times New Roman"/>
              </a:rPr>
              <a:t>N</a:t>
            </a:r>
            <a:r>
              <a:rPr dirty="0" baseline="-21072" sz="2175" spc="-7">
                <a:latin typeface="Times New Roman"/>
                <a:cs typeface="Times New Roman"/>
              </a:rPr>
              <a:t>у</a:t>
            </a:r>
            <a:endParaRPr baseline="-21072" sz="2175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023995" y="6891460"/>
            <a:ext cx="580390" cy="567055"/>
          </a:xfrm>
          <a:custGeom>
            <a:avLst/>
            <a:gdLst/>
            <a:ahLst/>
            <a:cxnLst/>
            <a:rect l="l" t="t" r="r" b="b"/>
            <a:pathLst>
              <a:path w="580390" h="567054">
                <a:moveTo>
                  <a:pt x="579882" y="283530"/>
                </a:moveTo>
                <a:lnTo>
                  <a:pt x="569733" y="212168"/>
                </a:lnTo>
                <a:lnTo>
                  <a:pt x="556617" y="173613"/>
                </a:lnTo>
                <a:lnTo>
                  <a:pt x="539439" y="138909"/>
                </a:lnTo>
                <a:lnTo>
                  <a:pt x="494605" y="81060"/>
                </a:lnTo>
                <a:lnTo>
                  <a:pt x="438653" y="38624"/>
                </a:lnTo>
                <a:lnTo>
                  <a:pt x="375006" y="11607"/>
                </a:lnTo>
                <a:lnTo>
                  <a:pt x="307087" y="12"/>
                </a:lnTo>
                <a:lnTo>
                  <a:pt x="272595" y="0"/>
                </a:lnTo>
                <a:lnTo>
                  <a:pt x="238318" y="3844"/>
                </a:lnTo>
                <a:lnTo>
                  <a:pt x="172122" y="23109"/>
                </a:lnTo>
                <a:lnTo>
                  <a:pt x="111922" y="57810"/>
                </a:lnTo>
                <a:lnTo>
                  <a:pt x="61141" y="107951"/>
                </a:lnTo>
                <a:lnTo>
                  <a:pt x="23200" y="173538"/>
                </a:lnTo>
                <a:lnTo>
                  <a:pt x="10115" y="212125"/>
                </a:lnTo>
                <a:lnTo>
                  <a:pt x="1523" y="254574"/>
                </a:lnTo>
                <a:lnTo>
                  <a:pt x="0" y="269052"/>
                </a:lnTo>
                <a:lnTo>
                  <a:pt x="0" y="298008"/>
                </a:lnTo>
                <a:lnTo>
                  <a:pt x="3048" y="326964"/>
                </a:lnTo>
                <a:lnTo>
                  <a:pt x="9144" y="350214"/>
                </a:lnTo>
                <a:lnTo>
                  <a:pt x="9143" y="269052"/>
                </a:lnTo>
                <a:lnTo>
                  <a:pt x="12191" y="241620"/>
                </a:lnTo>
                <a:lnTo>
                  <a:pt x="14477" y="227904"/>
                </a:lnTo>
                <a:lnTo>
                  <a:pt x="17525" y="214188"/>
                </a:lnTo>
                <a:lnTo>
                  <a:pt x="17525" y="214950"/>
                </a:lnTo>
                <a:lnTo>
                  <a:pt x="21335" y="201234"/>
                </a:lnTo>
                <a:lnTo>
                  <a:pt x="25907" y="188280"/>
                </a:lnTo>
                <a:lnTo>
                  <a:pt x="25907" y="189042"/>
                </a:lnTo>
                <a:lnTo>
                  <a:pt x="31241" y="176088"/>
                </a:lnTo>
                <a:lnTo>
                  <a:pt x="36575" y="163896"/>
                </a:lnTo>
                <a:lnTo>
                  <a:pt x="42671" y="151704"/>
                </a:lnTo>
                <a:lnTo>
                  <a:pt x="42671" y="152466"/>
                </a:lnTo>
                <a:lnTo>
                  <a:pt x="49529" y="140274"/>
                </a:lnTo>
                <a:lnTo>
                  <a:pt x="57149" y="129606"/>
                </a:lnTo>
                <a:lnTo>
                  <a:pt x="64769" y="118176"/>
                </a:lnTo>
                <a:lnTo>
                  <a:pt x="64769" y="118938"/>
                </a:lnTo>
                <a:lnTo>
                  <a:pt x="73151" y="108270"/>
                </a:lnTo>
                <a:lnTo>
                  <a:pt x="81533" y="99190"/>
                </a:lnTo>
                <a:lnTo>
                  <a:pt x="81533" y="98364"/>
                </a:lnTo>
                <a:lnTo>
                  <a:pt x="91439" y="88458"/>
                </a:lnTo>
                <a:lnTo>
                  <a:pt x="100583" y="80018"/>
                </a:lnTo>
                <a:lnTo>
                  <a:pt x="100583" y="79314"/>
                </a:lnTo>
                <a:lnTo>
                  <a:pt x="121919" y="62550"/>
                </a:lnTo>
                <a:lnTo>
                  <a:pt x="132587" y="54930"/>
                </a:lnTo>
                <a:lnTo>
                  <a:pt x="144017" y="48072"/>
                </a:lnTo>
                <a:lnTo>
                  <a:pt x="155447" y="41643"/>
                </a:lnTo>
                <a:lnTo>
                  <a:pt x="155447" y="41214"/>
                </a:lnTo>
                <a:lnTo>
                  <a:pt x="167639" y="35477"/>
                </a:lnTo>
                <a:lnTo>
                  <a:pt x="167639" y="35118"/>
                </a:lnTo>
                <a:lnTo>
                  <a:pt x="192785" y="24764"/>
                </a:lnTo>
                <a:lnTo>
                  <a:pt x="192785" y="24450"/>
                </a:lnTo>
                <a:lnTo>
                  <a:pt x="206502" y="19878"/>
                </a:lnTo>
                <a:lnTo>
                  <a:pt x="206502" y="20640"/>
                </a:lnTo>
                <a:lnTo>
                  <a:pt x="219456" y="16830"/>
                </a:lnTo>
                <a:lnTo>
                  <a:pt x="246888" y="10734"/>
                </a:lnTo>
                <a:lnTo>
                  <a:pt x="261365" y="9210"/>
                </a:lnTo>
                <a:lnTo>
                  <a:pt x="275082" y="8489"/>
                </a:lnTo>
                <a:lnTo>
                  <a:pt x="289560" y="7725"/>
                </a:lnTo>
                <a:lnTo>
                  <a:pt x="318516" y="9210"/>
                </a:lnTo>
                <a:lnTo>
                  <a:pt x="332994" y="10734"/>
                </a:lnTo>
                <a:lnTo>
                  <a:pt x="332994" y="10895"/>
                </a:lnTo>
                <a:lnTo>
                  <a:pt x="346710" y="13782"/>
                </a:lnTo>
                <a:lnTo>
                  <a:pt x="360426" y="16830"/>
                </a:lnTo>
                <a:lnTo>
                  <a:pt x="360426" y="17042"/>
                </a:lnTo>
                <a:lnTo>
                  <a:pt x="373380" y="20640"/>
                </a:lnTo>
                <a:lnTo>
                  <a:pt x="373380" y="19878"/>
                </a:lnTo>
                <a:lnTo>
                  <a:pt x="386334" y="24450"/>
                </a:lnTo>
                <a:lnTo>
                  <a:pt x="399288" y="29784"/>
                </a:lnTo>
                <a:lnTo>
                  <a:pt x="411480" y="35118"/>
                </a:lnTo>
                <a:lnTo>
                  <a:pt x="423672" y="41214"/>
                </a:lnTo>
                <a:lnTo>
                  <a:pt x="435864" y="48072"/>
                </a:lnTo>
                <a:lnTo>
                  <a:pt x="435864" y="48501"/>
                </a:lnTo>
                <a:lnTo>
                  <a:pt x="447294" y="54930"/>
                </a:lnTo>
                <a:lnTo>
                  <a:pt x="447294" y="55438"/>
                </a:lnTo>
                <a:lnTo>
                  <a:pt x="457962" y="62550"/>
                </a:lnTo>
                <a:lnTo>
                  <a:pt x="471572" y="73273"/>
                </a:lnTo>
                <a:lnTo>
                  <a:pt x="483660" y="84039"/>
                </a:lnTo>
                <a:lnTo>
                  <a:pt x="495091" y="95490"/>
                </a:lnTo>
                <a:lnTo>
                  <a:pt x="506730" y="108270"/>
                </a:lnTo>
                <a:lnTo>
                  <a:pt x="515112" y="118938"/>
                </a:lnTo>
                <a:lnTo>
                  <a:pt x="515112" y="118176"/>
                </a:lnTo>
                <a:lnTo>
                  <a:pt x="522731" y="129606"/>
                </a:lnTo>
                <a:lnTo>
                  <a:pt x="530352" y="140274"/>
                </a:lnTo>
                <a:lnTo>
                  <a:pt x="537210" y="152466"/>
                </a:lnTo>
                <a:lnTo>
                  <a:pt x="537210" y="153059"/>
                </a:lnTo>
                <a:lnTo>
                  <a:pt x="543306" y="163896"/>
                </a:lnTo>
                <a:lnTo>
                  <a:pt x="548640" y="176088"/>
                </a:lnTo>
                <a:lnTo>
                  <a:pt x="553974" y="189042"/>
                </a:lnTo>
                <a:lnTo>
                  <a:pt x="553974" y="188280"/>
                </a:lnTo>
                <a:lnTo>
                  <a:pt x="557784" y="201234"/>
                </a:lnTo>
                <a:lnTo>
                  <a:pt x="561594" y="214950"/>
                </a:lnTo>
                <a:lnTo>
                  <a:pt x="561594" y="214188"/>
                </a:lnTo>
                <a:lnTo>
                  <a:pt x="565404" y="227904"/>
                </a:lnTo>
                <a:lnTo>
                  <a:pt x="565404" y="231333"/>
                </a:lnTo>
                <a:lnTo>
                  <a:pt x="567690" y="241620"/>
                </a:lnTo>
                <a:lnTo>
                  <a:pt x="570738" y="269052"/>
                </a:lnTo>
                <a:lnTo>
                  <a:pt x="570738" y="347267"/>
                </a:lnTo>
                <a:lnTo>
                  <a:pt x="575605" y="325854"/>
                </a:lnTo>
                <a:lnTo>
                  <a:pt x="579882" y="283530"/>
                </a:lnTo>
                <a:close/>
              </a:path>
              <a:path w="580390" h="567054">
                <a:moveTo>
                  <a:pt x="82296" y="468696"/>
                </a:moveTo>
                <a:lnTo>
                  <a:pt x="57150" y="437454"/>
                </a:lnTo>
                <a:lnTo>
                  <a:pt x="36576" y="402402"/>
                </a:lnTo>
                <a:lnTo>
                  <a:pt x="36576" y="403164"/>
                </a:lnTo>
                <a:lnTo>
                  <a:pt x="31242" y="390210"/>
                </a:lnTo>
                <a:lnTo>
                  <a:pt x="31242" y="390972"/>
                </a:lnTo>
                <a:lnTo>
                  <a:pt x="25908" y="378018"/>
                </a:lnTo>
                <a:lnTo>
                  <a:pt x="12659" y="328803"/>
                </a:lnTo>
                <a:lnTo>
                  <a:pt x="9144" y="297246"/>
                </a:lnTo>
                <a:lnTo>
                  <a:pt x="9144" y="350214"/>
                </a:lnTo>
                <a:lnTo>
                  <a:pt x="28604" y="405146"/>
                </a:lnTo>
                <a:lnTo>
                  <a:pt x="68697" y="467711"/>
                </a:lnTo>
                <a:lnTo>
                  <a:pt x="81534" y="481060"/>
                </a:lnTo>
                <a:lnTo>
                  <a:pt x="81534" y="468696"/>
                </a:lnTo>
                <a:lnTo>
                  <a:pt x="82296" y="468696"/>
                </a:lnTo>
                <a:close/>
              </a:path>
              <a:path w="580390" h="567054">
                <a:moveTo>
                  <a:pt x="82296" y="98364"/>
                </a:moveTo>
                <a:lnTo>
                  <a:pt x="81533" y="98364"/>
                </a:lnTo>
                <a:lnTo>
                  <a:pt x="81533" y="99190"/>
                </a:lnTo>
                <a:lnTo>
                  <a:pt x="82296" y="98364"/>
                </a:lnTo>
                <a:close/>
              </a:path>
              <a:path w="580390" h="567054">
                <a:moveTo>
                  <a:pt x="101346" y="486984"/>
                </a:moveTo>
                <a:lnTo>
                  <a:pt x="81534" y="468696"/>
                </a:lnTo>
                <a:lnTo>
                  <a:pt x="81534" y="481060"/>
                </a:lnTo>
                <a:lnTo>
                  <a:pt x="93216" y="493207"/>
                </a:lnTo>
                <a:lnTo>
                  <a:pt x="100584" y="499127"/>
                </a:lnTo>
                <a:lnTo>
                  <a:pt x="100584" y="486984"/>
                </a:lnTo>
                <a:lnTo>
                  <a:pt x="101346" y="486984"/>
                </a:lnTo>
                <a:close/>
              </a:path>
              <a:path w="580390" h="567054">
                <a:moveTo>
                  <a:pt x="101346" y="79314"/>
                </a:moveTo>
                <a:lnTo>
                  <a:pt x="100583" y="79314"/>
                </a:lnTo>
                <a:lnTo>
                  <a:pt x="100583" y="80018"/>
                </a:lnTo>
                <a:lnTo>
                  <a:pt x="101346" y="79314"/>
                </a:lnTo>
                <a:close/>
              </a:path>
              <a:path w="580390" h="567054">
                <a:moveTo>
                  <a:pt x="156210" y="525846"/>
                </a:moveTo>
                <a:lnTo>
                  <a:pt x="144018" y="518988"/>
                </a:lnTo>
                <a:lnTo>
                  <a:pt x="132588" y="511368"/>
                </a:lnTo>
                <a:lnTo>
                  <a:pt x="132588" y="512130"/>
                </a:lnTo>
                <a:lnTo>
                  <a:pt x="121920" y="503748"/>
                </a:lnTo>
                <a:lnTo>
                  <a:pt x="121920" y="504510"/>
                </a:lnTo>
                <a:lnTo>
                  <a:pt x="111252" y="496128"/>
                </a:lnTo>
                <a:lnTo>
                  <a:pt x="100584" y="486984"/>
                </a:lnTo>
                <a:lnTo>
                  <a:pt x="100584" y="499127"/>
                </a:lnTo>
                <a:lnTo>
                  <a:pt x="120194" y="514883"/>
                </a:lnTo>
                <a:lnTo>
                  <a:pt x="149239" y="532765"/>
                </a:lnTo>
                <a:lnTo>
                  <a:pt x="155448" y="535618"/>
                </a:lnTo>
                <a:lnTo>
                  <a:pt x="155448" y="525846"/>
                </a:lnTo>
                <a:lnTo>
                  <a:pt x="156210" y="525846"/>
                </a:lnTo>
                <a:close/>
              </a:path>
              <a:path w="580390" h="567054">
                <a:moveTo>
                  <a:pt x="156210" y="41214"/>
                </a:moveTo>
                <a:lnTo>
                  <a:pt x="155447" y="41214"/>
                </a:lnTo>
                <a:lnTo>
                  <a:pt x="155447" y="41643"/>
                </a:lnTo>
                <a:lnTo>
                  <a:pt x="156210" y="41214"/>
                </a:lnTo>
                <a:close/>
              </a:path>
              <a:path w="580390" h="567054">
                <a:moveTo>
                  <a:pt x="168402" y="531942"/>
                </a:moveTo>
                <a:lnTo>
                  <a:pt x="155448" y="525846"/>
                </a:lnTo>
                <a:lnTo>
                  <a:pt x="155448" y="535618"/>
                </a:lnTo>
                <a:lnTo>
                  <a:pt x="167640" y="541221"/>
                </a:lnTo>
                <a:lnTo>
                  <a:pt x="167640" y="531942"/>
                </a:lnTo>
                <a:lnTo>
                  <a:pt x="168402" y="531942"/>
                </a:lnTo>
                <a:close/>
              </a:path>
              <a:path w="580390" h="567054">
                <a:moveTo>
                  <a:pt x="168401" y="35118"/>
                </a:moveTo>
                <a:lnTo>
                  <a:pt x="167639" y="35118"/>
                </a:lnTo>
                <a:lnTo>
                  <a:pt x="167639" y="35477"/>
                </a:lnTo>
                <a:lnTo>
                  <a:pt x="168401" y="35118"/>
                </a:lnTo>
                <a:close/>
              </a:path>
              <a:path w="580390" h="567054">
                <a:moveTo>
                  <a:pt x="193548" y="541848"/>
                </a:moveTo>
                <a:lnTo>
                  <a:pt x="180594" y="537276"/>
                </a:lnTo>
                <a:lnTo>
                  <a:pt x="167640" y="531942"/>
                </a:lnTo>
                <a:lnTo>
                  <a:pt x="167640" y="541221"/>
                </a:lnTo>
                <a:lnTo>
                  <a:pt x="179961" y="546883"/>
                </a:lnTo>
                <a:lnTo>
                  <a:pt x="192786" y="551043"/>
                </a:lnTo>
                <a:lnTo>
                  <a:pt x="192786" y="541848"/>
                </a:lnTo>
                <a:lnTo>
                  <a:pt x="193548" y="541848"/>
                </a:lnTo>
                <a:close/>
              </a:path>
              <a:path w="580390" h="567054">
                <a:moveTo>
                  <a:pt x="193547" y="24450"/>
                </a:moveTo>
                <a:lnTo>
                  <a:pt x="192785" y="24450"/>
                </a:lnTo>
                <a:lnTo>
                  <a:pt x="192785" y="24764"/>
                </a:lnTo>
                <a:lnTo>
                  <a:pt x="193547" y="24450"/>
                </a:lnTo>
                <a:close/>
              </a:path>
              <a:path w="580390" h="567054">
                <a:moveTo>
                  <a:pt x="332994" y="563528"/>
                </a:moveTo>
                <a:lnTo>
                  <a:pt x="332994" y="555564"/>
                </a:lnTo>
                <a:lnTo>
                  <a:pt x="304038" y="558612"/>
                </a:lnTo>
                <a:lnTo>
                  <a:pt x="275082" y="558612"/>
                </a:lnTo>
                <a:lnTo>
                  <a:pt x="246888" y="555564"/>
                </a:lnTo>
                <a:lnTo>
                  <a:pt x="233172" y="553278"/>
                </a:lnTo>
                <a:lnTo>
                  <a:pt x="219456" y="550230"/>
                </a:lnTo>
                <a:lnTo>
                  <a:pt x="206502" y="546420"/>
                </a:lnTo>
                <a:lnTo>
                  <a:pt x="192786" y="541848"/>
                </a:lnTo>
                <a:lnTo>
                  <a:pt x="192786" y="551043"/>
                </a:lnTo>
                <a:lnTo>
                  <a:pt x="211968" y="557264"/>
                </a:lnTo>
                <a:lnTo>
                  <a:pt x="244867" y="563937"/>
                </a:lnTo>
                <a:lnTo>
                  <a:pt x="278267" y="566928"/>
                </a:lnTo>
                <a:lnTo>
                  <a:pt x="311777" y="566266"/>
                </a:lnTo>
                <a:lnTo>
                  <a:pt x="332994" y="563528"/>
                </a:lnTo>
                <a:close/>
              </a:path>
              <a:path w="580390" h="567054">
                <a:moveTo>
                  <a:pt x="275844" y="8448"/>
                </a:moveTo>
                <a:lnTo>
                  <a:pt x="275082" y="8448"/>
                </a:lnTo>
                <a:lnTo>
                  <a:pt x="275844" y="8448"/>
                </a:lnTo>
                <a:close/>
              </a:path>
              <a:path w="580390" h="567054">
                <a:moveTo>
                  <a:pt x="275844" y="558612"/>
                </a:moveTo>
                <a:lnTo>
                  <a:pt x="275082" y="558532"/>
                </a:lnTo>
                <a:lnTo>
                  <a:pt x="275844" y="558612"/>
                </a:lnTo>
                <a:close/>
              </a:path>
              <a:path w="580390" h="567054">
                <a:moveTo>
                  <a:pt x="289931" y="7706"/>
                </a:moveTo>
                <a:lnTo>
                  <a:pt x="289560" y="7686"/>
                </a:lnTo>
                <a:lnTo>
                  <a:pt x="289931" y="7706"/>
                </a:lnTo>
                <a:close/>
              </a:path>
              <a:path w="580390" h="567054">
                <a:moveTo>
                  <a:pt x="290322" y="7727"/>
                </a:moveTo>
                <a:lnTo>
                  <a:pt x="289931" y="7706"/>
                </a:lnTo>
                <a:lnTo>
                  <a:pt x="290322" y="7727"/>
                </a:lnTo>
                <a:close/>
              </a:path>
              <a:path w="580390" h="567054">
                <a:moveTo>
                  <a:pt x="332994" y="10895"/>
                </a:moveTo>
                <a:lnTo>
                  <a:pt x="332994" y="10734"/>
                </a:lnTo>
                <a:lnTo>
                  <a:pt x="332232" y="10734"/>
                </a:lnTo>
                <a:lnTo>
                  <a:pt x="332994" y="10895"/>
                </a:lnTo>
                <a:close/>
              </a:path>
              <a:path w="580390" h="567054">
                <a:moveTo>
                  <a:pt x="360426" y="558243"/>
                </a:moveTo>
                <a:lnTo>
                  <a:pt x="360426" y="550230"/>
                </a:lnTo>
                <a:lnTo>
                  <a:pt x="346710" y="553278"/>
                </a:lnTo>
                <a:lnTo>
                  <a:pt x="332232" y="555564"/>
                </a:lnTo>
                <a:lnTo>
                  <a:pt x="332994" y="555564"/>
                </a:lnTo>
                <a:lnTo>
                  <a:pt x="332994" y="563528"/>
                </a:lnTo>
                <a:lnTo>
                  <a:pt x="345004" y="561979"/>
                </a:lnTo>
                <a:lnTo>
                  <a:pt x="360426" y="558243"/>
                </a:lnTo>
                <a:close/>
              </a:path>
              <a:path w="580390" h="567054">
                <a:moveTo>
                  <a:pt x="360426" y="17042"/>
                </a:moveTo>
                <a:lnTo>
                  <a:pt x="360426" y="16830"/>
                </a:lnTo>
                <a:lnTo>
                  <a:pt x="359664" y="16830"/>
                </a:lnTo>
                <a:lnTo>
                  <a:pt x="360426" y="17042"/>
                </a:lnTo>
                <a:close/>
              </a:path>
              <a:path w="580390" h="567054">
                <a:moveTo>
                  <a:pt x="435864" y="529249"/>
                </a:moveTo>
                <a:lnTo>
                  <a:pt x="435864" y="518988"/>
                </a:lnTo>
                <a:lnTo>
                  <a:pt x="423672" y="525846"/>
                </a:lnTo>
                <a:lnTo>
                  <a:pt x="411480" y="531942"/>
                </a:lnTo>
                <a:lnTo>
                  <a:pt x="399288" y="537276"/>
                </a:lnTo>
                <a:lnTo>
                  <a:pt x="373380" y="546420"/>
                </a:lnTo>
                <a:lnTo>
                  <a:pt x="359664" y="550230"/>
                </a:lnTo>
                <a:lnTo>
                  <a:pt x="360426" y="550230"/>
                </a:lnTo>
                <a:lnTo>
                  <a:pt x="360426" y="558243"/>
                </a:lnTo>
                <a:lnTo>
                  <a:pt x="377558" y="554094"/>
                </a:lnTo>
                <a:lnTo>
                  <a:pt x="409047" y="542640"/>
                </a:lnTo>
                <a:lnTo>
                  <a:pt x="435864" y="529249"/>
                </a:lnTo>
                <a:close/>
              </a:path>
              <a:path w="580390" h="567054">
                <a:moveTo>
                  <a:pt x="435864" y="48501"/>
                </a:moveTo>
                <a:lnTo>
                  <a:pt x="435864" y="48072"/>
                </a:lnTo>
                <a:lnTo>
                  <a:pt x="435102" y="48072"/>
                </a:lnTo>
                <a:lnTo>
                  <a:pt x="435864" y="48501"/>
                </a:lnTo>
                <a:close/>
              </a:path>
              <a:path w="580390" h="567054">
                <a:moveTo>
                  <a:pt x="447294" y="511368"/>
                </a:moveTo>
                <a:lnTo>
                  <a:pt x="435102" y="518988"/>
                </a:lnTo>
                <a:lnTo>
                  <a:pt x="435864" y="518988"/>
                </a:lnTo>
                <a:lnTo>
                  <a:pt x="435864" y="529249"/>
                </a:lnTo>
                <a:lnTo>
                  <a:pt x="439078" y="527644"/>
                </a:lnTo>
                <a:lnTo>
                  <a:pt x="446531" y="522749"/>
                </a:lnTo>
                <a:lnTo>
                  <a:pt x="446531" y="512130"/>
                </a:lnTo>
                <a:lnTo>
                  <a:pt x="447294" y="511368"/>
                </a:lnTo>
                <a:close/>
              </a:path>
              <a:path w="580390" h="567054">
                <a:moveTo>
                  <a:pt x="447294" y="55438"/>
                </a:moveTo>
                <a:lnTo>
                  <a:pt x="447294" y="54930"/>
                </a:lnTo>
                <a:lnTo>
                  <a:pt x="446531" y="54930"/>
                </a:lnTo>
                <a:lnTo>
                  <a:pt x="447294" y="55438"/>
                </a:lnTo>
                <a:close/>
              </a:path>
              <a:path w="580390" h="567054">
                <a:moveTo>
                  <a:pt x="537210" y="432023"/>
                </a:moveTo>
                <a:lnTo>
                  <a:pt x="537210" y="414594"/>
                </a:lnTo>
                <a:lnTo>
                  <a:pt x="530352" y="426024"/>
                </a:lnTo>
                <a:lnTo>
                  <a:pt x="516509" y="446369"/>
                </a:lnTo>
                <a:lnTo>
                  <a:pt x="502258" y="463620"/>
                </a:lnTo>
                <a:lnTo>
                  <a:pt x="486623" y="479599"/>
                </a:lnTo>
                <a:lnTo>
                  <a:pt x="468630" y="496128"/>
                </a:lnTo>
                <a:lnTo>
                  <a:pt x="457962" y="504510"/>
                </a:lnTo>
                <a:lnTo>
                  <a:pt x="457962" y="503748"/>
                </a:lnTo>
                <a:lnTo>
                  <a:pt x="446531" y="512130"/>
                </a:lnTo>
                <a:lnTo>
                  <a:pt x="446531" y="522749"/>
                </a:lnTo>
                <a:lnTo>
                  <a:pt x="467261" y="509135"/>
                </a:lnTo>
                <a:lnTo>
                  <a:pt x="493203" y="487140"/>
                </a:lnTo>
                <a:lnTo>
                  <a:pt x="516514" y="461687"/>
                </a:lnTo>
                <a:lnTo>
                  <a:pt x="536801" y="432804"/>
                </a:lnTo>
                <a:lnTo>
                  <a:pt x="537210" y="432023"/>
                </a:lnTo>
                <a:close/>
              </a:path>
              <a:path w="580390" h="567054">
                <a:moveTo>
                  <a:pt x="537210" y="153059"/>
                </a:moveTo>
                <a:lnTo>
                  <a:pt x="537210" y="152466"/>
                </a:lnTo>
                <a:lnTo>
                  <a:pt x="536448" y="151704"/>
                </a:lnTo>
                <a:lnTo>
                  <a:pt x="537210" y="153059"/>
                </a:lnTo>
                <a:close/>
              </a:path>
              <a:path w="580390" h="567054">
                <a:moveTo>
                  <a:pt x="558546" y="387221"/>
                </a:moveTo>
                <a:lnTo>
                  <a:pt x="558546" y="365064"/>
                </a:lnTo>
                <a:lnTo>
                  <a:pt x="553974" y="378018"/>
                </a:lnTo>
                <a:lnTo>
                  <a:pt x="548640" y="390972"/>
                </a:lnTo>
                <a:lnTo>
                  <a:pt x="548640" y="390210"/>
                </a:lnTo>
                <a:lnTo>
                  <a:pt x="543306" y="403164"/>
                </a:lnTo>
                <a:lnTo>
                  <a:pt x="543306" y="402402"/>
                </a:lnTo>
                <a:lnTo>
                  <a:pt x="536448" y="414594"/>
                </a:lnTo>
                <a:lnTo>
                  <a:pt x="537210" y="414594"/>
                </a:lnTo>
                <a:lnTo>
                  <a:pt x="537210" y="432023"/>
                </a:lnTo>
                <a:lnTo>
                  <a:pt x="553673" y="400519"/>
                </a:lnTo>
                <a:lnTo>
                  <a:pt x="558546" y="387221"/>
                </a:lnTo>
                <a:close/>
              </a:path>
              <a:path w="580390" h="567054">
                <a:moveTo>
                  <a:pt x="565404" y="368503"/>
                </a:moveTo>
                <a:lnTo>
                  <a:pt x="565404" y="339156"/>
                </a:lnTo>
                <a:lnTo>
                  <a:pt x="557784" y="365064"/>
                </a:lnTo>
                <a:lnTo>
                  <a:pt x="558546" y="365064"/>
                </a:lnTo>
                <a:lnTo>
                  <a:pt x="558546" y="387221"/>
                </a:lnTo>
                <a:lnTo>
                  <a:pt x="565404" y="368503"/>
                </a:lnTo>
                <a:close/>
              </a:path>
              <a:path w="580390" h="567054">
                <a:moveTo>
                  <a:pt x="565404" y="231333"/>
                </a:moveTo>
                <a:lnTo>
                  <a:pt x="565404" y="227904"/>
                </a:lnTo>
                <a:lnTo>
                  <a:pt x="564642" y="227904"/>
                </a:lnTo>
                <a:lnTo>
                  <a:pt x="565404" y="231333"/>
                </a:lnTo>
                <a:close/>
              </a:path>
              <a:path w="580390" h="567054">
                <a:moveTo>
                  <a:pt x="570738" y="347267"/>
                </a:moveTo>
                <a:lnTo>
                  <a:pt x="570738" y="297246"/>
                </a:lnTo>
                <a:lnTo>
                  <a:pt x="567690" y="325440"/>
                </a:lnTo>
                <a:lnTo>
                  <a:pt x="564642" y="339156"/>
                </a:lnTo>
                <a:lnTo>
                  <a:pt x="565404" y="339156"/>
                </a:lnTo>
                <a:lnTo>
                  <a:pt x="565404" y="368503"/>
                </a:lnTo>
                <a:lnTo>
                  <a:pt x="566738" y="364860"/>
                </a:lnTo>
                <a:lnTo>
                  <a:pt x="570738" y="347267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82898" y="1712296"/>
          <a:ext cx="9599930" cy="4438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391918"/>
                <a:gridCol w="2102357"/>
                <a:gridCol w="2100833"/>
                <a:gridCol w="1501140"/>
                <a:gridCol w="1489709"/>
              </a:tblGrid>
              <a:tr h="650748">
                <a:tc rowSpan="2">
                  <a:txBody>
                    <a:bodyPr/>
                    <a:lstStyle/>
                    <a:p>
                      <a:pPr marL="505459" marR="499109" indent="183515">
                        <a:lnSpc>
                          <a:spcPct val="106900"/>
                        </a:lnSpc>
                        <a:spcBef>
                          <a:spcPts val="182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Елемент  </a:t>
                      </a:r>
                      <a:r>
                        <a:rPr dirty="0" sz="2150" spc="-20">
                          <a:latin typeface="Times New Roman"/>
                          <a:cs typeface="Times New Roman"/>
                        </a:rPr>
                        <a:t>конструкції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97815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dirty="0" sz="2150" spc="-20">
                          <a:latin typeface="Times New Roman"/>
                          <a:cs typeface="Times New Roman"/>
                        </a:rPr>
                        <a:t>Розподілений </a:t>
                      </a:r>
                      <a:r>
                        <a:rPr dirty="0" sz="2150" spc="-40">
                          <a:latin typeface="Times New Roman"/>
                          <a:cs typeface="Times New Roman"/>
                        </a:rPr>
                        <a:t>момент,</a:t>
                      </a:r>
                      <a:r>
                        <a:rPr dirty="0" sz="2150" spc="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15">
                          <a:latin typeface="Times New Roman"/>
                          <a:cs typeface="Times New Roman"/>
                        </a:rPr>
                        <a:t>кН×м/м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gridSpan="2">
                  <a:txBody>
                    <a:bodyPr/>
                    <a:lstStyle/>
                    <a:p>
                      <a:pPr marL="395605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dirty="0" sz="2150" spc="-20">
                          <a:latin typeface="Times New Roman"/>
                          <a:cs typeface="Times New Roman"/>
                        </a:rPr>
                        <a:t>Напруження,</a:t>
                      </a:r>
                      <a:r>
                        <a:rPr dirty="0" sz="215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15">
                          <a:latin typeface="Times New Roman"/>
                          <a:cs typeface="Times New Roman"/>
                        </a:rPr>
                        <a:t>МПа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592074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Mx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My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Nx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Ny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572261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Кришка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-15,9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-17,1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-5,02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76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-5,57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713994">
                <a:tc>
                  <a:txBody>
                    <a:bodyPr/>
                    <a:lstStyle/>
                    <a:p>
                      <a:pPr marL="63500">
                        <a:lnSpc>
                          <a:spcPts val="2500"/>
                        </a:lnSpc>
                      </a:pPr>
                      <a:r>
                        <a:rPr dirty="0" sz="2150" spc="5">
                          <a:latin typeface="Times New Roman"/>
                          <a:cs typeface="Times New Roman"/>
                        </a:rPr>
                        <a:t>Стінка</a:t>
                      </a:r>
                      <a:r>
                        <a:rPr dirty="0" sz="2150" spc="-8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10">
                          <a:latin typeface="Times New Roman"/>
                          <a:cs typeface="Times New Roman"/>
                        </a:rPr>
                        <a:t>біля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  <a:p>
                      <a:pPr marL="63500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2150" spc="-15">
                          <a:latin typeface="Times New Roman"/>
                          <a:cs typeface="Times New Roman"/>
                        </a:rPr>
                        <a:t>кришки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+15,9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+17,1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+1,78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330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-5,57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4077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dirty="0" sz="2150" spc="5">
                          <a:latin typeface="Times New Roman"/>
                          <a:cs typeface="Times New Roman"/>
                        </a:rPr>
                        <a:t>Стінка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+15,9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+17,1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-5,02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7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-5,57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50748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dirty="0" sz="2150" spc="-20">
                          <a:latin typeface="Times New Roman"/>
                          <a:cs typeface="Times New Roman"/>
                        </a:rPr>
                        <a:t>Стінка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біля</a:t>
                      </a:r>
                      <a:r>
                        <a:rPr dirty="0" sz="215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днища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-15,9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-17,1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-20,1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25"/>
                        </a:spcBef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-16,7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625601">
                <a:tc>
                  <a:txBody>
                    <a:bodyPr/>
                    <a:lstStyle/>
                    <a:p>
                      <a:pPr marL="63500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Днище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-15,9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-17,1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-15,0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80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-22,3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91957" y="604266"/>
            <a:ext cx="8502015" cy="74295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 marR="5080" indent="7167880">
              <a:lnSpc>
                <a:spcPct val="100000"/>
              </a:lnSpc>
            </a:pPr>
            <a:r>
              <a:rPr dirty="0" spc="-20" b="0">
                <a:latin typeface="Times New Roman"/>
                <a:cs typeface="Times New Roman"/>
              </a:rPr>
              <a:t>Таблиця</a:t>
            </a:r>
            <a:r>
              <a:rPr dirty="0" spc="-10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1  </a:t>
            </a:r>
            <a:r>
              <a:rPr dirty="0" spc="-10" b="0">
                <a:latin typeface="Times New Roman"/>
                <a:cs typeface="Times New Roman"/>
              </a:rPr>
              <a:t>Максимальні </a:t>
            </a:r>
            <a:r>
              <a:rPr dirty="0" spc="-20" b="0">
                <a:latin typeface="Times New Roman"/>
                <a:cs typeface="Times New Roman"/>
              </a:rPr>
              <a:t>значення </a:t>
            </a:r>
            <a:r>
              <a:rPr dirty="0" spc="-5" b="0">
                <a:latin typeface="Times New Roman"/>
                <a:cs typeface="Times New Roman"/>
              </a:rPr>
              <a:t>силових </a:t>
            </a:r>
            <a:r>
              <a:rPr dirty="0" spc="-15" b="0">
                <a:latin typeface="Times New Roman"/>
                <a:cs typeface="Times New Roman"/>
              </a:rPr>
              <a:t>факторів </a:t>
            </a:r>
            <a:r>
              <a:rPr dirty="0" spc="-5" b="0">
                <a:latin typeface="Times New Roman"/>
                <a:cs typeface="Times New Roman"/>
              </a:rPr>
              <a:t>при падінні</a:t>
            </a:r>
            <a:r>
              <a:rPr dirty="0" b="0">
                <a:latin typeface="Times New Roman"/>
                <a:cs typeface="Times New Roman"/>
              </a:rPr>
              <a:t> </a:t>
            </a:r>
            <a:r>
              <a:rPr dirty="0" spc="-25" b="0">
                <a:latin typeface="Times New Roman"/>
                <a:cs typeface="Times New Roman"/>
              </a:rPr>
              <a:t>кутом</a:t>
            </a:r>
          </a:p>
        </p:txBody>
      </p:sp>
      <p:sp>
        <p:nvSpPr>
          <p:cNvPr id="4" name="object 4"/>
          <p:cNvSpPr/>
          <p:nvPr/>
        </p:nvSpPr>
        <p:spPr>
          <a:xfrm>
            <a:off x="10023995" y="6891460"/>
            <a:ext cx="580390" cy="567055"/>
          </a:xfrm>
          <a:custGeom>
            <a:avLst/>
            <a:gdLst/>
            <a:ahLst/>
            <a:cxnLst/>
            <a:rect l="l" t="t" r="r" b="b"/>
            <a:pathLst>
              <a:path w="580390" h="567054">
                <a:moveTo>
                  <a:pt x="579882" y="283530"/>
                </a:moveTo>
                <a:lnTo>
                  <a:pt x="569733" y="212168"/>
                </a:lnTo>
                <a:lnTo>
                  <a:pt x="556617" y="173613"/>
                </a:lnTo>
                <a:lnTo>
                  <a:pt x="539439" y="138909"/>
                </a:lnTo>
                <a:lnTo>
                  <a:pt x="494605" y="81060"/>
                </a:lnTo>
                <a:lnTo>
                  <a:pt x="438653" y="38624"/>
                </a:lnTo>
                <a:lnTo>
                  <a:pt x="375006" y="11607"/>
                </a:lnTo>
                <a:lnTo>
                  <a:pt x="307087" y="12"/>
                </a:lnTo>
                <a:lnTo>
                  <a:pt x="272595" y="0"/>
                </a:lnTo>
                <a:lnTo>
                  <a:pt x="238318" y="3844"/>
                </a:lnTo>
                <a:lnTo>
                  <a:pt x="172122" y="23109"/>
                </a:lnTo>
                <a:lnTo>
                  <a:pt x="111922" y="57810"/>
                </a:lnTo>
                <a:lnTo>
                  <a:pt x="61141" y="107951"/>
                </a:lnTo>
                <a:lnTo>
                  <a:pt x="23200" y="173538"/>
                </a:lnTo>
                <a:lnTo>
                  <a:pt x="10115" y="212125"/>
                </a:lnTo>
                <a:lnTo>
                  <a:pt x="1523" y="254574"/>
                </a:lnTo>
                <a:lnTo>
                  <a:pt x="0" y="269052"/>
                </a:lnTo>
                <a:lnTo>
                  <a:pt x="0" y="298008"/>
                </a:lnTo>
                <a:lnTo>
                  <a:pt x="3048" y="326964"/>
                </a:lnTo>
                <a:lnTo>
                  <a:pt x="9144" y="350214"/>
                </a:lnTo>
                <a:lnTo>
                  <a:pt x="9143" y="269052"/>
                </a:lnTo>
                <a:lnTo>
                  <a:pt x="12191" y="241620"/>
                </a:lnTo>
                <a:lnTo>
                  <a:pt x="14477" y="227904"/>
                </a:lnTo>
                <a:lnTo>
                  <a:pt x="17525" y="214188"/>
                </a:lnTo>
                <a:lnTo>
                  <a:pt x="17525" y="214950"/>
                </a:lnTo>
                <a:lnTo>
                  <a:pt x="21335" y="201234"/>
                </a:lnTo>
                <a:lnTo>
                  <a:pt x="25907" y="188280"/>
                </a:lnTo>
                <a:lnTo>
                  <a:pt x="25907" y="189042"/>
                </a:lnTo>
                <a:lnTo>
                  <a:pt x="31241" y="176088"/>
                </a:lnTo>
                <a:lnTo>
                  <a:pt x="36575" y="163896"/>
                </a:lnTo>
                <a:lnTo>
                  <a:pt x="42671" y="151704"/>
                </a:lnTo>
                <a:lnTo>
                  <a:pt x="42671" y="152466"/>
                </a:lnTo>
                <a:lnTo>
                  <a:pt x="49529" y="140274"/>
                </a:lnTo>
                <a:lnTo>
                  <a:pt x="57149" y="129606"/>
                </a:lnTo>
                <a:lnTo>
                  <a:pt x="64769" y="118176"/>
                </a:lnTo>
                <a:lnTo>
                  <a:pt x="64769" y="118938"/>
                </a:lnTo>
                <a:lnTo>
                  <a:pt x="73151" y="108270"/>
                </a:lnTo>
                <a:lnTo>
                  <a:pt x="81533" y="99190"/>
                </a:lnTo>
                <a:lnTo>
                  <a:pt x="81533" y="98364"/>
                </a:lnTo>
                <a:lnTo>
                  <a:pt x="91439" y="88458"/>
                </a:lnTo>
                <a:lnTo>
                  <a:pt x="100583" y="80018"/>
                </a:lnTo>
                <a:lnTo>
                  <a:pt x="100583" y="79314"/>
                </a:lnTo>
                <a:lnTo>
                  <a:pt x="121919" y="62550"/>
                </a:lnTo>
                <a:lnTo>
                  <a:pt x="132587" y="54930"/>
                </a:lnTo>
                <a:lnTo>
                  <a:pt x="144017" y="48072"/>
                </a:lnTo>
                <a:lnTo>
                  <a:pt x="155447" y="41643"/>
                </a:lnTo>
                <a:lnTo>
                  <a:pt x="155447" y="41214"/>
                </a:lnTo>
                <a:lnTo>
                  <a:pt x="167639" y="35477"/>
                </a:lnTo>
                <a:lnTo>
                  <a:pt x="167639" y="35118"/>
                </a:lnTo>
                <a:lnTo>
                  <a:pt x="192785" y="24764"/>
                </a:lnTo>
                <a:lnTo>
                  <a:pt x="192785" y="24450"/>
                </a:lnTo>
                <a:lnTo>
                  <a:pt x="206502" y="19878"/>
                </a:lnTo>
                <a:lnTo>
                  <a:pt x="206502" y="20640"/>
                </a:lnTo>
                <a:lnTo>
                  <a:pt x="219456" y="16830"/>
                </a:lnTo>
                <a:lnTo>
                  <a:pt x="246888" y="10734"/>
                </a:lnTo>
                <a:lnTo>
                  <a:pt x="261365" y="9210"/>
                </a:lnTo>
                <a:lnTo>
                  <a:pt x="275082" y="8489"/>
                </a:lnTo>
                <a:lnTo>
                  <a:pt x="289560" y="7725"/>
                </a:lnTo>
                <a:lnTo>
                  <a:pt x="318516" y="9210"/>
                </a:lnTo>
                <a:lnTo>
                  <a:pt x="332994" y="10734"/>
                </a:lnTo>
                <a:lnTo>
                  <a:pt x="332994" y="10895"/>
                </a:lnTo>
                <a:lnTo>
                  <a:pt x="346710" y="13782"/>
                </a:lnTo>
                <a:lnTo>
                  <a:pt x="360426" y="16830"/>
                </a:lnTo>
                <a:lnTo>
                  <a:pt x="360426" y="17042"/>
                </a:lnTo>
                <a:lnTo>
                  <a:pt x="373380" y="20640"/>
                </a:lnTo>
                <a:lnTo>
                  <a:pt x="373380" y="19878"/>
                </a:lnTo>
                <a:lnTo>
                  <a:pt x="386334" y="24450"/>
                </a:lnTo>
                <a:lnTo>
                  <a:pt x="399288" y="29784"/>
                </a:lnTo>
                <a:lnTo>
                  <a:pt x="411480" y="35118"/>
                </a:lnTo>
                <a:lnTo>
                  <a:pt x="423672" y="41214"/>
                </a:lnTo>
                <a:lnTo>
                  <a:pt x="435864" y="48072"/>
                </a:lnTo>
                <a:lnTo>
                  <a:pt x="435864" y="48501"/>
                </a:lnTo>
                <a:lnTo>
                  <a:pt x="447294" y="54930"/>
                </a:lnTo>
                <a:lnTo>
                  <a:pt x="447294" y="55438"/>
                </a:lnTo>
                <a:lnTo>
                  <a:pt x="457962" y="62550"/>
                </a:lnTo>
                <a:lnTo>
                  <a:pt x="471572" y="73273"/>
                </a:lnTo>
                <a:lnTo>
                  <a:pt x="483660" y="84039"/>
                </a:lnTo>
                <a:lnTo>
                  <a:pt x="495091" y="95490"/>
                </a:lnTo>
                <a:lnTo>
                  <a:pt x="506730" y="108270"/>
                </a:lnTo>
                <a:lnTo>
                  <a:pt x="515112" y="118938"/>
                </a:lnTo>
                <a:lnTo>
                  <a:pt x="515112" y="118176"/>
                </a:lnTo>
                <a:lnTo>
                  <a:pt x="522731" y="129606"/>
                </a:lnTo>
                <a:lnTo>
                  <a:pt x="530352" y="140274"/>
                </a:lnTo>
                <a:lnTo>
                  <a:pt x="537210" y="152466"/>
                </a:lnTo>
                <a:lnTo>
                  <a:pt x="537210" y="153059"/>
                </a:lnTo>
                <a:lnTo>
                  <a:pt x="543306" y="163896"/>
                </a:lnTo>
                <a:lnTo>
                  <a:pt x="548640" y="176088"/>
                </a:lnTo>
                <a:lnTo>
                  <a:pt x="553974" y="189042"/>
                </a:lnTo>
                <a:lnTo>
                  <a:pt x="553974" y="188280"/>
                </a:lnTo>
                <a:lnTo>
                  <a:pt x="557784" y="201234"/>
                </a:lnTo>
                <a:lnTo>
                  <a:pt x="561594" y="214950"/>
                </a:lnTo>
                <a:lnTo>
                  <a:pt x="561594" y="214188"/>
                </a:lnTo>
                <a:lnTo>
                  <a:pt x="565404" y="227904"/>
                </a:lnTo>
                <a:lnTo>
                  <a:pt x="565404" y="231333"/>
                </a:lnTo>
                <a:lnTo>
                  <a:pt x="567690" y="241620"/>
                </a:lnTo>
                <a:lnTo>
                  <a:pt x="570738" y="269052"/>
                </a:lnTo>
                <a:lnTo>
                  <a:pt x="570738" y="347267"/>
                </a:lnTo>
                <a:lnTo>
                  <a:pt x="575605" y="325854"/>
                </a:lnTo>
                <a:lnTo>
                  <a:pt x="579882" y="283530"/>
                </a:lnTo>
                <a:close/>
              </a:path>
              <a:path w="580390" h="567054">
                <a:moveTo>
                  <a:pt x="82296" y="468696"/>
                </a:moveTo>
                <a:lnTo>
                  <a:pt x="57150" y="437454"/>
                </a:lnTo>
                <a:lnTo>
                  <a:pt x="36576" y="402402"/>
                </a:lnTo>
                <a:lnTo>
                  <a:pt x="36576" y="403164"/>
                </a:lnTo>
                <a:lnTo>
                  <a:pt x="31242" y="390210"/>
                </a:lnTo>
                <a:lnTo>
                  <a:pt x="31242" y="390972"/>
                </a:lnTo>
                <a:lnTo>
                  <a:pt x="25908" y="378018"/>
                </a:lnTo>
                <a:lnTo>
                  <a:pt x="12659" y="328803"/>
                </a:lnTo>
                <a:lnTo>
                  <a:pt x="9144" y="297246"/>
                </a:lnTo>
                <a:lnTo>
                  <a:pt x="9144" y="350214"/>
                </a:lnTo>
                <a:lnTo>
                  <a:pt x="28604" y="405146"/>
                </a:lnTo>
                <a:lnTo>
                  <a:pt x="68697" y="467711"/>
                </a:lnTo>
                <a:lnTo>
                  <a:pt x="81534" y="481060"/>
                </a:lnTo>
                <a:lnTo>
                  <a:pt x="81534" y="468696"/>
                </a:lnTo>
                <a:lnTo>
                  <a:pt x="82296" y="468696"/>
                </a:lnTo>
                <a:close/>
              </a:path>
              <a:path w="580390" h="567054">
                <a:moveTo>
                  <a:pt x="82296" y="98364"/>
                </a:moveTo>
                <a:lnTo>
                  <a:pt x="81533" y="98364"/>
                </a:lnTo>
                <a:lnTo>
                  <a:pt x="81533" y="99190"/>
                </a:lnTo>
                <a:lnTo>
                  <a:pt x="82296" y="98364"/>
                </a:lnTo>
                <a:close/>
              </a:path>
              <a:path w="580390" h="567054">
                <a:moveTo>
                  <a:pt x="101346" y="486984"/>
                </a:moveTo>
                <a:lnTo>
                  <a:pt x="81534" y="468696"/>
                </a:lnTo>
                <a:lnTo>
                  <a:pt x="81534" y="481060"/>
                </a:lnTo>
                <a:lnTo>
                  <a:pt x="93216" y="493207"/>
                </a:lnTo>
                <a:lnTo>
                  <a:pt x="100584" y="499127"/>
                </a:lnTo>
                <a:lnTo>
                  <a:pt x="100584" y="486984"/>
                </a:lnTo>
                <a:lnTo>
                  <a:pt x="101346" y="486984"/>
                </a:lnTo>
                <a:close/>
              </a:path>
              <a:path w="580390" h="567054">
                <a:moveTo>
                  <a:pt x="101346" y="79314"/>
                </a:moveTo>
                <a:lnTo>
                  <a:pt x="100583" y="79314"/>
                </a:lnTo>
                <a:lnTo>
                  <a:pt x="100583" y="80018"/>
                </a:lnTo>
                <a:lnTo>
                  <a:pt x="101346" y="79314"/>
                </a:lnTo>
                <a:close/>
              </a:path>
              <a:path w="580390" h="567054">
                <a:moveTo>
                  <a:pt x="156210" y="525846"/>
                </a:moveTo>
                <a:lnTo>
                  <a:pt x="144018" y="518988"/>
                </a:lnTo>
                <a:lnTo>
                  <a:pt x="132588" y="511368"/>
                </a:lnTo>
                <a:lnTo>
                  <a:pt x="132588" y="512130"/>
                </a:lnTo>
                <a:lnTo>
                  <a:pt x="121920" y="503748"/>
                </a:lnTo>
                <a:lnTo>
                  <a:pt x="121920" y="504510"/>
                </a:lnTo>
                <a:lnTo>
                  <a:pt x="111252" y="496128"/>
                </a:lnTo>
                <a:lnTo>
                  <a:pt x="100584" y="486984"/>
                </a:lnTo>
                <a:lnTo>
                  <a:pt x="100584" y="499127"/>
                </a:lnTo>
                <a:lnTo>
                  <a:pt x="120194" y="514883"/>
                </a:lnTo>
                <a:lnTo>
                  <a:pt x="149239" y="532765"/>
                </a:lnTo>
                <a:lnTo>
                  <a:pt x="155448" y="535618"/>
                </a:lnTo>
                <a:lnTo>
                  <a:pt x="155448" y="525846"/>
                </a:lnTo>
                <a:lnTo>
                  <a:pt x="156210" y="525846"/>
                </a:lnTo>
                <a:close/>
              </a:path>
              <a:path w="580390" h="567054">
                <a:moveTo>
                  <a:pt x="156210" y="41214"/>
                </a:moveTo>
                <a:lnTo>
                  <a:pt x="155447" y="41214"/>
                </a:lnTo>
                <a:lnTo>
                  <a:pt x="155447" y="41643"/>
                </a:lnTo>
                <a:lnTo>
                  <a:pt x="156210" y="41214"/>
                </a:lnTo>
                <a:close/>
              </a:path>
              <a:path w="580390" h="567054">
                <a:moveTo>
                  <a:pt x="168402" y="531942"/>
                </a:moveTo>
                <a:lnTo>
                  <a:pt x="155448" y="525846"/>
                </a:lnTo>
                <a:lnTo>
                  <a:pt x="155448" y="535618"/>
                </a:lnTo>
                <a:lnTo>
                  <a:pt x="167640" y="541221"/>
                </a:lnTo>
                <a:lnTo>
                  <a:pt x="167640" y="531942"/>
                </a:lnTo>
                <a:lnTo>
                  <a:pt x="168402" y="531942"/>
                </a:lnTo>
                <a:close/>
              </a:path>
              <a:path w="580390" h="567054">
                <a:moveTo>
                  <a:pt x="168401" y="35118"/>
                </a:moveTo>
                <a:lnTo>
                  <a:pt x="167639" y="35118"/>
                </a:lnTo>
                <a:lnTo>
                  <a:pt x="167639" y="35477"/>
                </a:lnTo>
                <a:lnTo>
                  <a:pt x="168401" y="35118"/>
                </a:lnTo>
                <a:close/>
              </a:path>
              <a:path w="580390" h="567054">
                <a:moveTo>
                  <a:pt x="193548" y="541848"/>
                </a:moveTo>
                <a:lnTo>
                  <a:pt x="180594" y="537276"/>
                </a:lnTo>
                <a:lnTo>
                  <a:pt x="167640" y="531942"/>
                </a:lnTo>
                <a:lnTo>
                  <a:pt x="167640" y="541221"/>
                </a:lnTo>
                <a:lnTo>
                  <a:pt x="179961" y="546883"/>
                </a:lnTo>
                <a:lnTo>
                  <a:pt x="192786" y="551043"/>
                </a:lnTo>
                <a:lnTo>
                  <a:pt x="192786" y="541848"/>
                </a:lnTo>
                <a:lnTo>
                  <a:pt x="193548" y="541848"/>
                </a:lnTo>
                <a:close/>
              </a:path>
              <a:path w="580390" h="567054">
                <a:moveTo>
                  <a:pt x="193547" y="24450"/>
                </a:moveTo>
                <a:lnTo>
                  <a:pt x="192785" y="24450"/>
                </a:lnTo>
                <a:lnTo>
                  <a:pt x="192785" y="24764"/>
                </a:lnTo>
                <a:lnTo>
                  <a:pt x="193547" y="24450"/>
                </a:lnTo>
                <a:close/>
              </a:path>
              <a:path w="580390" h="567054">
                <a:moveTo>
                  <a:pt x="332994" y="563528"/>
                </a:moveTo>
                <a:lnTo>
                  <a:pt x="332994" y="555564"/>
                </a:lnTo>
                <a:lnTo>
                  <a:pt x="304038" y="558612"/>
                </a:lnTo>
                <a:lnTo>
                  <a:pt x="275082" y="558612"/>
                </a:lnTo>
                <a:lnTo>
                  <a:pt x="246888" y="555564"/>
                </a:lnTo>
                <a:lnTo>
                  <a:pt x="233172" y="553278"/>
                </a:lnTo>
                <a:lnTo>
                  <a:pt x="219456" y="550230"/>
                </a:lnTo>
                <a:lnTo>
                  <a:pt x="206502" y="546420"/>
                </a:lnTo>
                <a:lnTo>
                  <a:pt x="192786" y="541848"/>
                </a:lnTo>
                <a:lnTo>
                  <a:pt x="192786" y="551043"/>
                </a:lnTo>
                <a:lnTo>
                  <a:pt x="211968" y="557264"/>
                </a:lnTo>
                <a:lnTo>
                  <a:pt x="244867" y="563937"/>
                </a:lnTo>
                <a:lnTo>
                  <a:pt x="278267" y="566928"/>
                </a:lnTo>
                <a:lnTo>
                  <a:pt x="311777" y="566266"/>
                </a:lnTo>
                <a:lnTo>
                  <a:pt x="332994" y="563528"/>
                </a:lnTo>
                <a:close/>
              </a:path>
              <a:path w="580390" h="567054">
                <a:moveTo>
                  <a:pt x="275844" y="8448"/>
                </a:moveTo>
                <a:lnTo>
                  <a:pt x="275082" y="8448"/>
                </a:lnTo>
                <a:lnTo>
                  <a:pt x="275844" y="8448"/>
                </a:lnTo>
                <a:close/>
              </a:path>
              <a:path w="580390" h="567054">
                <a:moveTo>
                  <a:pt x="275844" y="558612"/>
                </a:moveTo>
                <a:lnTo>
                  <a:pt x="275082" y="558532"/>
                </a:lnTo>
                <a:lnTo>
                  <a:pt x="275844" y="558612"/>
                </a:lnTo>
                <a:close/>
              </a:path>
              <a:path w="580390" h="567054">
                <a:moveTo>
                  <a:pt x="289931" y="7706"/>
                </a:moveTo>
                <a:lnTo>
                  <a:pt x="289560" y="7686"/>
                </a:lnTo>
                <a:lnTo>
                  <a:pt x="289931" y="7706"/>
                </a:lnTo>
                <a:close/>
              </a:path>
              <a:path w="580390" h="567054">
                <a:moveTo>
                  <a:pt x="290322" y="7727"/>
                </a:moveTo>
                <a:lnTo>
                  <a:pt x="289931" y="7706"/>
                </a:lnTo>
                <a:lnTo>
                  <a:pt x="290322" y="7727"/>
                </a:lnTo>
                <a:close/>
              </a:path>
              <a:path w="580390" h="567054">
                <a:moveTo>
                  <a:pt x="332994" y="10895"/>
                </a:moveTo>
                <a:lnTo>
                  <a:pt x="332994" y="10734"/>
                </a:lnTo>
                <a:lnTo>
                  <a:pt x="332232" y="10734"/>
                </a:lnTo>
                <a:lnTo>
                  <a:pt x="332994" y="10895"/>
                </a:lnTo>
                <a:close/>
              </a:path>
              <a:path w="580390" h="567054">
                <a:moveTo>
                  <a:pt x="360426" y="558243"/>
                </a:moveTo>
                <a:lnTo>
                  <a:pt x="360426" y="550230"/>
                </a:lnTo>
                <a:lnTo>
                  <a:pt x="346710" y="553278"/>
                </a:lnTo>
                <a:lnTo>
                  <a:pt x="332232" y="555564"/>
                </a:lnTo>
                <a:lnTo>
                  <a:pt x="332994" y="555564"/>
                </a:lnTo>
                <a:lnTo>
                  <a:pt x="332994" y="563528"/>
                </a:lnTo>
                <a:lnTo>
                  <a:pt x="345004" y="561979"/>
                </a:lnTo>
                <a:lnTo>
                  <a:pt x="360426" y="558243"/>
                </a:lnTo>
                <a:close/>
              </a:path>
              <a:path w="580390" h="567054">
                <a:moveTo>
                  <a:pt x="360426" y="17042"/>
                </a:moveTo>
                <a:lnTo>
                  <a:pt x="360426" y="16830"/>
                </a:lnTo>
                <a:lnTo>
                  <a:pt x="359664" y="16830"/>
                </a:lnTo>
                <a:lnTo>
                  <a:pt x="360426" y="17042"/>
                </a:lnTo>
                <a:close/>
              </a:path>
              <a:path w="580390" h="567054">
                <a:moveTo>
                  <a:pt x="435864" y="529249"/>
                </a:moveTo>
                <a:lnTo>
                  <a:pt x="435864" y="518988"/>
                </a:lnTo>
                <a:lnTo>
                  <a:pt x="423672" y="525846"/>
                </a:lnTo>
                <a:lnTo>
                  <a:pt x="411480" y="531942"/>
                </a:lnTo>
                <a:lnTo>
                  <a:pt x="399288" y="537276"/>
                </a:lnTo>
                <a:lnTo>
                  <a:pt x="373380" y="546420"/>
                </a:lnTo>
                <a:lnTo>
                  <a:pt x="359664" y="550230"/>
                </a:lnTo>
                <a:lnTo>
                  <a:pt x="360426" y="550230"/>
                </a:lnTo>
                <a:lnTo>
                  <a:pt x="360426" y="558243"/>
                </a:lnTo>
                <a:lnTo>
                  <a:pt x="377558" y="554094"/>
                </a:lnTo>
                <a:lnTo>
                  <a:pt x="409047" y="542640"/>
                </a:lnTo>
                <a:lnTo>
                  <a:pt x="435864" y="529249"/>
                </a:lnTo>
                <a:close/>
              </a:path>
              <a:path w="580390" h="567054">
                <a:moveTo>
                  <a:pt x="435864" y="48501"/>
                </a:moveTo>
                <a:lnTo>
                  <a:pt x="435864" y="48072"/>
                </a:lnTo>
                <a:lnTo>
                  <a:pt x="435102" y="48072"/>
                </a:lnTo>
                <a:lnTo>
                  <a:pt x="435864" y="48501"/>
                </a:lnTo>
                <a:close/>
              </a:path>
              <a:path w="580390" h="567054">
                <a:moveTo>
                  <a:pt x="447294" y="511368"/>
                </a:moveTo>
                <a:lnTo>
                  <a:pt x="435102" y="518988"/>
                </a:lnTo>
                <a:lnTo>
                  <a:pt x="435864" y="518988"/>
                </a:lnTo>
                <a:lnTo>
                  <a:pt x="435864" y="529249"/>
                </a:lnTo>
                <a:lnTo>
                  <a:pt x="439078" y="527644"/>
                </a:lnTo>
                <a:lnTo>
                  <a:pt x="446531" y="522749"/>
                </a:lnTo>
                <a:lnTo>
                  <a:pt x="446531" y="512130"/>
                </a:lnTo>
                <a:lnTo>
                  <a:pt x="447294" y="511368"/>
                </a:lnTo>
                <a:close/>
              </a:path>
              <a:path w="580390" h="567054">
                <a:moveTo>
                  <a:pt x="447294" y="55438"/>
                </a:moveTo>
                <a:lnTo>
                  <a:pt x="447294" y="54930"/>
                </a:lnTo>
                <a:lnTo>
                  <a:pt x="446531" y="54930"/>
                </a:lnTo>
                <a:lnTo>
                  <a:pt x="447294" y="55438"/>
                </a:lnTo>
                <a:close/>
              </a:path>
              <a:path w="580390" h="567054">
                <a:moveTo>
                  <a:pt x="537210" y="432023"/>
                </a:moveTo>
                <a:lnTo>
                  <a:pt x="537210" y="414594"/>
                </a:lnTo>
                <a:lnTo>
                  <a:pt x="530352" y="426024"/>
                </a:lnTo>
                <a:lnTo>
                  <a:pt x="516509" y="446369"/>
                </a:lnTo>
                <a:lnTo>
                  <a:pt x="502258" y="463620"/>
                </a:lnTo>
                <a:lnTo>
                  <a:pt x="486623" y="479599"/>
                </a:lnTo>
                <a:lnTo>
                  <a:pt x="468630" y="496128"/>
                </a:lnTo>
                <a:lnTo>
                  <a:pt x="457962" y="504510"/>
                </a:lnTo>
                <a:lnTo>
                  <a:pt x="457962" y="503748"/>
                </a:lnTo>
                <a:lnTo>
                  <a:pt x="446531" y="512130"/>
                </a:lnTo>
                <a:lnTo>
                  <a:pt x="446531" y="522749"/>
                </a:lnTo>
                <a:lnTo>
                  <a:pt x="467261" y="509135"/>
                </a:lnTo>
                <a:lnTo>
                  <a:pt x="493203" y="487140"/>
                </a:lnTo>
                <a:lnTo>
                  <a:pt x="516514" y="461687"/>
                </a:lnTo>
                <a:lnTo>
                  <a:pt x="536801" y="432804"/>
                </a:lnTo>
                <a:lnTo>
                  <a:pt x="537210" y="432023"/>
                </a:lnTo>
                <a:close/>
              </a:path>
              <a:path w="580390" h="567054">
                <a:moveTo>
                  <a:pt x="537210" y="153059"/>
                </a:moveTo>
                <a:lnTo>
                  <a:pt x="537210" y="152466"/>
                </a:lnTo>
                <a:lnTo>
                  <a:pt x="536448" y="151704"/>
                </a:lnTo>
                <a:lnTo>
                  <a:pt x="537210" y="153059"/>
                </a:lnTo>
                <a:close/>
              </a:path>
              <a:path w="580390" h="567054">
                <a:moveTo>
                  <a:pt x="558546" y="387221"/>
                </a:moveTo>
                <a:lnTo>
                  <a:pt x="558546" y="365064"/>
                </a:lnTo>
                <a:lnTo>
                  <a:pt x="553974" y="378018"/>
                </a:lnTo>
                <a:lnTo>
                  <a:pt x="548640" y="390972"/>
                </a:lnTo>
                <a:lnTo>
                  <a:pt x="548640" y="390210"/>
                </a:lnTo>
                <a:lnTo>
                  <a:pt x="543306" y="403164"/>
                </a:lnTo>
                <a:lnTo>
                  <a:pt x="543306" y="402402"/>
                </a:lnTo>
                <a:lnTo>
                  <a:pt x="536448" y="414594"/>
                </a:lnTo>
                <a:lnTo>
                  <a:pt x="537210" y="414594"/>
                </a:lnTo>
                <a:lnTo>
                  <a:pt x="537210" y="432023"/>
                </a:lnTo>
                <a:lnTo>
                  <a:pt x="553673" y="400519"/>
                </a:lnTo>
                <a:lnTo>
                  <a:pt x="558546" y="387221"/>
                </a:lnTo>
                <a:close/>
              </a:path>
              <a:path w="580390" h="567054">
                <a:moveTo>
                  <a:pt x="565404" y="368503"/>
                </a:moveTo>
                <a:lnTo>
                  <a:pt x="565404" y="339156"/>
                </a:lnTo>
                <a:lnTo>
                  <a:pt x="557784" y="365064"/>
                </a:lnTo>
                <a:lnTo>
                  <a:pt x="558546" y="365064"/>
                </a:lnTo>
                <a:lnTo>
                  <a:pt x="558546" y="387221"/>
                </a:lnTo>
                <a:lnTo>
                  <a:pt x="565404" y="368503"/>
                </a:lnTo>
                <a:close/>
              </a:path>
              <a:path w="580390" h="567054">
                <a:moveTo>
                  <a:pt x="565404" y="231333"/>
                </a:moveTo>
                <a:lnTo>
                  <a:pt x="565404" y="227904"/>
                </a:lnTo>
                <a:lnTo>
                  <a:pt x="564642" y="227904"/>
                </a:lnTo>
                <a:lnTo>
                  <a:pt x="565404" y="231333"/>
                </a:lnTo>
                <a:close/>
              </a:path>
              <a:path w="580390" h="567054">
                <a:moveTo>
                  <a:pt x="570738" y="347267"/>
                </a:moveTo>
                <a:lnTo>
                  <a:pt x="570738" y="297246"/>
                </a:lnTo>
                <a:lnTo>
                  <a:pt x="567690" y="325440"/>
                </a:lnTo>
                <a:lnTo>
                  <a:pt x="564642" y="339156"/>
                </a:lnTo>
                <a:lnTo>
                  <a:pt x="565404" y="339156"/>
                </a:lnTo>
                <a:lnTo>
                  <a:pt x="565404" y="368503"/>
                </a:lnTo>
                <a:lnTo>
                  <a:pt x="566738" y="364860"/>
                </a:lnTo>
                <a:lnTo>
                  <a:pt x="570738" y="347267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10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66451" y="4268723"/>
            <a:ext cx="3358667" cy="272872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99579" y="40386"/>
            <a:ext cx="4386834" cy="34991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753752" y="6759193"/>
            <a:ext cx="913384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2. </a:t>
            </a:r>
            <a:r>
              <a:rPr dirty="0" sz="2200" spc="-10">
                <a:latin typeface="Times New Roman"/>
                <a:cs typeface="Times New Roman"/>
              </a:rPr>
              <a:t>Вплив </a:t>
            </a:r>
            <a:r>
              <a:rPr dirty="0" sz="2200" spc="-30">
                <a:latin typeface="Times New Roman"/>
                <a:cs typeface="Times New Roman"/>
              </a:rPr>
              <a:t>ударних </a:t>
            </a:r>
            <a:r>
              <a:rPr dirty="0" sz="2200" spc="-10">
                <a:latin typeface="Times New Roman"/>
                <a:cs typeface="Times New Roman"/>
              </a:rPr>
              <a:t>навантажень при падінні </a:t>
            </a:r>
            <a:r>
              <a:rPr dirty="0" sz="2200" spc="-20">
                <a:latin typeface="Times New Roman"/>
                <a:cs typeface="Times New Roman"/>
              </a:rPr>
              <a:t>контейнера </a:t>
            </a:r>
            <a:r>
              <a:rPr dirty="0" sz="2200" spc="-25">
                <a:latin typeface="Times New Roman"/>
                <a:cs typeface="Times New Roman"/>
              </a:rPr>
              <a:t>кутом </a:t>
            </a:r>
            <a:r>
              <a:rPr dirty="0" sz="2200" spc="-5">
                <a:latin typeface="Times New Roman"/>
                <a:cs typeface="Times New Roman"/>
              </a:rPr>
              <a:t>на</a:t>
            </a:r>
            <a:r>
              <a:rPr dirty="0" sz="2200" spc="145">
                <a:latin typeface="Times New Roman"/>
                <a:cs typeface="Times New Roman"/>
              </a:rPr>
              <a:t> </a:t>
            </a:r>
            <a:r>
              <a:rPr dirty="0" sz="2200" spc="-10">
                <a:latin typeface="Times New Roman"/>
                <a:cs typeface="Times New Roman"/>
              </a:rPr>
              <a:t>опорну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4235" y="3626116"/>
            <a:ext cx="9393555" cy="6743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776220" marR="5080" indent="-2764155">
              <a:lnSpc>
                <a:spcPts val="2590"/>
              </a:lnSpc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1. </a:t>
            </a:r>
            <a:r>
              <a:rPr dirty="0" sz="2200" spc="-10">
                <a:latin typeface="Times New Roman"/>
                <a:cs typeface="Times New Roman"/>
              </a:rPr>
              <a:t>Деформації </a:t>
            </a:r>
            <a:r>
              <a:rPr dirty="0" sz="2200" spc="-15">
                <a:latin typeface="Times New Roman"/>
                <a:cs typeface="Times New Roman"/>
              </a:rPr>
              <a:t>кутових </a:t>
            </a:r>
            <a:r>
              <a:rPr dirty="0" sz="2200" spc="-10">
                <a:latin typeface="Times New Roman"/>
                <a:cs typeface="Times New Roman"/>
              </a:rPr>
              <a:t>накладок </a:t>
            </a:r>
            <a:r>
              <a:rPr dirty="0" sz="2200" spc="-5">
                <a:latin typeface="Times New Roman"/>
                <a:cs typeface="Times New Roman"/>
              </a:rPr>
              <a:t>до </a:t>
            </a:r>
            <a:r>
              <a:rPr dirty="0" sz="2200" spc="-25">
                <a:latin typeface="Times New Roman"/>
                <a:cs typeface="Times New Roman"/>
              </a:rPr>
              <a:t>контакту </a:t>
            </a:r>
            <a:r>
              <a:rPr dirty="0" sz="2200" spc="-5">
                <a:latin typeface="Times New Roman"/>
                <a:cs typeface="Times New Roman"/>
              </a:rPr>
              <a:t>з </a:t>
            </a:r>
            <a:r>
              <a:rPr dirty="0" sz="2200" spc="-20">
                <a:latin typeface="Times New Roman"/>
                <a:cs typeface="Times New Roman"/>
              </a:rPr>
              <a:t>бетоном: </a:t>
            </a:r>
            <a:r>
              <a:rPr dirty="0" sz="2200" spc="-5">
                <a:latin typeface="Times New Roman"/>
                <a:cs typeface="Times New Roman"/>
              </a:rPr>
              <a:t>а - </a:t>
            </a:r>
            <a:r>
              <a:rPr dirty="0" sz="2200" spc="-10">
                <a:latin typeface="Times New Roman"/>
                <a:cs typeface="Times New Roman"/>
              </a:rPr>
              <a:t>нижня частина  </a:t>
            </a:r>
            <a:r>
              <a:rPr dirty="0" sz="2200" spc="-5">
                <a:latin typeface="Times New Roman"/>
                <a:cs typeface="Times New Roman"/>
              </a:rPr>
              <a:t>стійки, б - </a:t>
            </a:r>
            <a:r>
              <a:rPr dirty="0" sz="2200" spc="-10">
                <a:latin typeface="Times New Roman"/>
                <a:cs typeface="Times New Roman"/>
              </a:rPr>
              <a:t>деформації </a:t>
            </a:r>
            <a:r>
              <a:rPr dirty="0" sz="2200" spc="-5">
                <a:latin typeface="Times New Roman"/>
                <a:cs typeface="Times New Roman"/>
              </a:rPr>
              <a:t>при </a:t>
            </a:r>
            <a:r>
              <a:rPr dirty="0" sz="2200" spc="-35">
                <a:latin typeface="Times New Roman"/>
                <a:cs typeface="Times New Roman"/>
              </a:rPr>
              <a:t>уда</a:t>
            </a:r>
            <a:r>
              <a:rPr dirty="0" sz="2200" spc="-35">
                <a:latin typeface="Calibri"/>
                <a:cs typeface="Calibri"/>
              </a:rPr>
              <a:t>рі.</a:t>
            </a:r>
            <a:endParaRPr sz="22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5904623" y="6095"/>
            <a:ext cx="3529584" cy="343433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2368435" y="3348482"/>
            <a:ext cx="241935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а)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824343" y="3397262"/>
            <a:ext cx="26035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б)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10023995" y="6891460"/>
            <a:ext cx="580390" cy="567055"/>
          </a:xfrm>
          <a:custGeom>
            <a:avLst/>
            <a:gdLst/>
            <a:ahLst/>
            <a:cxnLst/>
            <a:rect l="l" t="t" r="r" b="b"/>
            <a:pathLst>
              <a:path w="580390" h="567054">
                <a:moveTo>
                  <a:pt x="579882" y="283530"/>
                </a:moveTo>
                <a:lnTo>
                  <a:pt x="569733" y="212168"/>
                </a:lnTo>
                <a:lnTo>
                  <a:pt x="556617" y="173613"/>
                </a:lnTo>
                <a:lnTo>
                  <a:pt x="539439" y="138909"/>
                </a:lnTo>
                <a:lnTo>
                  <a:pt x="494605" y="81060"/>
                </a:lnTo>
                <a:lnTo>
                  <a:pt x="438653" y="38624"/>
                </a:lnTo>
                <a:lnTo>
                  <a:pt x="375006" y="11607"/>
                </a:lnTo>
                <a:lnTo>
                  <a:pt x="307087" y="12"/>
                </a:lnTo>
                <a:lnTo>
                  <a:pt x="272595" y="0"/>
                </a:lnTo>
                <a:lnTo>
                  <a:pt x="238318" y="3844"/>
                </a:lnTo>
                <a:lnTo>
                  <a:pt x="172122" y="23109"/>
                </a:lnTo>
                <a:lnTo>
                  <a:pt x="111922" y="57810"/>
                </a:lnTo>
                <a:lnTo>
                  <a:pt x="61141" y="107951"/>
                </a:lnTo>
                <a:lnTo>
                  <a:pt x="23200" y="173538"/>
                </a:lnTo>
                <a:lnTo>
                  <a:pt x="10115" y="212125"/>
                </a:lnTo>
                <a:lnTo>
                  <a:pt x="1523" y="254574"/>
                </a:lnTo>
                <a:lnTo>
                  <a:pt x="0" y="269052"/>
                </a:lnTo>
                <a:lnTo>
                  <a:pt x="0" y="298008"/>
                </a:lnTo>
                <a:lnTo>
                  <a:pt x="3048" y="326964"/>
                </a:lnTo>
                <a:lnTo>
                  <a:pt x="9144" y="350214"/>
                </a:lnTo>
                <a:lnTo>
                  <a:pt x="9143" y="269052"/>
                </a:lnTo>
                <a:lnTo>
                  <a:pt x="12191" y="241620"/>
                </a:lnTo>
                <a:lnTo>
                  <a:pt x="14477" y="227904"/>
                </a:lnTo>
                <a:lnTo>
                  <a:pt x="17525" y="214188"/>
                </a:lnTo>
                <a:lnTo>
                  <a:pt x="17525" y="214950"/>
                </a:lnTo>
                <a:lnTo>
                  <a:pt x="21335" y="201234"/>
                </a:lnTo>
                <a:lnTo>
                  <a:pt x="25907" y="188280"/>
                </a:lnTo>
                <a:lnTo>
                  <a:pt x="25907" y="189042"/>
                </a:lnTo>
                <a:lnTo>
                  <a:pt x="31241" y="176088"/>
                </a:lnTo>
                <a:lnTo>
                  <a:pt x="36575" y="163896"/>
                </a:lnTo>
                <a:lnTo>
                  <a:pt x="42671" y="151704"/>
                </a:lnTo>
                <a:lnTo>
                  <a:pt x="42671" y="152466"/>
                </a:lnTo>
                <a:lnTo>
                  <a:pt x="49529" y="140274"/>
                </a:lnTo>
                <a:lnTo>
                  <a:pt x="57149" y="129606"/>
                </a:lnTo>
                <a:lnTo>
                  <a:pt x="64769" y="118176"/>
                </a:lnTo>
                <a:lnTo>
                  <a:pt x="64769" y="118938"/>
                </a:lnTo>
                <a:lnTo>
                  <a:pt x="73151" y="108270"/>
                </a:lnTo>
                <a:lnTo>
                  <a:pt x="81533" y="99190"/>
                </a:lnTo>
                <a:lnTo>
                  <a:pt x="81533" y="98364"/>
                </a:lnTo>
                <a:lnTo>
                  <a:pt x="91439" y="88458"/>
                </a:lnTo>
                <a:lnTo>
                  <a:pt x="100583" y="80018"/>
                </a:lnTo>
                <a:lnTo>
                  <a:pt x="100583" y="79314"/>
                </a:lnTo>
                <a:lnTo>
                  <a:pt x="121919" y="62550"/>
                </a:lnTo>
                <a:lnTo>
                  <a:pt x="132587" y="54930"/>
                </a:lnTo>
                <a:lnTo>
                  <a:pt x="144017" y="48072"/>
                </a:lnTo>
                <a:lnTo>
                  <a:pt x="155447" y="41643"/>
                </a:lnTo>
                <a:lnTo>
                  <a:pt x="155447" y="41214"/>
                </a:lnTo>
                <a:lnTo>
                  <a:pt x="167639" y="35477"/>
                </a:lnTo>
                <a:lnTo>
                  <a:pt x="167639" y="35118"/>
                </a:lnTo>
                <a:lnTo>
                  <a:pt x="192785" y="24764"/>
                </a:lnTo>
                <a:lnTo>
                  <a:pt x="192785" y="24450"/>
                </a:lnTo>
                <a:lnTo>
                  <a:pt x="206502" y="19878"/>
                </a:lnTo>
                <a:lnTo>
                  <a:pt x="206502" y="20640"/>
                </a:lnTo>
                <a:lnTo>
                  <a:pt x="219456" y="16830"/>
                </a:lnTo>
                <a:lnTo>
                  <a:pt x="246888" y="10734"/>
                </a:lnTo>
                <a:lnTo>
                  <a:pt x="261365" y="9210"/>
                </a:lnTo>
                <a:lnTo>
                  <a:pt x="275082" y="8489"/>
                </a:lnTo>
                <a:lnTo>
                  <a:pt x="289560" y="7725"/>
                </a:lnTo>
                <a:lnTo>
                  <a:pt x="318516" y="9210"/>
                </a:lnTo>
                <a:lnTo>
                  <a:pt x="332994" y="10734"/>
                </a:lnTo>
                <a:lnTo>
                  <a:pt x="332994" y="10895"/>
                </a:lnTo>
                <a:lnTo>
                  <a:pt x="346710" y="13782"/>
                </a:lnTo>
                <a:lnTo>
                  <a:pt x="360426" y="16830"/>
                </a:lnTo>
                <a:lnTo>
                  <a:pt x="360426" y="17042"/>
                </a:lnTo>
                <a:lnTo>
                  <a:pt x="373380" y="20640"/>
                </a:lnTo>
                <a:lnTo>
                  <a:pt x="373380" y="19878"/>
                </a:lnTo>
                <a:lnTo>
                  <a:pt x="386334" y="24450"/>
                </a:lnTo>
                <a:lnTo>
                  <a:pt x="399288" y="29784"/>
                </a:lnTo>
                <a:lnTo>
                  <a:pt x="411480" y="35118"/>
                </a:lnTo>
                <a:lnTo>
                  <a:pt x="423672" y="41214"/>
                </a:lnTo>
                <a:lnTo>
                  <a:pt x="435864" y="48072"/>
                </a:lnTo>
                <a:lnTo>
                  <a:pt x="435864" y="48501"/>
                </a:lnTo>
                <a:lnTo>
                  <a:pt x="447294" y="54930"/>
                </a:lnTo>
                <a:lnTo>
                  <a:pt x="447294" y="55438"/>
                </a:lnTo>
                <a:lnTo>
                  <a:pt x="457962" y="62550"/>
                </a:lnTo>
                <a:lnTo>
                  <a:pt x="471572" y="73273"/>
                </a:lnTo>
                <a:lnTo>
                  <a:pt x="483660" y="84039"/>
                </a:lnTo>
                <a:lnTo>
                  <a:pt x="495091" y="95490"/>
                </a:lnTo>
                <a:lnTo>
                  <a:pt x="506730" y="108270"/>
                </a:lnTo>
                <a:lnTo>
                  <a:pt x="515112" y="118938"/>
                </a:lnTo>
                <a:lnTo>
                  <a:pt x="515112" y="118176"/>
                </a:lnTo>
                <a:lnTo>
                  <a:pt x="522731" y="129606"/>
                </a:lnTo>
                <a:lnTo>
                  <a:pt x="530352" y="140274"/>
                </a:lnTo>
                <a:lnTo>
                  <a:pt x="537210" y="152466"/>
                </a:lnTo>
                <a:lnTo>
                  <a:pt x="537210" y="153059"/>
                </a:lnTo>
                <a:lnTo>
                  <a:pt x="543306" y="163896"/>
                </a:lnTo>
                <a:lnTo>
                  <a:pt x="548640" y="176088"/>
                </a:lnTo>
                <a:lnTo>
                  <a:pt x="553974" y="189042"/>
                </a:lnTo>
                <a:lnTo>
                  <a:pt x="553974" y="188280"/>
                </a:lnTo>
                <a:lnTo>
                  <a:pt x="557784" y="201234"/>
                </a:lnTo>
                <a:lnTo>
                  <a:pt x="561594" y="214950"/>
                </a:lnTo>
                <a:lnTo>
                  <a:pt x="561594" y="214188"/>
                </a:lnTo>
                <a:lnTo>
                  <a:pt x="565404" y="227904"/>
                </a:lnTo>
                <a:lnTo>
                  <a:pt x="565404" y="231333"/>
                </a:lnTo>
                <a:lnTo>
                  <a:pt x="567690" y="241620"/>
                </a:lnTo>
                <a:lnTo>
                  <a:pt x="570738" y="269052"/>
                </a:lnTo>
                <a:lnTo>
                  <a:pt x="570738" y="347267"/>
                </a:lnTo>
                <a:lnTo>
                  <a:pt x="575605" y="325854"/>
                </a:lnTo>
                <a:lnTo>
                  <a:pt x="579882" y="283530"/>
                </a:lnTo>
                <a:close/>
              </a:path>
              <a:path w="580390" h="567054">
                <a:moveTo>
                  <a:pt x="82296" y="468696"/>
                </a:moveTo>
                <a:lnTo>
                  <a:pt x="57150" y="437454"/>
                </a:lnTo>
                <a:lnTo>
                  <a:pt x="36576" y="402402"/>
                </a:lnTo>
                <a:lnTo>
                  <a:pt x="36576" y="403164"/>
                </a:lnTo>
                <a:lnTo>
                  <a:pt x="31242" y="390210"/>
                </a:lnTo>
                <a:lnTo>
                  <a:pt x="31242" y="390972"/>
                </a:lnTo>
                <a:lnTo>
                  <a:pt x="25908" y="378018"/>
                </a:lnTo>
                <a:lnTo>
                  <a:pt x="12659" y="328803"/>
                </a:lnTo>
                <a:lnTo>
                  <a:pt x="9144" y="297246"/>
                </a:lnTo>
                <a:lnTo>
                  <a:pt x="9144" y="350214"/>
                </a:lnTo>
                <a:lnTo>
                  <a:pt x="28604" y="405146"/>
                </a:lnTo>
                <a:lnTo>
                  <a:pt x="68697" y="467711"/>
                </a:lnTo>
                <a:lnTo>
                  <a:pt x="81534" y="481060"/>
                </a:lnTo>
                <a:lnTo>
                  <a:pt x="81534" y="468696"/>
                </a:lnTo>
                <a:lnTo>
                  <a:pt x="82296" y="468696"/>
                </a:lnTo>
                <a:close/>
              </a:path>
              <a:path w="580390" h="567054">
                <a:moveTo>
                  <a:pt x="82296" y="98364"/>
                </a:moveTo>
                <a:lnTo>
                  <a:pt x="81533" y="98364"/>
                </a:lnTo>
                <a:lnTo>
                  <a:pt x="81533" y="99190"/>
                </a:lnTo>
                <a:lnTo>
                  <a:pt x="82296" y="98364"/>
                </a:lnTo>
                <a:close/>
              </a:path>
              <a:path w="580390" h="567054">
                <a:moveTo>
                  <a:pt x="101346" y="486984"/>
                </a:moveTo>
                <a:lnTo>
                  <a:pt x="81534" y="468696"/>
                </a:lnTo>
                <a:lnTo>
                  <a:pt x="81534" y="481060"/>
                </a:lnTo>
                <a:lnTo>
                  <a:pt x="93216" y="493207"/>
                </a:lnTo>
                <a:lnTo>
                  <a:pt x="100584" y="499127"/>
                </a:lnTo>
                <a:lnTo>
                  <a:pt x="100584" y="486984"/>
                </a:lnTo>
                <a:lnTo>
                  <a:pt x="101346" y="486984"/>
                </a:lnTo>
                <a:close/>
              </a:path>
              <a:path w="580390" h="567054">
                <a:moveTo>
                  <a:pt x="101346" y="79314"/>
                </a:moveTo>
                <a:lnTo>
                  <a:pt x="100583" y="79314"/>
                </a:lnTo>
                <a:lnTo>
                  <a:pt x="100583" y="80018"/>
                </a:lnTo>
                <a:lnTo>
                  <a:pt x="101346" y="79314"/>
                </a:lnTo>
                <a:close/>
              </a:path>
              <a:path w="580390" h="567054">
                <a:moveTo>
                  <a:pt x="156210" y="525846"/>
                </a:moveTo>
                <a:lnTo>
                  <a:pt x="144018" y="518988"/>
                </a:lnTo>
                <a:lnTo>
                  <a:pt x="132588" y="511368"/>
                </a:lnTo>
                <a:lnTo>
                  <a:pt x="132588" y="512130"/>
                </a:lnTo>
                <a:lnTo>
                  <a:pt x="121920" y="503748"/>
                </a:lnTo>
                <a:lnTo>
                  <a:pt x="121920" y="504510"/>
                </a:lnTo>
                <a:lnTo>
                  <a:pt x="111252" y="496128"/>
                </a:lnTo>
                <a:lnTo>
                  <a:pt x="100584" y="486984"/>
                </a:lnTo>
                <a:lnTo>
                  <a:pt x="100584" y="499127"/>
                </a:lnTo>
                <a:lnTo>
                  <a:pt x="120194" y="514883"/>
                </a:lnTo>
                <a:lnTo>
                  <a:pt x="149239" y="532765"/>
                </a:lnTo>
                <a:lnTo>
                  <a:pt x="155448" y="535618"/>
                </a:lnTo>
                <a:lnTo>
                  <a:pt x="155448" y="525846"/>
                </a:lnTo>
                <a:lnTo>
                  <a:pt x="156210" y="525846"/>
                </a:lnTo>
                <a:close/>
              </a:path>
              <a:path w="580390" h="567054">
                <a:moveTo>
                  <a:pt x="156210" y="41214"/>
                </a:moveTo>
                <a:lnTo>
                  <a:pt x="155447" y="41214"/>
                </a:lnTo>
                <a:lnTo>
                  <a:pt x="155447" y="41643"/>
                </a:lnTo>
                <a:lnTo>
                  <a:pt x="156210" y="41214"/>
                </a:lnTo>
                <a:close/>
              </a:path>
              <a:path w="580390" h="567054">
                <a:moveTo>
                  <a:pt x="168402" y="531942"/>
                </a:moveTo>
                <a:lnTo>
                  <a:pt x="155448" y="525846"/>
                </a:lnTo>
                <a:lnTo>
                  <a:pt x="155448" y="535618"/>
                </a:lnTo>
                <a:lnTo>
                  <a:pt x="167640" y="541221"/>
                </a:lnTo>
                <a:lnTo>
                  <a:pt x="167640" y="531942"/>
                </a:lnTo>
                <a:lnTo>
                  <a:pt x="168402" y="531942"/>
                </a:lnTo>
                <a:close/>
              </a:path>
              <a:path w="580390" h="567054">
                <a:moveTo>
                  <a:pt x="168401" y="35118"/>
                </a:moveTo>
                <a:lnTo>
                  <a:pt x="167639" y="35118"/>
                </a:lnTo>
                <a:lnTo>
                  <a:pt x="167639" y="35477"/>
                </a:lnTo>
                <a:lnTo>
                  <a:pt x="168401" y="35118"/>
                </a:lnTo>
                <a:close/>
              </a:path>
              <a:path w="580390" h="567054">
                <a:moveTo>
                  <a:pt x="193548" y="541848"/>
                </a:moveTo>
                <a:lnTo>
                  <a:pt x="180594" y="537276"/>
                </a:lnTo>
                <a:lnTo>
                  <a:pt x="167640" y="531942"/>
                </a:lnTo>
                <a:lnTo>
                  <a:pt x="167640" y="541221"/>
                </a:lnTo>
                <a:lnTo>
                  <a:pt x="179961" y="546883"/>
                </a:lnTo>
                <a:lnTo>
                  <a:pt x="192786" y="551043"/>
                </a:lnTo>
                <a:lnTo>
                  <a:pt x="192786" y="541848"/>
                </a:lnTo>
                <a:lnTo>
                  <a:pt x="193548" y="541848"/>
                </a:lnTo>
                <a:close/>
              </a:path>
              <a:path w="580390" h="567054">
                <a:moveTo>
                  <a:pt x="193547" y="24450"/>
                </a:moveTo>
                <a:lnTo>
                  <a:pt x="192785" y="24450"/>
                </a:lnTo>
                <a:lnTo>
                  <a:pt x="192785" y="24764"/>
                </a:lnTo>
                <a:lnTo>
                  <a:pt x="193547" y="24450"/>
                </a:lnTo>
                <a:close/>
              </a:path>
              <a:path w="580390" h="567054">
                <a:moveTo>
                  <a:pt x="332994" y="563528"/>
                </a:moveTo>
                <a:lnTo>
                  <a:pt x="332994" y="555564"/>
                </a:lnTo>
                <a:lnTo>
                  <a:pt x="304038" y="558612"/>
                </a:lnTo>
                <a:lnTo>
                  <a:pt x="275082" y="558612"/>
                </a:lnTo>
                <a:lnTo>
                  <a:pt x="246888" y="555564"/>
                </a:lnTo>
                <a:lnTo>
                  <a:pt x="233172" y="553278"/>
                </a:lnTo>
                <a:lnTo>
                  <a:pt x="219456" y="550230"/>
                </a:lnTo>
                <a:lnTo>
                  <a:pt x="206502" y="546420"/>
                </a:lnTo>
                <a:lnTo>
                  <a:pt x="192786" y="541848"/>
                </a:lnTo>
                <a:lnTo>
                  <a:pt x="192786" y="551043"/>
                </a:lnTo>
                <a:lnTo>
                  <a:pt x="211968" y="557264"/>
                </a:lnTo>
                <a:lnTo>
                  <a:pt x="244867" y="563937"/>
                </a:lnTo>
                <a:lnTo>
                  <a:pt x="278267" y="566928"/>
                </a:lnTo>
                <a:lnTo>
                  <a:pt x="311777" y="566266"/>
                </a:lnTo>
                <a:lnTo>
                  <a:pt x="332994" y="563528"/>
                </a:lnTo>
                <a:close/>
              </a:path>
              <a:path w="580390" h="567054">
                <a:moveTo>
                  <a:pt x="275844" y="8448"/>
                </a:moveTo>
                <a:lnTo>
                  <a:pt x="275082" y="8448"/>
                </a:lnTo>
                <a:lnTo>
                  <a:pt x="275844" y="8448"/>
                </a:lnTo>
                <a:close/>
              </a:path>
              <a:path w="580390" h="567054">
                <a:moveTo>
                  <a:pt x="275844" y="558612"/>
                </a:moveTo>
                <a:lnTo>
                  <a:pt x="275082" y="558532"/>
                </a:lnTo>
                <a:lnTo>
                  <a:pt x="275844" y="558612"/>
                </a:lnTo>
                <a:close/>
              </a:path>
              <a:path w="580390" h="567054">
                <a:moveTo>
                  <a:pt x="289931" y="7706"/>
                </a:moveTo>
                <a:lnTo>
                  <a:pt x="289560" y="7686"/>
                </a:lnTo>
                <a:lnTo>
                  <a:pt x="289931" y="7706"/>
                </a:lnTo>
                <a:close/>
              </a:path>
              <a:path w="580390" h="567054">
                <a:moveTo>
                  <a:pt x="290322" y="7727"/>
                </a:moveTo>
                <a:lnTo>
                  <a:pt x="289931" y="7706"/>
                </a:lnTo>
                <a:lnTo>
                  <a:pt x="290322" y="7727"/>
                </a:lnTo>
                <a:close/>
              </a:path>
              <a:path w="580390" h="567054">
                <a:moveTo>
                  <a:pt x="332994" y="10895"/>
                </a:moveTo>
                <a:lnTo>
                  <a:pt x="332994" y="10734"/>
                </a:lnTo>
                <a:lnTo>
                  <a:pt x="332232" y="10734"/>
                </a:lnTo>
                <a:lnTo>
                  <a:pt x="332994" y="10895"/>
                </a:lnTo>
                <a:close/>
              </a:path>
              <a:path w="580390" h="567054">
                <a:moveTo>
                  <a:pt x="360426" y="558243"/>
                </a:moveTo>
                <a:lnTo>
                  <a:pt x="360426" y="550230"/>
                </a:lnTo>
                <a:lnTo>
                  <a:pt x="346710" y="553278"/>
                </a:lnTo>
                <a:lnTo>
                  <a:pt x="332232" y="555564"/>
                </a:lnTo>
                <a:lnTo>
                  <a:pt x="332994" y="555564"/>
                </a:lnTo>
                <a:lnTo>
                  <a:pt x="332994" y="563528"/>
                </a:lnTo>
                <a:lnTo>
                  <a:pt x="345004" y="561979"/>
                </a:lnTo>
                <a:lnTo>
                  <a:pt x="360426" y="558243"/>
                </a:lnTo>
                <a:close/>
              </a:path>
              <a:path w="580390" h="567054">
                <a:moveTo>
                  <a:pt x="360426" y="17042"/>
                </a:moveTo>
                <a:lnTo>
                  <a:pt x="360426" y="16830"/>
                </a:lnTo>
                <a:lnTo>
                  <a:pt x="359664" y="16830"/>
                </a:lnTo>
                <a:lnTo>
                  <a:pt x="360426" y="17042"/>
                </a:lnTo>
                <a:close/>
              </a:path>
              <a:path w="580390" h="567054">
                <a:moveTo>
                  <a:pt x="435864" y="529249"/>
                </a:moveTo>
                <a:lnTo>
                  <a:pt x="435864" y="518988"/>
                </a:lnTo>
                <a:lnTo>
                  <a:pt x="423672" y="525846"/>
                </a:lnTo>
                <a:lnTo>
                  <a:pt x="411480" y="531942"/>
                </a:lnTo>
                <a:lnTo>
                  <a:pt x="399288" y="537276"/>
                </a:lnTo>
                <a:lnTo>
                  <a:pt x="373380" y="546420"/>
                </a:lnTo>
                <a:lnTo>
                  <a:pt x="359664" y="550230"/>
                </a:lnTo>
                <a:lnTo>
                  <a:pt x="360426" y="550230"/>
                </a:lnTo>
                <a:lnTo>
                  <a:pt x="360426" y="558243"/>
                </a:lnTo>
                <a:lnTo>
                  <a:pt x="377558" y="554094"/>
                </a:lnTo>
                <a:lnTo>
                  <a:pt x="409047" y="542640"/>
                </a:lnTo>
                <a:lnTo>
                  <a:pt x="435864" y="529249"/>
                </a:lnTo>
                <a:close/>
              </a:path>
              <a:path w="580390" h="567054">
                <a:moveTo>
                  <a:pt x="435864" y="48501"/>
                </a:moveTo>
                <a:lnTo>
                  <a:pt x="435864" y="48072"/>
                </a:lnTo>
                <a:lnTo>
                  <a:pt x="435102" y="48072"/>
                </a:lnTo>
                <a:lnTo>
                  <a:pt x="435864" y="48501"/>
                </a:lnTo>
                <a:close/>
              </a:path>
              <a:path w="580390" h="567054">
                <a:moveTo>
                  <a:pt x="447294" y="511368"/>
                </a:moveTo>
                <a:lnTo>
                  <a:pt x="435102" y="518988"/>
                </a:lnTo>
                <a:lnTo>
                  <a:pt x="435864" y="518988"/>
                </a:lnTo>
                <a:lnTo>
                  <a:pt x="435864" y="529249"/>
                </a:lnTo>
                <a:lnTo>
                  <a:pt x="439078" y="527644"/>
                </a:lnTo>
                <a:lnTo>
                  <a:pt x="446531" y="522749"/>
                </a:lnTo>
                <a:lnTo>
                  <a:pt x="446531" y="512130"/>
                </a:lnTo>
                <a:lnTo>
                  <a:pt x="447294" y="511368"/>
                </a:lnTo>
                <a:close/>
              </a:path>
              <a:path w="580390" h="567054">
                <a:moveTo>
                  <a:pt x="447294" y="55438"/>
                </a:moveTo>
                <a:lnTo>
                  <a:pt x="447294" y="54930"/>
                </a:lnTo>
                <a:lnTo>
                  <a:pt x="446531" y="54930"/>
                </a:lnTo>
                <a:lnTo>
                  <a:pt x="447294" y="55438"/>
                </a:lnTo>
                <a:close/>
              </a:path>
              <a:path w="580390" h="567054">
                <a:moveTo>
                  <a:pt x="537210" y="432023"/>
                </a:moveTo>
                <a:lnTo>
                  <a:pt x="537210" y="414594"/>
                </a:lnTo>
                <a:lnTo>
                  <a:pt x="530352" y="426024"/>
                </a:lnTo>
                <a:lnTo>
                  <a:pt x="516509" y="446369"/>
                </a:lnTo>
                <a:lnTo>
                  <a:pt x="502258" y="463620"/>
                </a:lnTo>
                <a:lnTo>
                  <a:pt x="486623" y="479599"/>
                </a:lnTo>
                <a:lnTo>
                  <a:pt x="468630" y="496128"/>
                </a:lnTo>
                <a:lnTo>
                  <a:pt x="457962" y="504510"/>
                </a:lnTo>
                <a:lnTo>
                  <a:pt x="457962" y="503748"/>
                </a:lnTo>
                <a:lnTo>
                  <a:pt x="446531" y="512130"/>
                </a:lnTo>
                <a:lnTo>
                  <a:pt x="446531" y="522749"/>
                </a:lnTo>
                <a:lnTo>
                  <a:pt x="467261" y="509135"/>
                </a:lnTo>
                <a:lnTo>
                  <a:pt x="493203" y="487140"/>
                </a:lnTo>
                <a:lnTo>
                  <a:pt x="516514" y="461687"/>
                </a:lnTo>
                <a:lnTo>
                  <a:pt x="536801" y="432804"/>
                </a:lnTo>
                <a:lnTo>
                  <a:pt x="537210" y="432023"/>
                </a:lnTo>
                <a:close/>
              </a:path>
              <a:path w="580390" h="567054">
                <a:moveTo>
                  <a:pt x="537210" y="153059"/>
                </a:moveTo>
                <a:lnTo>
                  <a:pt x="537210" y="152466"/>
                </a:lnTo>
                <a:lnTo>
                  <a:pt x="536448" y="151704"/>
                </a:lnTo>
                <a:lnTo>
                  <a:pt x="537210" y="153059"/>
                </a:lnTo>
                <a:close/>
              </a:path>
              <a:path w="580390" h="567054">
                <a:moveTo>
                  <a:pt x="558546" y="387221"/>
                </a:moveTo>
                <a:lnTo>
                  <a:pt x="558546" y="365064"/>
                </a:lnTo>
                <a:lnTo>
                  <a:pt x="553974" y="378018"/>
                </a:lnTo>
                <a:lnTo>
                  <a:pt x="548640" y="390972"/>
                </a:lnTo>
                <a:lnTo>
                  <a:pt x="548640" y="390210"/>
                </a:lnTo>
                <a:lnTo>
                  <a:pt x="543306" y="403164"/>
                </a:lnTo>
                <a:lnTo>
                  <a:pt x="543306" y="402402"/>
                </a:lnTo>
                <a:lnTo>
                  <a:pt x="536448" y="414594"/>
                </a:lnTo>
                <a:lnTo>
                  <a:pt x="537210" y="414594"/>
                </a:lnTo>
                <a:lnTo>
                  <a:pt x="537210" y="432023"/>
                </a:lnTo>
                <a:lnTo>
                  <a:pt x="553673" y="400519"/>
                </a:lnTo>
                <a:lnTo>
                  <a:pt x="558546" y="387221"/>
                </a:lnTo>
                <a:close/>
              </a:path>
              <a:path w="580390" h="567054">
                <a:moveTo>
                  <a:pt x="565404" y="368503"/>
                </a:moveTo>
                <a:lnTo>
                  <a:pt x="565404" y="339156"/>
                </a:lnTo>
                <a:lnTo>
                  <a:pt x="557784" y="365064"/>
                </a:lnTo>
                <a:lnTo>
                  <a:pt x="558546" y="365064"/>
                </a:lnTo>
                <a:lnTo>
                  <a:pt x="558546" y="387221"/>
                </a:lnTo>
                <a:lnTo>
                  <a:pt x="565404" y="368503"/>
                </a:lnTo>
                <a:close/>
              </a:path>
              <a:path w="580390" h="567054">
                <a:moveTo>
                  <a:pt x="565404" y="231333"/>
                </a:moveTo>
                <a:lnTo>
                  <a:pt x="565404" y="227904"/>
                </a:lnTo>
                <a:lnTo>
                  <a:pt x="564642" y="227904"/>
                </a:lnTo>
                <a:lnTo>
                  <a:pt x="565404" y="231333"/>
                </a:lnTo>
                <a:close/>
              </a:path>
              <a:path w="580390" h="567054">
                <a:moveTo>
                  <a:pt x="570738" y="347267"/>
                </a:moveTo>
                <a:lnTo>
                  <a:pt x="570738" y="297246"/>
                </a:lnTo>
                <a:lnTo>
                  <a:pt x="567690" y="325440"/>
                </a:lnTo>
                <a:lnTo>
                  <a:pt x="564642" y="339156"/>
                </a:lnTo>
                <a:lnTo>
                  <a:pt x="565404" y="339156"/>
                </a:lnTo>
                <a:lnTo>
                  <a:pt x="565404" y="368503"/>
                </a:lnTo>
                <a:lnTo>
                  <a:pt x="566738" y="364860"/>
                </a:lnTo>
                <a:lnTo>
                  <a:pt x="570738" y="347267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0197972" y="7071729"/>
            <a:ext cx="229870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710"/>
              </a:lnSpc>
            </a:pPr>
            <a:r>
              <a:rPr dirty="0" sz="1600">
                <a:latin typeface="Times New Roman"/>
                <a:cs typeface="Times New Roman"/>
              </a:rPr>
              <a:t>13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752227" y="7136007"/>
            <a:ext cx="3136900" cy="304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305"/>
              </a:lnSpc>
            </a:pPr>
            <a:r>
              <a:rPr dirty="0" sz="2200" spc="-10">
                <a:latin typeface="Times New Roman"/>
                <a:cs typeface="Times New Roman"/>
              </a:rPr>
              <a:t>поверхню </a:t>
            </a:r>
            <a:r>
              <a:rPr dirty="0" sz="2200" spc="-5">
                <a:latin typeface="Times New Roman"/>
                <a:cs typeface="Times New Roman"/>
              </a:rPr>
              <a:t>зі </a:t>
            </a:r>
            <a:r>
              <a:rPr dirty="0" sz="2200" spc="-10">
                <a:latin typeface="Times New Roman"/>
                <a:cs typeface="Times New Roman"/>
              </a:rPr>
              <a:t>швидкістю</a:t>
            </a:r>
            <a:r>
              <a:rPr dirty="0" sz="2200" spc="-60">
                <a:latin typeface="Times New Roman"/>
                <a:cs typeface="Times New Roman"/>
              </a:rPr>
              <a:t> </a:t>
            </a:r>
            <a:r>
              <a:rPr dirty="0" sz="2200" spc="-145">
                <a:latin typeface="Times New Roman"/>
                <a:cs typeface="Times New Roman"/>
              </a:rPr>
              <a:t>V.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92365" y="6095"/>
            <a:ext cx="3493770" cy="304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941961" y="36576"/>
            <a:ext cx="3816096" cy="303961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273437" y="3337559"/>
            <a:ext cx="3756659" cy="290855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2440813" y="2965970"/>
            <a:ext cx="241935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а)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649095" y="3061982"/>
            <a:ext cx="26035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б)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27793" y="6151892"/>
            <a:ext cx="10038080" cy="6972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R="454025">
              <a:lnSpc>
                <a:spcPct val="100000"/>
              </a:lnSpc>
            </a:pPr>
            <a:r>
              <a:rPr dirty="0" sz="2200" spc="-5">
                <a:latin typeface="Times New Roman"/>
                <a:cs typeface="Times New Roman"/>
              </a:rPr>
              <a:t>в)</a:t>
            </a:r>
            <a:endParaRPr sz="2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3. </a:t>
            </a:r>
            <a:r>
              <a:rPr dirty="0" sz="2200" spc="-10">
                <a:latin typeface="Times New Roman"/>
                <a:cs typeface="Times New Roman"/>
              </a:rPr>
              <a:t>Деформації бічних захисних елементів </a:t>
            </a:r>
            <a:r>
              <a:rPr dirty="0" sz="2200" spc="-5">
                <a:latin typeface="Times New Roman"/>
                <a:cs typeface="Times New Roman"/>
              </a:rPr>
              <a:t>до </a:t>
            </a:r>
            <a:r>
              <a:rPr dirty="0" sz="2200" spc="-25">
                <a:latin typeface="Times New Roman"/>
                <a:cs typeface="Times New Roman"/>
              </a:rPr>
              <a:t>контакту </a:t>
            </a:r>
            <a:r>
              <a:rPr dirty="0" sz="2200" spc="-5">
                <a:latin typeface="Times New Roman"/>
                <a:cs typeface="Times New Roman"/>
              </a:rPr>
              <a:t>з </a:t>
            </a:r>
            <a:r>
              <a:rPr dirty="0" sz="2200" spc="-20">
                <a:latin typeface="Times New Roman"/>
                <a:cs typeface="Times New Roman"/>
              </a:rPr>
              <a:t>бетоном: </a:t>
            </a:r>
            <a:r>
              <a:rPr dirty="0" sz="2200" spc="-5">
                <a:latin typeface="Times New Roman"/>
                <a:cs typeface="Times New Roman"/>
              </a:rPr>
              <a:t>а –</a:t>
            </a:r>
            <a:r>
              <a:rPr dirty="0" sz="2200" spc="165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креслення,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10072001" y="6953250"/>
            <a:ext cx="570865" cy="559435"/>
          </a:xfrm>
          <a:custGeom>
            <a:avLst/>
            <a:gdLst/>
            <a:ahLst/>
            <a:cxnLst/>
            <a:rect l="l" t="t" r="r" b="b"/>
            <a:pathLst>
              <a:path w="570865" h="559434">
                <a:moveTo>
                  <a:pt x="570738" y="279653"/>
                </a:moveTo>
                <a:lnTo>
                  <a:pt x="566995" y="234234"/>
                </a:lnTo>
                <a:lnTo>
                  <a:pt x="556162" y="191170"/>
                </a:lnTo>
                <a:lnTo>
                  <a:pt x="538827" y="151032"/>
                </a:lnTo>
                <a:lnTo>
                  <a:pt x="515581" y="114391"/>
                </a:lnTo>
                <a:lnTo>
                  <a:pt x="487013" y="81819"/>
                </a:lnTo>
                <a:lnTo>
                  <a:pt x="453713" y="53888"/>
                </a:lnTo>
                <a:lnTo>
                  <a:pt x="416270" y="31169"/>
                </a:lnTo>
                <a:lnTo>
                  <a:pt x="375275" y="14234"/>
                </a:lnTo>
                <a:lnTo>
                  <a:pt x="331318" y="3653"/>
                </a:lnTo>
                <a:lnTo>
                  <a:pt x="284988" y="0"/>
                </a:lnTo>
                <a:lnTo>
                  <a:pt x="238864" y="3653"/>
                </a:lnTo>
                <a:lnTo>
                  <a:pt x="195071" y="14234"/>
                </a:lnTo>
                <a:lnTo>
                  <a:pt x="154205" y="31169"/>
                </a:lnTo>
                <a:lnTo>
                  <a:pt x="116860" y="53888"/>
                </a:lnTo>
                <a:lnTo>
                  <a:pt x="83629" y="81819"/>
                </a:lnTo>
                <a:lnTo>
                  <a:pt x="55107" y="114391"/>
                </a:lnTo>
                <a:lnTo>
                  <a:pt x="31889" y="151032"/>
                </a:lnTo>
                <a:lnTo>
                  <a:pt x="14569" y="191170"/>
                </a:lnTo>
                <a:lnTo>
                  <a:pt x="3741" y="234234"/>
                </a:lnTo>
                <a:lnTo>
                  <a:pt x="0" y="279653"/>
                </a:lnTo>
                <a:lnTo>
                  <a:pt x="3741" y="325073"/>
                </a:lnTo>
                <a:lnTo>
                  <a:pt x="14569" y="368137"/>
                </a:lnTo>
                <a:lnTo>
                  <a:pt x="31889" y="408275"/>
                </a:lnTo>
                <a:lnTo>
                  <a:pt x="55107" y="444916"/>
                </a:lnTo>
                <a:lnTo>
                  <a:pt x="83629" y="477488"/>
                </a:lnTo>
                <a:lnTo>
                  <a:pt x="116860" y="505419"/>
                </a:lnTo>
                <a:lnTo>
                  <a:pt x="154205" y="528138"/>
                </a:lnTo>
                <a:lnTo>
                  <a:pt x="195072" y="545073"/>
                </a:lnTo>
                <a:lnTo>
                  <a:pt x="238864" y="555654"/>
                </a:lnTo>
                <a:lnTo>
                  <a:pt x="284988" y="559307"/>
                </a:lnTo>
                <a:lnTo>
                  <a:pt x="331318" y="555654"/>
                </a:lnTo>
                <a:lnTo>
                  <a:pt x="375275" y="545073"/>
                </a:lnTo>
                <a:lnTo>
                  <a:pt x="416270" y="528138"/>
                </a:lnTo>
                <a:lnTo>
                  <a:pt x="453713" y="505419"/>
                </a:lnTo>
                <a:lnTo>
                  <a:pt x="487013" y="477488"/>
                </a:lnTo>
                <a:lnTo>
                  <a:pt x="515581" y="444916"/>
                </a:lnTo>
                <a:lnTo>
                  <a:pt x="538827" y="408275"/>
                </a:lnTo>
                <a:lnTo>
                  <a:pt x="556162" y="368137"/>
                </a:lnTo>
                <a:lnTo>
                  <a:pt x="566995" y="325073"/>
                </a:lnTo>
                <a:lnTo>
                  <a:pt x="570738" y="279653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10067429" y="6949512"/>
            <a:ext cx="580390" cy="567055"/>
          </a:xfrm>
          <a:custGeom>
            <a:avLst/>
            <a:gdLst/>
            <a:ahLst/>
            <a:cxnLst/>
            <a:rect l="l" t="t" r="r" b="b"/>
            <a:pathLst>
              <a:path w="580390" h="567054">
                <a:moveTo>
                  <a:pt x="579882" y="283391"/>
                </a:moveTo>
                <a:lnTo>
                  <a:pt x="569681" y="212029"/>
                </a:lnTo>
                <a:lnTo>
                  <a:pt x="556530" y="173478"/>
                </a:lnTo>
                <a:lnTo>
                  <a:pt x="539332" y="138783"/>
                </a:lnTo>
                <a:lnTo>
                  <a:pt x="494499" y="80956"/>
                </a:lnTo>
                <a:lnTo>
                  <a:pt x="438587" y="38550"/>
                </a:lnTo>
                <a:lnTo>
                  <a:pt x="375007" y="11565"/>
                </a:lnTo>
                <a:lnTo>
                  <a:pt x="307167" y="0"/>
                </a:lnTo>
                <a:lnTo>
                  <a:pt x="272714" y="0"/>
                </a:lnTo>
                <a:lnTo>
                  <a:pt x="204874" y="11565"/>
                </a:lnTo>
                <a:lnTo>
                  <a:pt x="141294" y="38550"/>
                </a:lnTo>
                <a:lnTo>
                  <a:pt x="85382" y="80956"/>
                </a:lnTo>
                <a:lnTo>
                  <a:pt x="40549" y="138783"/>
                </a:lnTo>
                <a:lnTo>
                  <a:pt x="23351" y="173478"/>
                </a:lnTo>
                <a:lnTo>
                  <a:pt x="10200" y="212029"/>
                </a:lnTo>
                <a:lnTo>
                  <a:pt x="1523" y="254435"/>
                </a:lnTo>
                <a:lnTo>
                  <a:pt x="0" y="283391"/>
                </a:lnTo>
                <a:lnTo>
                  <a:pt x="1524" y="312347"/>
                </a:lnTo>
                <a:lnTo>
                  <a:pt x="3048" y="326825"/>
                </a:lnTo>
                <a:lnTo>
                  <a:pt x="9144" y="350175"/>
                </a:lnTo>
                <a:lnTo>
                  <a:pt x="9143" y="268913"/>
                </a:lnTo>
                <a:lnTo>
                  <a:pt x="12191" y="241481"/>
                </a:lnTo>
                <a:lnTo>
                  <a:pt x="14477" y="227765"/>
                </a:lnTo>
                <a:lnTo>
                  <a:pt x="17525" y="214049"/>
                </a:lnTo>
                <a:lnTo>
                  <a:pt x="17525" y="214811"/>
                </a:lnTo>
                <a:lnTo>
                  <a:pt x="21335" y="201095"/>
                </a:lnTo>
                <a:lnTo>
                  <a:pt x="21335" y="201857"/>
                </a:lnTo>
                <a:lnTo>
                  <a:pt x="25907" y="188903"/>
                </a:lnTo>
                <a:lnTo>
                  <a:pt x="31241" y="175949"/>
                </a:lnTo>
                <a:lnTo>
                  <a:pt x="36575" y="163757"/>
                </a:lnTo>
                <a:lnTo>
                  <a:pt x="42671" y="152327"/>
                </a:lnTo>
                <a:lnTo>
                  <a:pt x="49529" y="140135"/>
                </a:lnTo>
                <a:lnTo>
                  <a:pt x="49529" y="140897"/>
                </a:lnTo>
                <a:lnTo>
                  <a:pt x="57149" y="129467"/>
                </a:lnTo>
                <a:lnTo>
                  <a:pt x="64769" y="118799"/>
                </a:lnTo>
                <a:lnTo>
                  <a:pt x="73151" y="108131"/>
                </a:lnTo>
                <a:lnTo>
                  <a:pt x="81533" y="99051"/>
                </a:lnTo>
                <a:lnTo>
                  <a:pt x="81533" y="98225"/>
                </a:lnTo>
                <a:lnTo>
                  <a:pt x="91439" y="88319"/>
                </a:lnTo>
                <a:lnTo>
                  <a:pt x="100583" y="79879"/>
                </a:lnTo>
                <a:lnTo>
                  <a:pt x="100583" y="79175"/>
                </a:lnTo>
                <a:lnTo>
                  <a:pt x="144951" y="47222"/>
                </a:lnTo>
                <a:lnTo>
                  <a:pt x="181803" y="29112"/>
                </a:lnTo>
                <a:lnTo>
                  <a:pt x="220908" y="16411"/>
                </a:lnTo>
                <a:lnTo>
                  <a:pt x="261365" y="9071"/>
                </a:lnTo>
                <a:lnTo>
                  <a:pt x="275082" y="8349"/>
                </a:lnTo>
                <a:lnTo>
                  <a:pt x="289560" y="7585"/>
                </a:lnTo>
                <a:lnTo>
                  <a:pt x="304038" y="8271"/>
                </a:lnTo>
                <a:lnTo>
                  <a:pt x="304800" y="8349"/>
                </a:lnTo>
                <a:lnTo>
                  <a:pt x="318516" y="9071"/>
                </a:lnTo>
                <a:lnTo>
                  <a:pt x="332994" y="11357"/>
                </a:lnTo>
                <a:lnTo>
                  <a:pt x="346710" y="13643"/>
                </a:lnTo>
                <a:lnTo>
                  <a:pt x="360426" y="16691"/>
                </a:lnTo>
                <a:lnTo>
                  <a:pt x="360426" y="16903"/>
                </a:lnTo>
                <a:lnTo>
                  <a:pt x="373380" y="20501"/>
                </a:lnTo>
                <a:lnTo>
                  <a:pt x="423467" y="40932"/>
                </a:lnTo>
                <a:lnTo>
                  <a:pt x="468630" y="70793"/>
                </a:lnTo>
                <a:lnTo>
                  <a:pt x="479298" y="79175"/>
                </a:lnTo>
                <a:lnTo>
                  <a:pt x="479297" y="79879"/>
                </a:lnTo>
                <a:lnTo>
                  <a:pt x="488442" y="88319"/>
                </a:lnTo>
                <a:lnTo>
                  <a:pt x="506730" y="108131"/>
                </a:lnTo>
                <a:lnTo>
                  <a:pt x="515112" y="118799"/>
                </a:lnTo>
                <a:lnTo>
                  <a:pt x="522731" y="129467"/>
                </a:lnTo>
                <a:lnTo>
                  <a:pt x="530352" y="140897"/>
                </a:lnTo>
                <a:lnTo>
                  <a:pt x="530352" y="140135"/>
                </a:lnTo>
                <a:lnTo>
                  <a:pt x="537210" y="152327"/>
                </a:lnTo>
                <a:lnTo>
                  <a:pt x="543306" y="163757"/>
                </a:lnTo>
                <a:lnTo>
                  <a:pt x="548640" y="175949"/>
                </a:lnTo>
                <a:lnTo>
                  <a:pt x="553974" y="188903"/>
                </a:lnTo>
                <a:lnTo>
                  <a:pt x="553974" y="188141"/>
                </a:lnTo>
                <a:lnTo>
                  <a:pt x="558546" y="201857"/>
                </a:lnTo>
                <a:lnTo>
                  <a:pt x="558546" y="203381"/>
                </a:lnTo>
                <a:lnTo>
                  <a:pt x="562356" y="214811"/>
                </a:lnTo>
                <a:lnTo>
                  <a:pt x="562356" y="216792"/>
                </a:lnTo>
                <a:lnTo>
                  <a:pt x="565404" y="227765"/>
                </a:lnTo>
                <a:lnTo>
                  <a:pt x="567690" y="241481"/>
                </a:lnTo>
                <a:lnTo>
                  <a:pt x="570738" y="268913"/>
                </a:lnTo>
                <a:lnTo>
                  <a:pt x="570738" y="347649"/>
                </a:lnTo>
                <a:lnTo>
                  <a:pt x="575692" y="325697"/>
                </a:lnTo>
                <a:lnTo>
                  <a:pt x="579882" y="283391"/>
                </a:lnTo>
                <a:close/>
              </a:path>
              <a:path w="580390" h="567054">
                <a:moveTo>
                  <a:pt x="82296" y="468557"/>
                </a:moveTo>
                <a:lnTo>
                  <a:pt x="57150" y="437315"/>
                </a:lnTo>
                <a:lnTo>
                  <a:pt x="36576" y="402263"/>
                </a:lnTo>
                <a:lnTo>
                  <a:pt x="36576" y="403025"/>
                </a:lnTo>
                <a:lnTo>
                  <a:pt x="31242" y="390071"/>
                </a:lnTo>
                <a:lnTo>
                  <a:pt x="31242" y="390833"/>
                </a:lnTo>
                <a:lnTo>
                  <a:pt x="25908" y="377879"/>
                </a:lnTo>
                <a:lnTo>
                  <a:pt x="21336" y="364925"/>
                </a:lnTo>
                <a:lnTo>
                  <a:pt x="21336" y="365687"/>
                </a:lnTo>
                <a:lnTo>
                  <a:pt x="17526" y="351971"/>
                </a:lnTo>
                <a:lnTo>
                  <a:pt x="14478" y="339017"/>
                </a:lnTo>
                <a:lnTo>
                  <a:pt x="12192" y="325301"/>
                </a:lnTo>
                <a:lnTo>
                  <a:pt x="9144" y="297107"/>
                </a:lnTo>
                <a:lnTo>
                  <a:pt x="9144" y="350175"/>
                </a:lnTo>
                <a:lnTo>
                  <a:pt x="28522" y="404991"/>
                </a:lnTo>
                <a:lnTo>
                  <a:pt x="68592" y="467539"/>
                </a:lnTo>
                <a:lnTo>
                  <a:pt x="81534" y="480989"/>
                </a:lnTo>
                <a:lnTo>
                  <a:pt x="81534" y="468557"/>
                </a:lnTo>
                <a:lnTo>
                  <a:pt x="82296" y="468557"/>
                </a:lnTo>
                <a:close/>
              </a:path>
              <a:path w="580390" h="567054">
                <a:moveTo>
                  <a:pt x="82296" y="98225"/>
                </a:moveTo>
                <a:lnTo>
                  <a:pt x="81533" y="98225"/>
                </a:lnTo>
                <a:lnTo>
                  <a:pt x="81533" y="99051"/>
                </a:lnTo>
                <a:lnTo>
                  <a:pt x="82296" y="98225"/>
                </a:lnTo>
                <a:close/>
              </a:path>
              <a:path w="580390" h="567054">
                <a:moveTo>
                  <a:pt x="101346" y="499633"/>
                </a:moveTo>
                <a:lnTo>
                  <a:pt x="101346" y="487607"/>
                </a:lnTo>
                <a:lnTo>
                  <a:pt x="91440" y="477701"/>
                </a:lnTo>
                <a:lnTo>
                  <a:pt x="91440" y="478463"/>
                </a:lnTo>
                <a:lnTo>
                  <a:pt x="81534" y="468557"/>
                </a:lnTo>
                <a:lnTo>
                  <a:pt x="81534" y="480989"/>
                </a:lnTo>
                <a:lnTo>
                  <a:pt x="93116" y="493027"/>
                </a:lnTo>
                <a:lnTo>
                  <a:pt x="101346" y="499633"/>
                </a:lnTo>
                <a:close/>
              </a:path>
              <a:path w="580390" h="567054">
                <a:moveTo>
                  <a:pt x="101346" y="79175"/>
                </a:moveTo>
                <a:lnTo>
                  <a:pt x="100583" y="79175"/>
                </a:lnTo>
                <a:lnTo>
                  <a:pt x="100583" y="79879"/>
                </a:lnTo>
                <a:lnTo>
                  <a:pt x="101346" y="79175"/>
                </a:lnTo>
                <a:close/>
              </a:path>
              <a:path w="580390" h="567054">
                <a:moveTo>
                  <a:pt x="304800" y="566186"/>
                </a:moveTo>
                <a:lnTo>
                  <a:pt x="304800" y="558473"/>
                </a:lnTo>
                <a:lnTo>
                  <a:pt x="275082" y="558473"/>
                </a:lnTo>
                <a:lnTo>
                  <a:pt x="233172" y="553139"/>
                </a:lnTo>
                <a:lnTo>
                  <a:pt x="193548" y="541709"/>
                </a:lnTo>
                <a:lnTo>
                  <a:pt x="193548" y="542471"/>
                </a:lnTo>
                <a:lnTo>
                  <a:pt x="156210" y="525707"/>
                </a:lnTo>
                <a:lnTo>
                  <a:pt x="121920" y="503609"/>
                </a:lnTo>
                <a:lnTo>
                  <a:pt x="121920" y="504371"/>
                </a:lnTo>
                <a:lnTo>
                  <a:pt x="111252" y="495989"/>
                </a:lnTo>
                <a:lnTo>
                  <a:pt x="100584" y="486845"/>
                </a:lnTo>
                <a:lnTo>
                  <a:pt x="101346" y="487607"/>
                </a:lnTo>
                <a:lnTo>
                  <a:pt x="101346" y="499633"/>
                </a:lnTo>
                <a:lnTo>
                  <a:pt x="120110" y="514695"/>
                </a:lnTo>
                <a:lnTo>
                  <a:pt x="179930" y="546682"/>
                </a:lnTo>
                <a:lnTo>
                  <a:pt x="244908" y="563724"/>
                </a:lnTo>
                <a:lnTo>
                  <a:pt x="278347" y="566711"/>
                </a:lnTo>
                <a:lnTo>
                  <a:pt x="304800" y="566186"/>
                </a:lnTo>
                <a:close/>
              </a:path>
              <a:path w="580390" h="567054">
                <a:moveTo>
                  <a:pt x="275844" y="8309"/>
                </a:moveTo>
                <a:lnTo>
                  <a:pt x="275082" y="8309"/>
                </a:lnTo>
                <a:lnTo>
                  <a:pt x="275844" y="8309"/>
                </a:lnTo>
                <a:close/>
              </a:path>
              <a:path w="580390" h="567054">
                <a:moveTo>
                  <a:pt x="275844" y="558473"/>
                </a:moveTo>
                <a:lnTo>
                  <a:pt x="275082" y="558433"/>
                </a:lnTo>
                <a:lnTo>
                  <a:pt x="275844" y="558473"/>
                </a:lnTo>
                <a:close/>
              </a:path>
              <a:path w="580390" h="567054">
                <a:moveTo>
                  <a:pt x="289941" y="7566"/>
                </a:moveTo>
                <a:lnTo>
                  <a:pt x="289560" y="7547"/>
                </a:lnTo>
                <a:lnTo>
                  <a:pt x="289941" y="7566"/>
                </a:lnTo>
                <a:close/>
              </a:path>
              <a:path w="580390" h="567054">
                <a:moveTo>
                  <a:pt x="290322" y="7585"/>
                </a:moveTo>
                <a:lnTo>
                  <a:pt x="289941" y="7566"/>
                </a:lnTo>
                <a:lnTo>
                  <a:pt x="290322" y="7585"/>
                </a:lnTo>
                <a:close/>
              </a:path>
              <a:path w="580390" h="567054">
                <a:moveTo>
                  <a:pt x="304800" y="8349"/>
                </a:moveTo>
                <a:lnTo>
                  <a:pt x="304038" y="8309"/>
                </a:lnTo>
                <a:lnTo>
                  <a:pt x="304800" y="8349"/>
                </a:lnTo>
                <a:close/>
              </a:path>
              <a:path w="580390" h="567054">
                <a:moveTo>
                  <a:pt x="360426" y="558062"/>
                </a:moveTo>
                <a:lnTo>
                  <a:pt x="360426" y="550091"/>
                </a:lnTo>
                <a:lnTo>
                  <a:pt x="346710" y="553139"/>
                </a:lnTo>
                <a:lnTo>
                  <a:pt x="332994" y="555425"/>
                </a:lnTo>
                <a:lnTo>
                  <a:pt x="318516" y="557711"/>
                </a:lnTo>
                <a:lnTo>
                  <a:pt x="304038" y="558473"/>
                </a:lnTo>
                <a:lnTo>
                  <a:pt x="304800" y="558473"/>
                </a:lnTo>
                <a:lnTo>
                  <a:pt x="304800" y="566186"/>
                </a:lnTo>
                <a:lnTo>
                  <a:pt x="311896" y="566046"/>
                </a:lnTo>
                <a:lnTo>
                  <a:pt x="345161" y="561756"/>
                </a:lnTo>
                <a:lnTo>
                  <a:pt x="360426" y="558062"/>
                </a:lnTo>
                <a:close/>
              </a:path>
              <a:path w="580390" h="567054">
                <a:moveTo>
                  <a:pt x="360426" y="16903"/>
                </a:moveTo>
                <a:lnTo>
                  <a:pt x="360426" y="16691"/>
                </a:lnTo>
                <a:lnTo>
                  <a:pt x="359664" y="16691"/>
                </a:lnTo>
                <a:lnTo>
                  <a:pt x="360426" y="16903"/>
                </a:lnTo>
                <a:close/>
              </a:path>
              <a:path w="580390" h="567054">
                <a:moveTo>
                  <a:pt x="562356" y="377112"/>
                </a:moveTo>
                <a:lnTo>
                  <a:pt x="562356" y="351971"/>
                </a:lnTo>
                <a:lnTo>
                  <a:pt x="558546" y="365687"/>
                </a:lnTo>
                <a:lnTo>
                  <a:pt x="558546" y="364925"/>
                </a:lnTo>
                <a:lnTo>
                  <a:pt x="553974" y="377879"/>
                </a:lnTo>
                <a:lnTo>
                  <a:pt x="548640" y="390833"/>
                </a:lnTo>
                <a:lnTo>
                  <a:pt x="548640" y="390071"/>
                </a:lnTo>
                <a:lnTo>
                  <a:pt x="543306" y="403025"/>
                </a:lnTo>
                <a:lnTo>
                  <a:pt x="543306" y="402263"/>
                </a:lnTo>
                <a:lnTo>
                  <a:pt x="537210" y="414455"/>
                </a:lnTo>
                <a:lnTo>
                  <a:pt x="528602" y="428522"/>
                </a:lnTo>
                <a:lnTo>
                  <a:pt x="518993" y="442740"/>
                </a:lnTo>
                <a:lnTo>
                  <a:pt x="508586" y="456341"/>
                </a:lnTo>
                <a:lnTo>
                  <a:pt x="497586" y="468557"/>
                </a:lnTo>
                <a:lnTo>
                  <a:pt x="488442" y="478463"/>
                </a:lnTo>
                <a:lnTo>
                  <a:pt x="488442" y="477701"/>
                </a:lnTo>
                <a:lnTo>
                  <a:pt x="478536" y="487607"/>
                </a:lnTo>
                <a:lnTo>
                  <a:pt x="468630" y="495989"/>
                </a:lnTo>
                <a:lnTo>
                  <a:pt x="457962" y="504371"/>
                </a:lnTo>
                <a:lnTo>
                  <a:pt x="457962" y="503609"/>
                </a:lnTo>
                <a:lnTo>
                  <a:pt x="447294" y="511991"/>
                </a:lnTo>
                <a:lnTo>
                  <a:pt x="435864" y="518849"/>
                </a:lnTo>
                <a:lnTo>
                  <a:pt x="423467" y="525810"/>
                </a:lnTo>
                <a:lnTo>
                  <a:pt x="411480" y="531803"/>
                </a:lnTo>
                <a:lnTo>
                  <a:pt x="399288" y="537137"/>
                </a:lnTo>
                <a:lnTo>
                  <a:pt x="386334" y="542471"/>
                </a:lnTo>
                <a:lnTo>
                  <a:pt x="386334" y="541709"/>
                </a:lnTo>
                <a:lnTo>
                  <a:pt x="373380" y="546281"/>
                </a:lnTo>
                <a:lnTo>
                  <a:pt x="359664" y="550091"/>
                </a:lnTo>
                <a:lnTo>
                  <a:pt x="360426" y="550091"/>
                </a:lnTo>
                <a:lnTo>
                  <a:pt x="360426" y="558062"/>
                </a:lnTo>
                <a:lnTo>
                  <a:pt x="409266" y="542417"/>
                </a:lnTo>
                <a:lnTo>
                  <a:pt x="467518" y="508917"/>
                </a:lnTo>
                <a:lnTo>
                  <a:pt x="516770" y="461481"/>
                </a:lnTo>
                <a:lnTo>
                  <a:pt x="553877" y="400333"/>
                </a:lnTo>
                <a:lnTo>
                  <a:pt x="562356" y="377112"/>
                </a:lnTo>
                <a:close/>
              </a:path>
              <a:path w="580390" h="567054">
                <a:moveTo>
                  <a:pt x="479297" y="79879"/>
                </a:moveTo>
                <a:lnTo>
                  <a:pt x="479298" y="79175"/>
                </a:lnTo>
                <a:lnTo>
                  <a:pt x="478536" y="79175"/>
                </a:lnTo>
                <a:lnTo>
                  <a:pt x="479297" y="79879"/>
                </a:lnTo>
                <a:close/>
              </a:path>
              <a:path w="580390" h="567054">
                <a:moveTo>
                  <a:pt x="479298" y="486845"/>
                </a:moveTo>
                <a:lnTo>
                  <a:pt x="478536" y="487498"/>
                </a:lnTo>
                <a:lnTo>
                  <a:pt x="479298" y="486845"/>
                </a:lnTo>
                <a:close/>
              </a:path>
              <a:path w="580390" h="567054">
                <a:moveTo>
                  <a:pt x="558546" y="203381"/>
                </a:moveTo>
                <a:lnTo>
                  <a:pt x="558546" y="201857"/>
                </a:lnTo>
                <a:lnTo>
                  <a:pt x="557784" y="201095"/>
                </a:lnTo>
                <a:lnTo>
                  <a:pt x="558546" y="203381"/>
                </a:lnTo>
                <a:close/>
              </a:path>
              <a:path w="580390" h="567054">
                <a:moveTo>
                  <a:pt x="562356" y="216792"/>
                </a:moveTo>
                <a:lnTo>
                  <a:pt x="562356" y="214811"/>
                </a:lnTo>
                <a:lnTo>
                  <a:pt x="561594" y="214049"/>
                </a:lnTo>
                <a:lnTo>
                  <a:pt x="562356" y="216792"/>
                </a:lnTo>
                <a:close/>
              </a:path>
              <a:path w="580390" h="567054">
                <a:moveTo>
                  <a:pt x="570738" y="347649"/>
                </a:moveTo>
                <a:lnTo>
                  <a:pt x="570738" y="297107"/>
                </a:lnTo>
                <a:lnTo>
                  <a:pt x="567690" y="325301"/>
                </a:lnTo>
                <a:lnTo>
                  <a:pt x="565404" y="339017"/>
                </a:lnTo>
                <a:lnTo>
                  <a:pt x="561594" y="351971"/>
                </a:lnTo>
                <a:lnTo>
                  <a:pt x="562356" y="351971"/>
                </a:lnTo>
                <a:lnTo>
                  <a:pt x="562356" y="377112"/>
                </a:lnTo>
                <a:lnTo>
                  <a:pt x="566892" y="364687"/>
                </a:lnTo>
                <a:lnTo>
                  <a:pt x="570738" y="347649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460378" y="6879213"/>
            <a:ext cx="10010775" cy="480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035"/>
              </a:lnSpc>
            </a:pPr>
            <a:r>
              <a:rPr dirty="0" sz="2200" spc="-5">
                <a:latin typeface="Times New Roman"/>
                <a:cs typeface="Times New Roman"/>
              </a:rPr>
              <a:t>б – </a:t>
            </a:r>
            <a:r>
              <a:rPr dirty="0" sz="2200" spc="-25">
                <a:latin typeface="Times New Roman"/>
                <a:cs typeface="Times New Roman"/>
              </a:rPr>
              <a:t>розрахункова схема, </a:t>
            </a:r>
            <a:r>
              <a:rPr dirty="0" sz="2200" spc="-5">
                <a:latin typeface="Times New Roman"/>
                <a:cs typeface="Times New Roman"/>
              </a:rPr>
              <a:t>в – </a:t>
            </a:r>
            <a:r>
              <a:rPr dirty="0" sz="2200" spc="-10">
                <a:latin typeface="Times New Roman"/>
                <a:cs typeface="Times New Roman"/>
              </a:rPr>
              <a:t>ізополя деформацій при </a:t>
            </a:r>
            <a:r>
              <a:rPr dirty="0" sz="2200" spc="-20">
                <a:latin typeface="Times New Roman"/>
                <a:cs typeface="Times New Roman"/>
              </a:rPr>
              <a:t>поглинанні </a:t>
            </a:r>
            <a:r>
              <a:rPr dirty="0" sz="2200" spc="-10">
                <a:latin typeface="Times New Roman"/>
                <a:cs typeface="Times New Roman"/>
              </a:rPr>
              <a:t>кінетичної</a:t>
            </a:r>
            <a:r>
              <a:rPr dirty="0" sz="2200" spc="80">
                <a:latin typeface="Times New Roman"/>
                <a:cs typeface="Times New Roman"/>
              </a:rPr>
              <a:t> </a:t>
            </a:r>
            <a:r>
              <a:rPr dirty="0" sz="2200" spc="-10">
                <a:latin typeface="Times New Roman"/>
                <a:cs typeface="Times New Roman"/>
              </a:rPr>
              <a:t>енергії</a:t>
            </a:r>
            <a:endParaRPr sz="2200">
              <a:latin typeface="Times New Roman"/>
              <a:cs typeface="Times New Roman"/>
            </a:endParaRPr>
          </a:p>
          <a:p>
            <a:pPr algn="r" marR="5080">
              <a:lnSpc>
                <a:spcPts val="1650"/>
              </a:lnSpc>
            </a:pPr>
            <a:r>
              <a:rPr dirty="0" sz="1600">
                <a:latin typeface="Times New Roman"/>
                <a:cs typeface="Times New Roman"/>
              </a:rPr>
              <a:t>14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687715" y="648461"/>
            <a:ext cx="7586471" cy="47198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541665" y="5462016"/>
            <a:ext cx="8007350" cy="7429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Рис. </a:t>
            </a:r>
            <a:r>
              <a:rPr dirty="0" sz="2400" spc="-30">
                <a:latin typeface="Times New Roman"/>
                <a:cs typeface="Times New Roman"/>
              </a:rPr>
              <a:t>11. </a:t>
            </a:r>
            <a:r>
              <a:rPr dirty="0" sz="2400" spc="-5">
                <a:latin typeface="Times New Roman"/>
                <a:cs typeface="Times New Roman"/>
              </a:rPr>
              <a:t>Запропонована </a:t>
            </a:r>
            <a:r>
              <a:rPr dirty="0" sz="2400" spc="-15">
                <a:latin typeface="Times New Roman"/>
                <a:cs typeface="Times New Roman"/>
              </a:rPr>
              <a:t>конструкція </a:t>
            </a:r>
            <a:r>
              <a:rPr dirty="0" sz="2400" spc="-25">
                <a:latin typeface="Times New Roman"/>
                <a:cs typeface="Times New Roman"/>
              </a:rPr>
              <a:t>замкового </a:t>
            </a:r>
            <a:r>
              <a:rPr dirty="0" sz="2400">
                <a:latin typeface="Times New Roman"/>
                <a:cs typeface="Times New Roman"/>
              </a:rPr>
              <a:t>елемента</a:t>
            </a:r>
            <a:r>
              <a:rPr dirty="0" sz="2400" spc="8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типу</a:t>
            </a:r>
            <a:endParaRPr sz="2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2400" spc="-10">
                <a:latin typeface="Times New Roman"/>
                <a:cs typeface="Times New Roman"/>
              </a:rPr>
              <a:t>«зворотній</a:t>
            </a:r>
            <a:r>
              <a:rPr dirty="0" sz="2400" spc="-95">
                <a:latin typeface="Times New Roman"/>
                <a:cs typeface="Times New Roman"/>
              </a:rPr>
              <a:t> </a:t>
            </a:r>
            <a:r>
              <a:rPr dirty="0" sz="2400" spc="-5">
                <a:latin typeface="Times New Roman"/>
                <a:cs typeface="Times New Roman"/>
              </a:rPr>
              <a:t>клин».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023995" y="6891460"/>
            <a:ext cx="580390" cy="567055"/>
          </a:xfrm>
          <a:custGeom>
            <a:avLst/>
            <a:gdLst/>
            <a:ahLst/>
            <a:cxnLst/>
            <a:rect l="l" t="t" r="r" b="b"/>
            <a:pathLst>
              <a:path w="580390" h="567054">
                <a:moveTo>
                  <a:pt x="579882" y="283530"/>
                </a:moveTo>
                <a:lnTo>
                  <a:pt x="569733" y="212168"/>
                </a:lnTo>
                <a:lnTo>
                  <a:pt x="556617" y="173613"/>
                </a:lnTo>
                <a:lnTo>
                  <a:pt x="539439" y="138909"/>
                </a:lnTo>
                <a:lnTo>
                  <a:pt x="494605" y="81060"/>
                </a:lnTo>
                <a:lnTo>
                  <a:pt x="438653" y="38624"/>
                </a:lnTo>
                <a:lnTo>
                  <a:pt x="375006" y="11607"/>
                </a:lnTo>
                <a:lnTo>
                  <a:pt x="307087" y="12"/>
                </a:lnTo>
                <a:lnTo>
                  <a:pt x="272595" y="0"/>
                </a:lnTo>
                <a:lnTo>
                  <a:pt x="238318" y="3844"/>
                </a:lnTo>
                <a:lnTo>
                  <a:pt x="172122" y="23109"/>
                </a:lnTo>
                <a:lnTo>
                  <a:pt x="111922" y="57810"/>
                </a:lnTo>
                <a:lnTo>
                  <a:pt x="61141" y="107951"/>
                </a:lnTo>
                <a:lnTo>
                  <a:pt x="23200" y="173538"/>
                </a:lnTo>
                <a:lnTo>
                  <a:pt x="10115" y="212125"/>
                </a:lnTo>
                <a:lnTo>
                  <a:pt x="1523" y="254574"/>
                </a:lnTo>
                <a:lnTo>
                  <a:pt x="0" y="269052"/>
                </a:lnTo>
                <a:lnTo>
                  <a:pt x="0" y="298008"/>
                </a:lnTo>
                <a:lnTo>
                  <a:pt x="3048" y="326964"/>
                </a:lnTo>
                <a:lnTo>
                  <a:pt x="9144" y="350214"/>
                </a:lnTo>
                <a:lnTo>
                  <a:pt x="9143" y="269052"/>
                </a:lnTo>
                <a:lnTo>
                  <a:pt x="12191" y="241620"/>
                </a:lnTo>
                <a:lnTo>
                  <a:pt x="14477" y="227904"/>
                </a:lnTo>
                <a:lnTo>
                  <a:pt x="17525" y="214188"/>
                </a:lnTo>
                <a:lnTo>
                  <a:pt x="17525" y="214950"/>
                </a:lnTo>
                <a:lnTo>
                  <a:pt x="21335" y="201234"/>
                </a:lnTo>
                <a:lnTo>
                  <a:pt x="25907" y="188280"/>
                </a:lnTo>
                <a:lnTo>
                  <a:pt x="25907" y="189042"/>
                </a:lnTo>
                <a:lnTo>
                  <a:pt x="31241" y="176088"/>
                </a:lnTo>
                <a:lnTo>
                  <a:pt x="36575" y="163896"/>
                </a:lnTo>
                <a:lnTo>
                  <a:pt x="42671" y="151704"/>
                </a:lnTo>
                <a:lnTo>
                  <a:pt x="42671" y="152466"/>
                </a:lnTo>
                <a:lnTo>
                  <a:pt x="49529" y="140274"/>
                </a:lnTo>
                <a:lnTo>
                  <a:pt x="57149" y="129606"/>
                </a:lnTo>
                <a:lnTo>
                  <a:pt x="64769" y="118176"/>
                </a:lnTo>
                <a:lnTo>
                  <a:pt x="64769" y="118938"/>
                </a:lnTo>
                <a:lnTo>
                  <a:pt x="73151" y="108270"/>
                </a:lnTo>
                <a:lnTo>
                  <a:pt x="81533" y="99190"/>
                </a:lnTo>
                <a:lnTo>
                  <a:pt x="81533" y="98364"/>
                </a:lnTo>
                <a:lnTo>
                  <a:pt x="91439" y="88458"/>
                </a:lnTo>
                <a:lnTo>
                  <a:pt x="100583" y="80018"/>
                </a:lnTo>
                <a:lnTo>
                  <a:pt x="100583" y="79314"/>
                </a:lnTo>
                <a:lnTo>
                  <a:pt x="121919" y="62550"/>
                </a:lnTo>
                <a:lnTo>
                  <a:pt x="132587" y="54930"/>
                </a:lnTo>
                <a:lnTo>
                  <a:pt x="144017" y="48072"/>
                </a:lnTo>
                <a:lnTo>
                  <a:pt x="155447" y="41643"/>
                </a:lnTo>
                <a:lnTo>
                  <a:pt x="155447" y="41214"/>
                </a:lnTo>
                <a:lnTo>
                  <a:pt x="167639" y="35477"/>
                </a:lnTo>
                <a:lnTo>
                  <a:pt x="167639" y="35118"/>
                </a:lnTo>
                <a:lnTo>
                  <a:pt x="192785" y="24764"/>
                </a:lnTo>
                <a:lnTo>
                  <a:pt x="192785" y="24450"/>
                </a:lnTo>
                <a:lnTo>
                  <a:pt x="206502" y="19878"/>
                </a:lnTo>
                <a:lnTo>
                  <a:pt x="206502" y="20640"/>
                </a:lnTo>
                <a:lnTo>
                  <a:pt x="219456" y="16830"/>
                </a:lnTo>
                <a:lnTo>
                  <a:pt x="246888" y="10734"/>
                </a:lnTo>
                <a:lnTo>
                  <a:pt x="261365" y="9210"/>
                </a:lnTo>
                <a:lnTo>
                  <a:pt x="275082" y="8489"/>
                </a:lnTo>
                <a:lnTo>
                  <a:pt x="289560" y="7725"/>
                </a:lnTo>
                <a:lnTo>
                  <a:pt x="318516" y="9210"/>
                </a:lnTo>
                <a:lnTo>
                  <a:pt x="332994" y="10734"/>
                </a:lnTo>
                <a:lnTo>
                  <a:pt x="332994" y="10895"/>
                </a:lnTo>
                <a:lnTo>
                  <a:pt x="346710" y="13782"/>
                </a:lnTo>
                <a:lnTo>
                  <a:pt x="360426" y="16830"/>
                </a:lnTo>
                <a:lnTo>
                  <a:pt x="360426" y="17042"/>
                </a:lnTo>
                <a:lnTo>
                  <a:pt x="373380" y="20640"/>
                </a:lnTo>
                <a:lnTo>
                  <a:pt x="373380" y="19878"/>
                </a:lnTo>
                <a:lnTo>
                  <a:pt x="386334" y="24450"/>
                </a:lnTo>
                <a:lnTo>
                  <a:pt x="399288" y="29784"/>
                </a:lnTo>
                <a:lnTo>
                  <a:pt x="411480" y="35118"/>
                </a:lnTo>
                <a:lnTo>
                  <a:pt x="423672" y="41214"/>
                </a:lnTo>
                <a:lnTo>
                  <a:pt x="435864" y="48072"/>
                </a:lnTo>
                <a:lnTo>
                  <a:pt x="435864" y="48501"/>
                </a:lnTo>
                <a:lnTo>
                  <a:pt x="447294" y="54930"/>
                </a:lnTo>
                <a:lnTo>
                  <a:pt x="447294" y="55438"/>
                </a:lnTo>
                <a:lnTo>
                  <a:pt x="457962" y="62550"/>
                </a:lnTo>
                <a:lnTo>
                  <a:pt x="471572" y="73273"/>
                </a:lnTo>
                <a:lnTo>
                  <a:pt x="483660" y="84039"/>
                </a:lnTo>
                <a:lnTo>
                  <a:pt x="495091" y="95490"/>
                </a:lnTo>
                <a:lnTo>
                  <a:pt x="506730" y="108270"/>
                </a:lnTo>
                <a:lnTo>
                  <a:pt x="515112" y="118938"/>
                </a:lnTo>
                <a:lnTo>
                  <a:pt x="515112" y="118176"/>
                </a:lnTo>
                <a:lnTo>
                  <a:pt x="522731" y="129606"/>
                </a:lnTo>
                <a:lnTo>
                  <a:pt x="530352" y="140274"/>
                </a:lnTo>
                <a:lnTo>
                  <a:pt x="537210" y="152466"/>
                </a:lnTo>
                <a:lnTo>
                  <a:pt x="537210" y="153059"/>
                </a:lnTo>
                <a:lnTo>
                  <a:pt x="543306" y="163896"/>
                </a:lnTo>
                <a:lnTo>
                  <a:pt x="548640" y="176088"/>
                </a:lnTo>
                <a:lnTo>
                  <a:pt x="553974" y="189042"/>
                </a:lnTo>
                <a:lnTo>
                  <a:pt x="553974" y="188280"/>
                </a:lnTo>
                <a:lnTo>
                  <a:pt x="557784" y="201234"/>
                </a:lnTo>
                <a:lnTo>
                  <a:pt x="561594" y="214950"/>
                </a:lnTo>
                <a:lnTo>
                  <a:pt x="561594" y="214188"/>
                </a:lnTo>
                <a:lnTo>
                  <a:pt x="565404" y="227904"/>
                </a:lnTo>
                <a:lnTo>
                  <a:pt x="565404" y="231333"/>
                </a:lnTo>
                <a:lnTo>
                  <a:pt x="567690" y="241620"/>
                </a:lnTo>
                <a:lnTo>
                  <a:pt x="570738" y="269052"/>
                </a:lnTo>
                <a:lnTo>
                  <a:pt x="570738" y="347267"/>
                </a:lnTo>
                <a:lnTo>
                  <a:pt x="575605" y="325854"/>
                </a:lnTo>
                <a:lnTo>
                  <a:pt x="579882" y="283530"/>
                </a:lnTo>
                <a:close/>
              </a:path>
              <a:path w="580390" h="567054">
                <a:moveTo>
                  <a:pt x="82296" y="468696"/>
                </a:moveTo>
                <a:lnTo>
                  <a:pt x="57150" y="437454"/>
                </a:lnTo>
                <a:lnTo>
                  <a:pt x="36576" y="402402"/>
                </a:lnTo>
                <a:lnTo>
                  <a:pt x="36576" y="403164"/>
                </a:lnTo>
                <a:lnTo>
                  <a:pt x="31242" y="390210"/>
                </a:lnTo>
                <a:lnTo>
                  <a:pt x="31242" y="390972"/>
                </a:lnTo>
                <a:lnTo>
                  <a:pt x="25908" y="378018"/>
                </a:lnTo>
                <a:lnTo>
                  <a:pt x="12659" y="328803"/>
                </a:lnTo>
                <a:lnTo>
                  <a:pt x="9144" y="297246"/>
                </a:lnTo>
                <a:lnTo>
                  <a:pt x="9144" y="350214"/>
                </a:lnTo>
                <a:lnTo>
                  <a:pt x="28604" y="405146"/>
                </a:lnTo>
                <a:lnTo>
                  <a:pt x="68697" y="467711"/>
                </a:lnTo>
                <a:lnTo>
                  <a:pt x="81534" y="481060"/>
                </a:lnTo>
                <a:lnTo>
                  <a:pt x="81534" y="468696"/>
                </a:lnTo>
                <a:lnTo>
                  <a:pt x="82296" y="468696"/>
                </a:lnTo>
                <a:close/>
              </a:path>
              <a:path w="580390" h="567054">
                <a:moveTo>
                  <a:pt x="82296" y="98364"/>
                </a:moveTo>
                <a:lnTo>
                  <a:pt x="81533" y="98364"/>
                </a:lnTo>
                <a:lnTo>
                  <a:pt x="81533" y="99190"/>
                </a:lnTo>
                <a:lnTo>
                  <a:pt x="82296" y="98364"/>
                </a:lnTo>
                <a:close/>
              </a:path>
              <a:path w="580390" h="567054">
                <a:moveTo>
                  <a:pt x="101346" y="486984"/>
                </a:moveTo>
                <a:lnTo>
                  <a:pt x="81534" y="468696"/>
                </a:lnTo>
                <a:lnTo>
                  <a:pt x="81534" y="481060"/>
                </a:lnTo>
                <a:lnTo>
                  <a:pt x="93216" y="493207"/>
                </a:lnTo>
                <a:lnTo>
                  <a:pt x="100584" y="499127"/>
                </a:lnTo>
                <a:lnTo>
                  <a:pt x="100584" y="486984"/>
                </a:lnTo>
                <a:lnTo>
                  <a:pt x="101346" y="486984"/>
                </a:lnTo>
                <a:close/>
              </a:path>
              <a:path w="580390" h="567054">
                <a:moveTo>
                  <a:pt x="101346" y="79314"/>
                </a:moveTo>
                <a:lnTo>
                  <a:pt x="100583" y="79314"/>
                </a:lnTo>
                <a:lnTo>
                  <a:pt x="100583" y="80018"/>
                </a:lnTo>
                <a:lnTo>
                  <a:pt x="101346" y="79314"/>
                </a:lnTo>
                <a:close/>
              </a:path>
              <a:path w="580390" h="567054">
                <a:moveTo>
                  <a:pt x="156210" y="525846"/>
                </a:moveTo>
                <a:lnTo>
                  <a:pt x="144018" y="518988"/>
                </a:lnTo>
                <a:lnTo>
                  <a:pt x="132588" y="511368"/>
                </a:lnTo>
                <a:lnTo>
                  <a:pt x="132588" y="512130"/>
                </a:lnTo>
                <a:lnTo>
                  <a:pt x="121920" y="503748"/>
                </a:lnTo>
                <a:lnTo>
                  <a:pt x="121920" y="504510"/>
                </a:lnTo>
                <a:lnTo>
                  <a:pt x="111252" y="496128"/>
                </a:lnTo>
                <a:lnTo>
                  <a:pt x="100584" y="486984"/>
                </a:lnTo>
                <a:lnTo>
                  <a:pt x="100584" y="499127"/>
                </a:lnTo>
                <a:lnTo>
                  <a:pt x="120194" y="514883"/>
                </a:lnTo>
                <a:lnTo>
                  <a:pt x="149239" y="532765"/>
                </a:lnTo>
                <a:lnTo>
                  <a:pt x="155448" y="535618"/>
                </a:lnTo>
                <a:lnTo>
                  <a:pt x="155448" y="525846"/>
                </a:lnTo>
                <a:lnTo>
                  <a:pt x="156210" y="525846"/>
                </a:lnTo>
                <a:close/>
              </a:path>
              <a:path w="580390" h="567054">
                <a:moveTo>
                  <a:pt x="156210" y="41214"/>
                </a:moveTo>
                <a:lnTo>
                  <a:pt x="155447" y="41214"/>
                </a:lnTo>
                <a:lnTo>
                  <a:pt x="155447" y="41643"/>
                </a:lnTo>
                <a:lnTo>
                  <a:pt x="156210" y="41214"/>
                </a:lnTo>
                <a:close/>
              </a:path>
              <a:path w="580390" h="567054">
                <a:moveTo>
                  <a:pt x="168402" y="531942"/>
                </a:moveTo>
                <a:lnTo>
                  <a:pt x="155448" y="525846"/>
                </a:lnTo>
                <a:lnTo>
                  <a:pt x="155448" y="535618"/>
                </a:lnTo>
                <a:lnTo>
                  <a:pt x="167640" y="541221"/>
                </a:lnTo>
                <a:lnTo>
                  <a:pt x="167640" y="531942"/>
                </a:lnTo>
                <a:lnTo>
                  <a:pt x="168402" y="531942"/>
                </a:lnTo>
                <a:close/>
              </a:path>
              <a:path w="580390" h="567054">
                <a:moveTo>
                  <a:pt x="168401" y="35118"/>
                </a:moveTo>
                <a:lnTo>
                  <a:pt x="167639" y="35118"/>
                </a:lnTo>
                <a:lnTo>
                  <a:pt x="167639" y="35477"/>
                </a:lnTo>
                <a:lnTo>
                  <a:pt x="168401" y="35118"/>
                </a:lnTo>
                <a:close/>
              </a:path>
              <a:path w="580390" h="567054">
                <a:moveTo>
                  <a:pt x="193548" y="541848"/>
                </a:moveTo>
                <a:lnTo>
                  <a:pt x="180594" y="537276"/>
                </a:lnTo>
                <a:lnTo>
                  <a:pt x="167640" y="531942"/>
                </a:lnTo>
                <a:lnTo>
                  <a:pt x="167640" y="541221"/>
                </a:lnTo>
                <a:lnTo>
                  <a:pt x="179961" y="546883"/>
                </a:lnTo>
                <a:lnTo>
                  <a:pt x="192786" y="551043"/>
                </a:lnTo>
                <a:lnTo>
                  <a:pt x="192786" y="541848"/>
                </a:lnTo>
                <a:lnTo>
                  <a:pt x="193548" y="541848"/>
                </a:lnTo>
                <a:close/>
              </a:path>
              <a:path w="580390" h="567054">
                <a:moveTo>
                  <a:pt x="193547" y="24450"/>
                </a:moveTo>
                <a:lnTo>
                  <a:pt x="192785" y="24450"/>
                </a:lnTo>
                <a:lnTo>
                  <a:pt x="192785" y="24764"/>
                </a:lnTo>
                <a:lnTo>
                  <a:pt x="193547" y="24450"/>
                </a:lnTo>
                <a:close/>
              </a:path>
              <a:path w="580390" h="567054">
                <a:moveTo>
                  <a:pt x="332994" y="563528"/>
                </a:moveTo>
                <a:lnTo>
                  <a:pt x="332994" y="555564"/>
                </a:lnTo>
                <a:lnTo>
                  <a:pt x="304038" y="558612"/>
                </a:lnTo>
                <a:lnTo>
                  <a:pt x="275082" y="558612"/>
                </a:lnTo>
                <a:lnTo>
                  <a:pt x="246888" y="555564"/>
                </a:lnTo>
                <a:lnTo>
                  <a:pt x="233172" y="553278"/>
                </a:lnTo>
                <a:lnTo>
                  <a:pt x="219456" y="550230"/>
                </a:lnTo>
                <a:lnTo>
                  <a:pt x="206502" y="546420"/>
                </a:lnTo>
                <a:lnTo>
                  <a:pt x="192786" y="541848"/>
                </a:lnTo>
                <a:lnTo>
                  <a:pt x="192786" y="551043"/>
                </a:lnTo>
                <a:lnTo>
                  <a:pt x="211968" y="557264"/>
                </a:lnTo>
                <a:lnTo>
                  <a:pt x="244867" y="563937"/>
                </a:lnTo>
                <a:lnTo>
                  <a:pt x="278267" y="566928"/>
                </a:lnTo>
                <a:lnTo>
                  <a:pt x="311777" y="566266"/>
                </a:lnTo>
                <a:lnTo>
                  <a:pt x="332994" y="563528"/>
                </a:lnTo>
                <a:close/>
              </a:path>
              <a:path w="580390" h="567054">
                <a:moveTo>
                  <a:pt x="275844" y="8448"/>
                </a:moveTo>
                <a:lnTo>
                  <a:pt x="275082" y="8448"/>
                </a:lnTo>
                <a:lnTo>
                  <a:pt x="275844" y="8448"/>
                </a:lnTo>
                <a:close/>
              </a:path>
              <a:path w="580390" h="567054">
                <a:moveTo>
                  <a:pt x="275844" y="558612"/>
                </a:moveTo>
                <a:lnTo>
                  <a:pt x="275082" y="558532"/>
                </a:lnTo>
                <a:lnTo>
                  <a:pt x="275844" y="558612"/>
                </a:lnTo>
                <a:close/>
              </a:path>
              <a:path w="580390" h="567054">
                <a:moveTo>
                  <a:pt x="289931" y="7706"/>
                </a:moveTo>
                <a:lnTo>
                  <a:pt x="289560" y="7686"/>
                </a:lnTo>
                <a:lnTo>
                  <a:pt x="289931" y="7706"/>
                </a:lnTo>
                <a:close/>
              </a:path>
              <a:path w="580390" h="567054">
                <a:moveTo>
                  <a:pt x="290322" y="7727"/>
                </a:moveTo>
                <a:lnTo>
                  <a:pt x="289931" y="7706"/>
                </a:lnTo>
                <a:lnTo>
                  <a:pt x="290322" y="7727"/>
                </a:lnTo>
                <a:close/>
              </a:path>
              <a:path w="580390" h="567054">
                <a:moveTo>
                  <a:pt x="332994" y="10895"/>
                </a:moveTo>
                <a:lnTo>
                  <a:pt x="332994" y="10734"/>
                </a:lnTo>
                <a:lnTo>
                  <a:pt x="332232" y="10734"/>
                </a:lnTo>
                <a:lnTo>
                  <a:pt x="332994" y="10895"/>
                </a:lnTo>
                <a:close/>
              </a:path>
              <a:path w="580390" h="567054">
                <a:moveTo>
                  <a:pt x="360426" y="558243"/>
                </a:moveTo>
                <a:lnTo>
                  <a:pt x="360426" y="550230"/>
                </a:lnTo>
                <a:lnTo>
                  <a:pt x="346710" y="553278"/>
                </a:lnTo>
                <a:lnTo>
                  <a:pt x="332232" y="555564"/>
                </a:lnTo>
                <a:lnTo>
                  <a:pt x="332994" y="555564"/>
                </a:lnTo>
                <a:lnTo>
                  <a:pt x="332994" y="563528"/>
                </a:lnTo>
                <a:lnTo>
                  <a:pt x="345004" y="561979"/>
                </a:lnTo>
                <a:lnTo>
                  <a:pt x="360426" y="558243"/>
                </a:lnTo>
                <a:close/>
              </a:path>
              <a:path w="580390" h="567054">
                <a:moveTo>
                  <a:pt x="360426" y="17042"/>
                </a:moveTo>
                <a:lnTo>
                  <a:pt x="360426" y="16830"/>
                </a:lnTo>
                <a:lnTo>
                  <a:pt x="359664" y="16830"/>
                </a:lnTo>
                <a:lnTo>
                  <a:pt x="360426" y="17042"/>
                </a:lnTo>
                <a:close/>
              </a:path>
              <a:path w="580390" h="567054">
                <a:moveTo>
                  <a:pt x="435864" y="529249"/>
                </a:moveTo>
                <a:lnTo>
                  <a:pt x="435864" y="518988"/>
                </a:lnTo>
                <a:lnTo>
                  <a:pt x="423672" y="525846"/>
                </a:lnTo>
                <a:lnTo>
                  <a:pt x="411480" y="531942"/>
                </a:lnTo>
                <a:lnTo>
                  <a:pt x="399288" y="537276"/>
                </a:lnTo>
                <a:lnTo>
                  <a:pt x="373380" y="546420"/>
                </a:lnTo>
                <a:lnTo>
                  <a:pt x="359664" y="550230"/>
                </a:lnTo>
                <a:lnTo>
                  <a:pt x="360426" y="550230"/>
                </a:lnTo>
                <a:lnTo>
                  <a:pt x="360426" y="558243"/>
                </a:lnTo>
                <a:lnTo>
                  <a:pt x="377558" y="554094"/>
                </a:lnTo>
                <a:lnTo>
                  <a:pt x="409047" y="542640"/>
                </a:lnTo>
                <a:lnTo>
                  <a:pt x="435864" y="529249"/>
                </a:lnTo>
                <a:close/>
              </a:path>
              <a:path w="580390" h="567054">
                <a:moveTo>
                  <a:pt x="435864" y="48501"/>
                </a:moveTo>
                <a:lnTo>
                  <a:pt x="435864" y="48072"/>
                </a:lnTo>
                <a:lnTo>
                  <a:pt x="435102" y="48072"/>
                </a:lnTo>
                <a:lnTo>
                  <a:pt x="435864" y="48501"/>
                </a:lnTo>
                <a:close/>
              </a:path>
              <a:path w="580390" h="567054">
                <a:moveTo>
                  <a:pt x="447294" y="511368"/>
                </a:moveTo>
                <a:lnTo>
                  <a:pt x="435102" y="518988"/>
                </a:lnTo>
                <a:lnTo>
                  <a:pt x="435864" y="518988"/>
                </a:lnTo>
                <a:lnTo>
                  <a:pt x="435864" y="529249"/>
                </a:lnTo>
                <a:lnTo>
                  <a:pt x="439078" y="527644"/>
                </a:lnTo>
                <a:lnTo>
                  <a:pt x="446531" y="522749"/>
                </a:lnTo>
                <a:lnTo>
                  <a:pt x="446531" y="512130"/>
                </a:lnTo>
                <a:lnTo>
                  <a:pt x="447294" y="511368"/>
                </a:lnTo>
                <a:close/>
              </a:path>
              <a:path w="580390" h="567054">
                <a:moveTo>
                  <a:pt x="447294" y="55438"/>
                </a:moveTo>
                <a:lnTo>
                  <a:pt x="447294" y="54930"/>
                </a:lnTo>
                <a:lnTo>
                  <a:pt x="446531" y="54930"/>
                </a:lnTo>
                <a:lnTo>
                  <a:pt x="447294" y="55438"/>
                </a:lnTo>
                <a:close/>
              </a:path>
              <a:path w="580390" h="567054">
                <a:moveTo>
                  <a:pt x="537210" y="432023"/>
                </a:moveTo>
                <a:lnTo>
                  <a:pt x="537210" y="414594"/>
                </a:lnTo>
                <a:lnTo>
                  <a:pt x="530352" y="426024"/>
                </a:lnTo>
                <a:lnTo>
                  <a:pt x="516509" y="446369"/>
                </a:lnTo>
                <a:lnTo>
                  <a:pt x="502258" y="463620"/>
                </a:lnTo>
                <a:lnTo>
                  <a:pt x="486623" y="479599"/>
                </a:lnTo>
                <a:lnTo>
                  <a:pt x="468630" y="496128"/>
                </a:lnTo>
                <a:lnTo>
                  <a:pt x="457962" y="504510"/>
                </a:lnTo>
                <a:lnTo>
                  <a:pt x="457962" y="503748"/>
                </a:lnTo>
                <a:lnTo>
                  <a:pt x="446531" y="512130"/>
                </a:lnTo>
                <a:lnTo>
                  <a:pt x="446531" y="522749"/>
                </a:lnTo>
                <a:lnTo>
                  <a:pt x="467261" y="509135"/>
                </a:lnTo>
                <a:lnTo>
                  <a:pt x="493203" y="487140"/>
                </a:lnTo>
                <a:lnTo>
                  <a:pt x="516514" y="461687"/>
                </a:lnTo>
                <a:lnTo>
                  <a:pt x="536801" y="432804"/>
                </a:lnTo>
                <a:lnTo>
                  <a:pt x="537210" y="432023"/>
                </a:lnTo>
                <a:close/>
              </a:path>
              <a:path w="580390" h="567054">
                <a:moveTo>
                  <a:pt x="537210" y="153059"/>
                </a:moveTo>
                <a:lnTo>
                  <a:pt x="537210" y="152466"/>
                </a:lnTo>
                <a:lnTo>
                  <a:pt x="536448" y="151704"/>
                </a:lnTo>
                <a:lnTo>
                  <a:pt x="537210" y="153059"/>
                </a:lnTo>
                <a:close/>
              </a:path>
              <a:path w="580390" h="567054">
                <a:moveTo>
                  <a:pt x="558546" y="387221"/>
                </a:moveTo>
                <a:lnTo>
                  <a:pt x="558546" y="365064"/>
                </a:lnTo>
                <a:lnTo>
                  <a:pt x="553974" y="378018"/>
                </a:lnTo>
                <a:lnTo>
                  <a:pt x="548640" y="390972"/>
                </a:lnTo>
                <a:lnTo>
                  <a:pt x="548640" y="390210"/>
                </a:lnTo>
                <a:lnTo>
                  <a:pt x="543306" y="403164"/>
                </a:lnTo>
                <a:lnTo>
                  <a:pt x="543306" y="402402"/>
                </a:lnTo>
                <a:lnTo>
                  <a:pt x="536448" y="414594"/>
                </a:lnTo>
                <a:lnTo>
                  <a:pt x="537210" y="414594"/>
                </a:lnTo>
                <a:lnTo>
                  <a:pt x="537210" y="432023"/>
                </a:lnTo>
                <a:lnTo>
                  <a:pt x="553673" y="400519"/>
                </a:lnTo>
                <a:lnTo>
                  <a:pt x="558546" y="387221"/>
                </a:lnTo>
                <a:close/>
              </a:path>
              <a:path w="580390" h="567054">
                <a:moveTo>
                  <a:pt x="565404" y="368503"/>
                </a:moveTo>
                <a:lnTo>
                  <a:pt x="565404" y="339156"/>
                </a:lnTo>
                <a:lnTo>
                  <a:pt x="557784" y="365064"/>
                </a:lnTo>
                <a:lnTo>
                  <a:pt x="558546" y="365064"/>
                </a:lnTo>
                <a:lnTo>
                  <a:pt x="558546" y="387221"/>
                </a:lnTo>
                <a:lnTo>
                  <a:pt x="565404" y="368503"/>
                </a:lnTo>
                <a:close/>
              </a:path>
              <a:path w="580390" h="567054">
                <a:moveTo>
                  <a:pt x="565404" y="231333"/>
                </a:moveTo>
                <a:lnTo>
                  <a:pt x="565404" y="227904"/>
                </a:lnTo>
                <a:lnTo>
                  <a:pt x="564642" y="227904"/>
                </a:lnTo>
                <a:lnTo>
                  <a:pt x="565404" y="231333"/>
                </a:lnTo>
                <a:close/>
              </a:path>
              <a:path w="580390" h="567054">
                <a:moveTo>
                  <a:pt x="570738" y="347267"/>
                </a:moveTo>
                <a:lnTo>
                  <a:pt x="570738" y="297246"/>
                </a:lnTo>
                <a:lnTo>
                  <a:pt x="567690" y="325440"/>
                </a:lnTo>
                <a:lnTo>
                  <a:pt x="564642" y="339156"/>
                </a:lnTo>
                <a:lnTo>
                  <a:pt x="565404" y="339156"/>
                </a:lnTo>
                <a:lnTo>
                  <a:pt x="565404" y="368503"/>
                </a:lnTo>
                <a:lnTo>
                  <a:pt x="566738" y="364860"/>
                </a:lnTo>
                <a:lnTo>
                  <a:pt x="570738" y="347267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15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317722" y="1098124"/>
          <a:ext cx="10068560" cy="5736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30418"/>
                <a:gridCol w="2138172"/>
                <a:gridCol w="2286000"/>
              </a:tblGrid>
              <a:tr h="382523">
                <a:tc rowSpan="2">
                  <a:txBody>
                    <a:bodyPr/>
                    <a:lstStyle/>
                    <a:p>
                      <a:pPr marL="1793239">
                        <a:lnSpc>
                          <a:spcPct val="100000"/>
                        </a:lnSpc>
                        <a:spcBef>
                          <a:spcPts val="1725"/>
                        </a:spcBef>
                      </a:pPr>
                      <a:r>
                        <a:rPr dirty="0" sz="2150" spc="-15">
                          <a:latin typeface="Times New Roman"/>
                          <a:cs typeface="Times New Roman"/>
                        </a:rPr>
                        <a:t>Показники</a:t>
                      </a:r>
                      <a:r>
                        <a:rPr dirty="0" sz="215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(дані)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92646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Варіанти</a:t>
                      </a:r>
                      <a:r>
                        <a:rPr dirty="0" sz="2150" spc="-2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5">
                          <a:latin typeface="Times New Roman"/>
                          <a:cs typeface="Times New Roman"/>
                        </a:rPr>
                        <a:t>контейнерів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45008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2150" spc="10">
                          <a:latin typeface="Times New Roman"/>
                          <a:cs typeface="Times New Roman"/>
                        </a:rPr>
                        <a:t>Сталебетонний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6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Сталевий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7377">
                <a:tc>
                  <a:txBody>
                    <a:bodyPr/>
                    <a:lstStyle/>
                    <a:p>
                      <a:pPr marL="187325">
                        <a:lnSpc>
                          <a:spcPts val="251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Прямі </a:t>
                      </a: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витрати,</a:t>
                      </a:r>
                      <a:r>
                        <a:rPr dirty="0" sz="215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1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6470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1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73685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3285"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2150" spc="5">
                          <a:latin typeface="Times New Roman"/>
                          <a:cs typeface="Times New Roman"/>
                        </a:rPr>
                        <a:t>Кошторисна трудомісткість,</a:t>
                      </a:r>
                      <a:r>
                        <a:rPr dirty="0" sz="2150" spc="-7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1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36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503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2524">
                <a:tc>
                  <a:txBody>
                    <a:bodyPr/>
                    <a:lstStyle/>
                    <a:p>
                      <a:pPr marL="187325">
                        <a:lnSpc>
                          <a:spcPts val="2615"/>
                        </a:lnSpc>
                      </a:pPr>
                      <a:r>
                        <a:rPr dirty="0" sz="2150" spc="-20">
                          <a:latin typeface="Times New Roman"/>
                          <a:cs typeface="Times New Roman"/>
                        </a:rPr>
                        <a:t>Кошторисна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заробітна </a:t>
                      </a: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плата,</a:t>
                      </a:r>
                      <a:r>
                        <a:rPr dirty="0" sz="215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1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753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1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7898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3286">
                <a:tc>
                  <a:txBody>
                    <a:bodyPr/>
                    <a:lstStyle/>
                    <a:p>
                      <a:pPr marL="187325">
                        <a:lnSpc>
                          <a:spcPts val="2620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Загальновиробничі </a:t>
                      </a: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витрати,</a:t>
                      </a:r>
                      <a:r>
                        <a:rPr dirty="0" sz="2150" spc="-3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20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520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20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5521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2524"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2150" spc="-35">
                          <a:latin typeface="Times New Roman"/>
                          <a:cs typeface="Times New Roman"/>
                        </a:rPr>
                        <a:t>Усього </a:t>
                      </a:r>
                      <a:r>
                        <a:rPr dirty="0" sz="2150" spc="15">
                          <a:latin typeface="Times New Roman"/>
                          <a:cs typeface="Times New Roman"/>
                        </a:rPr>
                        <a:t>за </a:t>
                      </a:r>
                      <a:r>
                        <a:rPr dirty="0" sz="2150">
                          <a:latin typeface="Times New Roman"/>
                          <a:cs typeface="Times New Roman"/>
                        </a:rPr>
                        <a:t>кошторисом,</a:t>
                      </a: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1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6990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79206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7377">
                <a:tc>
                  <a:txBody>
                    <a:bodyPr/>
                    <a:lstStyle/>
                    <a:p>
                      <a:pPr marL="187325">
                        <a:lnSpc>
                          <a:spcPts val="2505"/>
                        </a:lnSpc>
                      </a:pPr>
                      <a:r>
                        <a:rPr dirty="0" sz="2150" spc="10">
                          <a:latin typeface="Times New Roman"/>
                          <a:cs typeface="Times New Roman"/>
                        </a:rPr>
                        <a:t>Показники</a:t>
                      </a:r>
                      <a:r>
                        <a:rPr dirty="0" sz="2150" spc="-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5">
                          <a:latin typeface="Times New Roman"/>
                          <a:cs typeface="Times New Roman"/>
                        </a:rPr>
                        <a:t>(обчислені)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/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413003"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2150" spc="-20">
                          <a:latin typeface="Times New Roman"/>
                          <a:cs typeface="Times New Roman"/>
                        </a:rPr>
                        <a:t>Кошторисна </a:t>
                      </a: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величина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ЗВВ, 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520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5521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3286">
                <a:tc>
                  <a:txBody>
                    <a:bodyPr/>
                    <a:lstStyle/>
                    <a:p>
                      <a:pPr marL="187325">
                        <a:lnSpc>
                          <a:spcPts val="2615"/>
                        </a:lnSpc>
                      </a:pP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Собівартість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робіт (С),</a:t>
                      </a:r>
                      <a:r>
                        <a:rPr dirty="0" sz="2150" spc="-7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1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6990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61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79206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6616">
                <a:tc>
                  <a:txBody>
                    <a:bodyPr/>
                    <a:lstStyle/>
                    <a:p>
                      <a:pPr marL="187325">
                        <a:lnSpc>
                          <a:spcPts val="2500"/>
                        </a:lnSpc>
                      </a:pPr>
                      <a:r>
                        <a:rPr dirty="0" sz="2150" spc="10">
                          <a:latin typeface="Times New Roman"/>
                          <a:cs typeface="Times New Roman"/>
                        </a:rPr>
                        <a:t>Обігові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кошти,</a:t>
                      </a:r>
                      <a:r>
                        <a:rPr dirty="0" sz="2150" spc="-6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1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2330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00"/>
                        </a:lnSpc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26402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3286"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2150" spc="15">
                          <a:latin typeface="Times New Roman"/>
                          <a:cs typeface="Times New Roman"/>
                        </a:rPr>
                        <a:t>Основні виробничі фонди, 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365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940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57378">
                <a:tc>
                  <a:txBody>
                    <a:bodyPr/>
                    <a:lstStyle/>
                    <a:p>
                      <a:pPr marL="187325">
                        <a:lnSpc>
                          <a:spcPts val="2515"/>
                        </a:lnSpc>
                      </a:pP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Капіталовкладення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в виробничі фонди,</a:t>
                      </a:r>
                      <a:r>
                        <a:rPr dirty="0" sz="2150" spc="5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251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2695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ts val="251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27342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77189">
                <a:tc>
                  <a:txBody>
                    <a:bodyPr/>
                    <a:lstStyle/>
                    <a:p>
                      <a:pPr marL="187325">
                        <a:lnSpc>
                          <a:spcPts val="2595"/>
                        </a:lnSpc>
                      </a:pPr>
                      <a:r>
                        <a:rPr dirty="0" sz="2150" spc="-10">
                          <a:latin typeface="Times New Roman"/>
                          <a:cs typeface="Times New Roman"/>
                        </a:rPr>
                        <a:t>Показник приведених </a:t>
                      </a:r>
                      <a:r>
                        <a:rPr dirty="0" sz="2150" spc="-35">
                          <a:latin typeface="Times New Roman"/>
                          <a:cs typeface="Times New Roman"/>
                        </a:rPr>
                        <a:t>витрат,</a:t>
                      </a:r>
                      <a:r>
                        <a:rPr dirty="0" sz="2150" spc="-2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-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9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7394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2595"/>
                        </a:lnSpc>
                      </a:pPr>
                      <a:r>
                        <a:rPr dirty="0" sz="2150" spc="-5">
                          <a:latin typeface="Times New Roman"/>
                          <a:cs typeface="Times New Roman"/>
                        </a:rPr>
                        <a:t>83307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82523">
                <a:tc>
                  <a:txBody>
                    <a:bodyPr/>
                    <a:lstStyle/>
                    <a:p>
                      <a:pPr marL="18732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2150" spc="5">
                          <a:latin typeface="Times New Roman"/>
                          <a:cs typeface="Times New Roman"/>
                        </a:rPr>
                        <a:t>Економічний </a:t>
                      </a:r>
                      <a:r>
                        <a:rPr dirty="0" sz="2150" spc="-15">
                          <a:latin typeface="Times New Roman"/>
                          <a:cs typeface="Times New Roman"/>
                        </a:rPr>
                        <a:t>ефект,</a:t>
                      </a:r>
                      <a:r>
                        <a:rPr dirty="0" sz="2150" spc="-45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dirty="0" sz="2150" spc="15">
                          <a:latin typeface="Times New Roman"/>
                          <a:cs typeface="Times New Roman"/>
                        </a:rPr>
                        <a:t>грн.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dirty="0" sz="2150" spc="20">
                          <a:latin typeface="Times New Roman"/>
                          <a:cs typeface="Times New Roman"/>
                        </a:rPr>
                        <a:t>75913</a:t>
                      </a:r>
                      <a:endParaRPr sz="215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8978">
                      <a:solidFill>
                        <a:srgbClr val="000000"/>
                      </a:solidFill>
                      <a:prstDash val="solid"/>
                    </a:lnL>
                    <a:lnR w="8978">
                      <a:solidFill>
                        <a:srgbClr val="000000"/>
                      </a:solidFill>
                      <a:prstDash val="solid"/>
                    </a:lnR>
                    <a:lnT w="8978">
                      <a:solidFill>
                        <a:srgbClr val="000000"/>
                      </a:solidFill>
                      <a:prstDash val="solid"/>
                    </a:lnT>
                    <a:lnB w="8978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933815" y="210311"/>
            <a:ext cx="1332230" cy="37719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pc="-20" b="0">
                <a:latin typeface="Times New Roman"/>
                <a:cs typeface="Times New Roman"/>
              </a:rPr>
              <a:t>Таблиця</a:t>
            </a:r>
            <a:r>
              <a:rPr dirty="0" spc="-10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2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271392" y="576071"/>
            <a:ext cx="4429125" cy="377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latin typeface="Times New Roman"/>
                <a:cs typeface="Times New Roman"/>
              </a:rPr>
              <a:t>Порівняння </a:t>
            </a:r>
            <a:r>
              <a:rPr dirty="0" sz="2400" spc="-10">
                <a:latin typeface="Times New Roman"/>
                <a:cs typeface="Times New Roman"/>
              </a:rPr>
              <a:t>варіантів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 spc="-20">
                <a:latin typeface="Times New Roman"/>
                <a:cs typeface="Times New Roman"/>
              </a:rPr>
              <a:t>контейнерів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023995" y="6891460"/>
            <a:ext cx="580390" cy="567055"/>
          </a:xfrm>
          <a:custGeom>
            <a:avLst/>
            <a:gdLst/>
            <a:ahLst/>
            <a:cxnLst/>
            <a:rect l="l" t="t" r="r" b="b"/>
            <a:pathLst>
              <a:path w="580390" h="567054">
                <a:moveTo>
                  <a:pt x="579882" y="283530"/>
                </a:moveTo>
                <a:lnTo>
                  <a:pt x="569733" y="212168"/>
                </a:lnTo>
                <a:lnTo>
                  <a:pt x="556617" y="173613"/>
                </a:lnTo>
                <a:lnTo>
                  <a:pt x="539439" y="138909"/>
                </a:lnTo>
                <a:lnTo>
                  <a:pt x="494605" y="81060"/>
                </a:lnTo>
                <a:lnTo>
                  <a:pt x="438653" y="38624"/>
                </a:lnTo>
                <a:lnTo>
                  <a:pt x="375006" y="11607"/>
                </a:lnTo>
                <a:lnTo>
                  <a:pt x="307087" y="12"/>
                </a:lnTo>
                <a:lnTo>
                  <a:pt x="272595" y="0"/>
                </a:lnTo>
                <a:lnTo>
                  <a:pt x="238318" y="3844"/>
                </a:lnTo>
                <a:lnTo>
                  <a:pt x="172122" y="23109"/>
                </a:lnTo>
                <a:lnTo>
                  <a:pt x="111922" y="57810"/>
                </a:lnTo>
                <a:lnTo>
                  <a:pt x="61141" y="107951"/>
                </a:lnTo>
                <a:lnTo>
                  <a:pt x="23200" y="173538"/>
                </a:lnTo>
                <a:lnTo>
                  <a:pt x="10115" y="212125"/>
                </a:lnTo>
                <a:lnTo>
                  <a:pt x="1523" y="254574"/>
                </a:lnTo>
                <a:lnTo>
                  <a:pt x="0" y="269052"/>
                </a:lnTo>
                <a:lnTo>
                  <a:pt x="0" y="298008"/>
                </a:lnTo>
                <a:lnTo>
                  <a:pt x="3048" y="326964"/>
                </a:lnTo>
                <a:lnTo>
                  <a:pt x="9144" y="350214"/>
                </a:lnTo>
                <a:lnTo>
                  <a:pt x="9143" y="269052"/>
                </a:lnTo>
                <a:lnTo>
                  <a:pt x="12191" y="241620"/>
                </a:lnTo>
                <a:lnTo>
                  <a:pt x="14477" y="227904"/>
                </a:lnTo>
                <a:lnTo>
                  <a:pt x="17525" y="214188"/>
                </a:lnTo>
                <a:lnTo>
                  <a:pt x="17525" y="214950"/>
                </a:lnTo>
                <a:lnTo>
                  <a:pt x="21335" y="201234"/>
                </a:lnTo>
                <a:lnTo>
                  <a:pt x="25907" y="188280"/>
                </a:lnTo>
                <a:lnTo>
                  <a:pt x="25907" y="189042"/>
                </a:lnTo>
                <a:lnTo>
                  <a:pt x="31241" y="176088"/>
                </a:lnTo>
                <a:lnTo>
                  <a:pt x="36575" y="163896"/>
                </a:lnTo>
                <a:lnTo>
                  <a:pt x="42671" y="151704"/>
                </a:lnTo>
                <a:lnTo>
                  <a:pt x="42671" y="152466"/>
                </a:lnTo>
                <a:lnTo>
                  <a:pt x="49529" y="140274"/>
                </a:lnTo>
                <a:lnTo>
                  <a:pt x="57149" y="129606"/>
                </a:lnTo>
                <a:lnTo>
                  <a:pt x="64769" y="118176"/>
                </a:lnTo>
                <a:lnTo>
                  <a:pt x="64769" y="118938"/>
                </a:lnTo>
                <a:lnTo>
                  <a:pt x="73151" y="108270"/>
                </a:lnTo>
                <a:lnTo>
                  <a:pt x="81533" y="99190"/>
                </a:lnTo>
                <a:lnTo>
                  <a:pt x="81533" y="98364"/>
                </a:lnTo>
                <a:lnTo>
                  <a:pt x="91439" y="88458"/>
                </a:lnTo>
                <a:lnTo>
                  <a:pt x="100583" y="80018"/>
                </a:lnTo>
                <a:lnTo>
                  <a:pt x="100583" y="79314"/>
                </a:lnTo>
                <a:lnTo>
                  <a:pt x="121919" y="62550"/>
                </a:lnTo>
                <a:lnTo>
                  <a:pt x="132587" y="54930"/>
                </a:lnTo>
                <a:lnTo>
                  <a:pt x="144017" y="48072"/>
                </a:lnTo>
                <a:lnTo>
                  <a:pt x="155447" y="41643"/>
                </a:lnTo>
                <a:lnTo>
                  <a:pt x="155447" y="41214"/>
                </a:lnTo>
                <a:lnTo>
                  <a:pt x="167639" y="35477"/>
                </a:lnTo>
                <a:lnTo>
                  <a:pt x="167639" y="35118"/>
                </a:lnTo>
                <a:lnTo>
                  <a:pt x="192785" y="24764"/>
                </a:lnTo>
                <a:lnTo>
                  <a:pt x="192785" y="24450"/>
                </a:lnTo>
                <a:lnTo>
                  <a:pt x="206502" y="19878"/>
                </a:lnTo>
                <a:lnTo>
                  <a:pt x="206502" y="20640"/>
                </a:lnTo>
                <a:lnTo>
                  <a:pt x="219456" y="16830"/>
                </a:lnTo>
                <a:lnTo>
                  <a:pt x="246888" y="10734"/>
                </a:lnTo>
                <a:lnTo>
                  <a:pt x="261365" y="9210"/>
                </a:lnTo>
                <a:lnTo>
                  <a:pt x="275082" y="8489"/>
                </a:lnTo>
                <a:lnTo>
                  <a:pt x="289560" y="7725"/>
                </a:lnTo>
                <a:lnTo>
                  <a:pt x="318516" y="9210"/>
                </a:lnTo>
                <a:lnTo>
                  <a:pt x="332994" y="10734"/>
                </a:lnTo>
                <a:lnTo>
                  <a:pt x="332994" y="10895"/>
                </a:lnTo>
                <a:lnTo>
                  <a:pt x="346710" y="13782"/>
                </a:lnTo>
                <a:lnTo>
                  <a:pt x="360426" y="16830"/>
                </a:lnTo>
                <a:lnTo>
                  <a:pt x="360426" y="17042"/>
                </a:lnTo>
                <a:lnTo>
                  <a:pt x="373380" y="20640"/>
                </a:lnTo>
                <a:lnTo>
                  <a:pt x="373380" y="19878"/>
                </a:lnTo>
                <a:lnTo>
                  <a:pt x="386334" y="24450"/>
                </a:lnTo>
                <a:lnTo>
                  <a:pt x="399288" y="29784"/>
                </a:lnTo>
                <a:lnTo>
                  <a:pt x="411480" y="35118"/>
                </a:lnTo>
                <a:lnTo>
                  <a:pt x="423672" y="41214"/>
                </a:lnTo>
                <a:lnTo>
                  <a:pt x="435864" y="48072"/>
                </a:lnTo>
                <a:lnTo>
                  <a:pt x="435864" y="48501"/>
                </a:lnTo>
                <a:lnTo>
                  <a:pt x="447294" y="54930"/>
                </a:lnTo>
                <a:lnTo>
                  <a:pt x="447294" y="55438"/>
                </a:lnTo>
                <a:lnTo>
                  <a:pt x="457962" y="62550"/>
                </a:lnTo>
                <a:lnTo>
                  <a:pt x="471572" y="73273"/>
                </a:lnTo>
                <a:lnTo>
                  <a:pt x="483660" y="84039"/>
                </a:lnTo>
                <a:lnTo>
                  <a:pt x="495091" y="95490"/>
                </a:lnTo>
                <a:lnTo>
                  <a:pt x="506730" y="108270"/>
                </a:lnTo>
                <a:lnTo>
                  <a:pt x="515112" y="118938"/>
                </a:lnTo>
                <a:lnTo>
                  <a:pt x="515112" y="118176"/>
                </a:lnTo>
                <a:lnTo>
                  <a:pt x="522731" y="129606"/>
                </a:lnTo>
                <a:lnTo>
                  <a:pt x="530352" y="140274"/>
                </a:lnTo>
                <a:lnTo>
                  <a:pt x="537210" y="152466"/>
                </a:lnTo>
                <a:lnTo>
                  <a:pt x="537210" y="153059"/>
                </a:lnTo>
                <a:lnTo>
                  <a:pt x="543306" y="163896"/>
                </a:lnTo>
                <a:lnTo>
                  <a:pt x="548640" y="176088"/>
                </a:lnTo>
                <a:lnTo>
                  <a:pt x="553974" y="189042"/>
                </a:lnTo>
                <a:lnTo>
                  <a:pt x="553974" y="188280"/>
                </a:lnTo>
                <a:lnTo>
                  <a:pt x="557784" y="201234"/>
                </a:lnTo>
                <a:lnTo>
                  <a:pt x="561594" y="214950"/>
                </a:lnTo>
                <a:lnTo>
                  <a:pt x="561594" y="214188"/>
                </a:lnTo>
                <a:lnTo>
                  <a:pt x="565404" y="227904"/>
                </a:lnTo>
                <a:lnTo>
                  <a:pt x="565404" y="231333"/>
                </a:lnTo>
                <a:lnTo>
                  <a:pt x="567690" y="241620"/>
                </a:lnTo>
                <a:lnTo>
                  <a:pt x="570738" y="269052"/>
                </a:lnTo>
                <a:lnTo>
                  <a:pt x="570738" y="347267"/>
                </a:lnTo>
                <a:lnTo>
                  <a:pt x="575605" y="325854"/>
                </a:lnTo>
                <a:lnTo>
                  <a:pt x="579882" y="283530"/>
                </a:lnTo>
                <a:close/>
              </a:path>
              <a:path w="580390" h="567054">
                <a:moveTo>
                  <a:pt x="82296" y="468696"/>
                </a:moveTo>
                <a:lnTo>
                  <a:pt x="57150" y="437454"/>
                </a:lnTo>
                <a:lnTo>
                  <a:pt x="36576" y="402402"/>
                </a:lnTo>
                <a:lnTo>
                  <a:pt x="36576" y="403164"/>
                </a:lnTo>
                <a:lnTo>
                  <a:pt x="31242" y="390210"/>
                </a:lnTo>
                <a:lnTo>
                  <a:pt x="31242" y="390972"/>
                </a:lnTo>
                <a:lnTo>
                  <a:pt x="25908" y="378018"/>
                </a:lnTo>
                <a:lnTo>
                  <a:pt x="12659" y="328803"/>
                </a:lnTo>
                <a:lnTo>
                  <a:pt x="9144" y="297246"/>
                </a:lnTo>
                <a:lnTo>
                  <a:pt x="9144" y="350214"/>
                </a:lnTo>
                <a:lnTo>
                  <a:pt x="28604" y="405146"/>
                </a:lnTo>
                <a:lnTo>
                  <a:pt x="68697" y="467711"/>
                </a:lnTo>
                <a:lnTo>
                  <a:pt x="81534" y="481060"/>
                </a:lnTo>
                <a:lnTo>
                  <a:pt x="81534" y="468696"/>
                </a:lnTo>
                <a:lnTo>
                  <a:pt x="82296" y="468696"/>
                </a:lnTo>
                <a:close/>
              </a:path>
              <a:path w="580390" h="567054">
                <a:moveTo>
                  <a:pt x="82296" y="98364"/>
                </a:moveTo>
                <a:lnTo>
                  <a:pt x="81533" y="98364"/>
                </a:lnTo>
                <a:lnTo>
                  <a:pt x="81533" y="99190"/>
                </a:lnTo>
                <a:lnTo>
                  <a:pt x="82296" y="98364"/>
                </a:lnTo>
                <a:close/>
              </a:path>
              <a:path w="580390" h="567054">
                <a:moveTo>
                  <a:pt x="101346" y="486984"/>
                </a:moveTo>
                <a:lnTo>
                  <a:pt x="81534" y="468696"/>
                </a:lnTo>
                <a:lnTo>
                  <a:pt x="81534" y="481060"/>
                </a:lnTo>
                <a:lnTo>
                  <a:pt x="93216" y="493207"/>
                </a:lnTo>
                <a:lnTo>
                  <a:pt x="100584" y="499127"/>
                </a:lnTo>
                <a:lnTo>
                  <a:pt x="100584" y="486984"/>
                </a:lnTo>
                <a:lnTo>
                  <a:pt x="101346" y="486984"/>
                </a:lnTo>
                <a:close/>
              </a:path>
              <a:path w="580390" h="567054">
                <a:moveTo>
                  <a:pt x="101346" y="79314"/>
                </a:moveTo>
                <a:lnTo>
                  <a:pt x="100583" y="79314"/>
                </a:lnTo>
                <a:lnTo>
                  <a:pt x="100583" y="80018"/>
                </a:lnTo>
                <a:lnTo>
                  <a:pt x="101346" y="79314"/>
                </a:lnTo>
                <a:close/>
              </a:path>
              <a:path w="580390" h="567054">
                <a:moveTo>
                  <a:pt x="156210" y="525846"/>
                </a:moveTo>
                <a:lnTo>
                  <a:pt x="144018" y="518988"/>
                </a:lnTo>
                <a:lnTo>
                  <a:pt x="132588" y="511368"/>
                </a:lnTo>
                <a:lnTo>
                  <a:pt x="132588" y="512130"/>
                </a:lnTo>
                <a:lnTo>
                  <a:pt x="121920" y="503748"/>
                </a:lnTo>
                <a:lnTo>
                  <a:pt x="121920" y="504510"/>
                </a:lnTo>
                <a:lnTo>
                  <a:pt x="111252" y="496128"/>
                </a:lnTo>
                <a:lnTo>
                  <a:pt x="100584" y="486984"/>
                </a:lnTo>
                <a:lnTo>
                  <a:pt x="100584" y="499127"/>
                </a:lnTo>
                <a:lnTo>
                  <a:pt x="120194" y="514883"/>
                </a:lnTo>
                <a:lnTo>
                  <a:pt x="149239" y="532765"/>
                </a:lnTo>
                <a:lnTo>
                  <a:pt x="155448" y="535618"/>
                </a:lnTo>
                <a:lnTo>
                  <a:pt x="155448" y="525846"/>
                </a:lnTo>
                <a:lnTo>
                  <a:pt x="156210" y="525846"/>
                </a:lnTo>
                <a:close/>
              </a:path>
              <a:path w="580390" h="567054">
                <a:moveTo>
                  <a:pt x="156210" y="41214"/>
                </a:moveTo>
                <a:lnTo>
                  <a:pt x="155447" y="41214"/>
                </a:lnTo>
                <a:lnTo>
                  <a:pt x="155447" y="41643"/>
                </a:lnTo>
                <a:lnTo>
                  <a:pt x="156210" y="41214"/>
                </a:lnTo>
                <a:close/>
              </a:path>
              <a:path w="580390" h="567054">
                <a:moveTo>
                  <a:pt x="168402" y="531942"/>
                </a:moveTo>
                <a:lnTo>
                  <a:pt x="155448" y="525846"/>
                </a:lnTo>
                <a:lnTo>
                  <a:pt x="155448" y="535618"/>
                </a:lnTo>
                <a:lnTo>
                  <a:pt x="167640" y="541221"/>
                </a:lnTo>
                <a:lnTo>
                  <a:pt x="167640" y="531942"/>
                </a:lnTo>
                <a:lnTo>
                  <a:pt x="168402" y="531942"/>
                </a:lnTo>
                <a:close/>
              </a:path>
              <a:path w="580390" h="567054">
                <a:moveTo>
                  <a:pt x="168401" y="35118"/>
                </a:moveTo>
                <a:lnTo>
                  <a:pt x="167639" y="35118"/>
                </a:lnTo>
                <a:lnTo>
                  <a:pt x="167639" y="35477"/>
                </a:lnTo>
                <a:lnTo>
                  <a:pt x="168401" y="35118"/>
                </a:lnTo>
                <a:close/>
              </a:path>
              <a:path w="580390" h="567054">
                <a:moveTo>
                  <a:pt x="193548" y="541848"/>
                </a:moveTo>
                <a:lnTo>
                  <a:pt x="180594" y="537276"/>
                </a:lnTo>
                <a:lnTo>
                  <a:pt x="167640" y="531942"/>
                </a:lnTo>
                <a:lnTo>
                  <a:pt x="167640" y="541221"/>
                </a:lnTo>
                <a:lnTo>
                  <a:pt x="179961" y="546883"/>
                </a:lnTo>
                <a:lnTo>
                  <a:pt x="192786" y="551043"/>
                </a:lnTo>
                <a:lnTo>
                  <a:pt x="192786" y="541848"/>
                </a:lnTo>
                <a:lnTo>
                  <a:pt x="193548" y="541848"/>
                </a:lnTo>
                <a:close/>
              </a:path>
              <a:path w="580390" h="567054">
                <a:moveTo>
                  <a:pt x="193547" y="24450"/>
                </a:moveTo>
                <a:lnTo>
                  <a:pt x="192785" y="24450"/>
                </a:lnTo>
                <a:lnTo>
                  <a:pt x="192785" y="24764"/>
                </a:lnTo>
                <a:lnTo>
                  <a:pt x="193547" y="24450"/>
                </a:lnTo>
                <a:close/>
              </a:path>
              <a:path w="580390" h="567054">
                <a:moveTo>
                  <a:pt x="332994" y="563528"/>
                </a:moveTo>
                <a:lnTo>
                  <a:pt x="332994" y="555564"/>
                </a:lnTo>
                <a:lnTo>
                  <a:pt x="304038" y="558612"/>
                </a:lnTo>
                <a:lnTo>
                  <a:pt x="275082" y="558612"/>
                </a:lnTo>
                <a:lnTo>
                  <a:pt x="246888" y="555564"/>
                </a:lnTo>
                <a:lnTo>
                  <a:pt x="233172" y="553278"/>
                </a:lnTo>
                <a:lnTo>
                  <a:pt x="219456" y="550230"/>
                </a:lnTo>
                <a:lnTo>
                  <a:pt x="206502" y="546420"/>
                </a:lnTo>
                <a:lnTo>
                  <a:pt x="192786" y="541848"/>
                </a:lnTo>
                <a:lnTo>
                  <a:pt x="192786" y="551043"/>
                </a:lnTo>
                <a:lnTo>
                  <a:pt x="211968" y="557264"/>
                </a:lnTo>
                <a:lnTo>
                  <a:pt x="244867" y="563937"/>
                </a:lnTo>
                <a:lnTo>
                  <a:pt x="278267" y="566928"/>
                </a:lnTo>
                <a:lnTo>
                  <a:pt x="311777" y="566266"/>
                </a:lnTo>
                <a:lnTo>
                  <a:pt x="332994" y="563528"/>
                </a:lnTo>
                <a:close/>
              </a:path>
              <a:path w="580390" h="567054">
                <a:moveTo>
                  <a:pt x="275844" y="8448"/>
                </a:moveTo>
                <a:lnTo>
                  <a:pt x="275082" y="8448"/>
                </a:lnTo>
                <a:lnTo>
                  <a:pt x="275844" y="8448"/>
                </a:lnTo>
                <a:close/>
              </a:path>
              <a:path w="580390" h="567054">
                <a:moveTo>
                  <a:pt x="275844" y="558612"/>
                </a:moveTo>
                <a:lnTo>
                  <a:pt x="275082" y="558532"/>
                </a:lnTo>
                <a:lnTo>
                  <a:pt x="275844" y="558612"/>
                </a:lnTo>
                <a:close/>
              </a:path>
              <a:path w="580390" h="567054">
                <a:moveTo>
                  <a:pt x="289931" y="7706"/>
                </a:moveTo>
                <a:lnTo>
                  <a:pt x="289560" y="7686"/>
                </a:lnTo>
                <a:lnTo>
                  <a:pt x="289931" y="7706"/>
                </a:lnTo>
                <a:close/>
              </a:path>
              <a:path w="580390" h="567054">
                <a:moveTo>
                  <a:pt x="290322" y="7727"/>
                </a:moveTo>
                <a:lnTo>
                  <a:pt x="289931" y="7706"/>
                </a:lnTo>
                <a:lnTo>
                  <a:pt x="290322" y="7727"/>
                </a:lnTo>
                <a:close/>
              </a:path>
              <a:path w="580390" h="567054">
                <a:moveTo>
                  <a:pt x="332994" y="10895"/>
                </a:moveTo>
                <a:lnTo>
                  <a:pt x="332994" y="10734"/>
                </a:lnTo>
                <a:lnTo>
                  <a:pt x="332232" y="10734"/>
                </a:lnTo>
                <a:lnTo>
                  <a:pt x="332994" y="10895"/>
                </a:lnTo>
                <a:close/>
              </a:path>
              <a:path w="580390" h="567054">
                <a:moveTo>
                  <a:pt x="360426" y="558243"/>
                </a:moveTo>
                <a:lnTo>
                  <a:pt x="360426" y="550230"/>
                </a:lnTo>
                <a:lnTo>
                  <a:pt x="346710" y="553278"/>
                </a:lnTo>
                <a:lnTo>
                  <a:pt x="332232" y="555564"/>
                </a:lnTo>
                <a:lnTo>
                  <a:pt x="332994" y="555564"/>
                </a:lnTo>
                <a:lnTo>
                  <a:pt x="332994" y="563528"/>
                </a:lnTo>
                <a:lnTo>
                  <a:pt x="345004" y="561979"/>
                </a:lnTo>
                <a:lnTo>
                  <a:pt x="360426" y="558243"/>
                </a:lnTo>
                <a:close/>
              </a:path>
              <a:path w="580390" h="567054">
                <a:moveTo>
                  <a:pt x="360426" y="17042"/>
                </a:moveTo>
                <a:lnTo>
                  <a:pt x="360426" y="16830"/>
                </a:lnTo>
                <a:lnTo>
                  <a:pt x="359664" y="16830"/>
                </a:lnTo>
                <a:lnTo>
                  <a:pt x="360426" y="17042"/>
                </a:lnTo>
                <a:close/>
              </a:path>
              <a:path w="580390" h="567054">
                <a:moveTo>
                  <a:pt x="435864" y="529249"/>
                </a:moveTo>
                <a:lnTo>
                  <a:pt x="435864" y="518988"/>
                </a:lnTo>
                <a:lnTo>
                  <a:pt x="423672" y="525846"/>
                </a:lnTo>
                <a:lnTo>
                  <a:pt x="411480" y="531942"/>
                </a:lnTo>
                <a:lnTo>
                  <a:pt x="399288" y="537276"/>
                </a:lnTo>
                <a:lnTo>
                  <a:pt x="373380" y="546420"/>
                </a:lnTo>
                <a:lnTo>
                  <a:pt x="359664" y="550230"/>
                </a:lnTo>
                <a:lnTo>
                  <a:pt x="360426" y="550230"/>
                </a:lnTo>
                <a:lnTo>
                  <a:pt x="360426" y="558243"/>
                </a:lnTo>
                <a:lnTo>
                  <a:pt x="377558" y="554094"/>
                </a:lnTo>
                <a:lnTo>
                  <a:pt x="409047" y="542640"/>
                </a:lnTo>
                <a:lnTo>
                  <a:pt x="435864" y="529249"/>
                </a:lnTo>
                <a:close/>
              </a:path>
              <a:path w="580390" h="567054">
                <a:moveTo>
                  <a:pt x="435864" y="48501"/>
                </a:moveTo>
                <a:lnTo>
                  <a:pt x="435864" y="48072"/>
                </a:lnTo>
                <a:lnTo>
                  <a:pt x="435102" y="48072"/>
                </a:lnTo>
                <a:lnTo>
                  <a:pt x="435864" y="48501"/>
                </a:lnTo>
                <a:close/>
              </a:path>
              <a:path w="580390" h="567054">
                <a:moveTo>
                  <a:pt x="447294" y="511368"/>
                </a:moveTo>
                <a:lnTo>
                  <a:pt x="435102" y="518988"/>
                </a:lnTo>
                <a:lnTo>
                  <a:pt x="435864" y="518988"/>
                </a:lnTo>
                <a:lnTo>
                  <a:pt x="435864" y="529249"/>
                </a:lnTo>
                <a:lnTo>
                  <a:pt x="439078" y="527644"/>
                </a:lnTo>
                <a:lnTo>
                  <a:pt x="446531" y="522749"/>
                </a:lnTo>
                <a:lnTo>
                  <a:pt x="446531" y="512130"/>
                </a:lnTo>
                <a:lnTo>
                  <a:pt x="447294" y="511368"/>
                </a:lnTo>
                <a:close/>
              </a:path>
              <a:path w="580390" h="567054">
                <a:moveTo>
                  <a:pt x="447294" y="55438"/>
                </a:moveTo>
                <a:lnTo>
                  <a:pt x="447294" y="54930"/>
                </a:lnTo>
                <a:lnTo>
                  <a:pt x="446531" y="54930"/>
                </a:lnTo>
                <a:lnTo>
                  <a:pt x="447294" y="55438"/>
                </a:lnTo>
                <a:close/>
              </a:path>
              <a:path w="580390" h="567054">
                <a:moveTo>
                  <a:pt x="537210" y="432023"/>
                </a:moveTo>
                <a:lnTo>
                  <a:pt x="537210" y="414594"/>
                </a:lnTo>
                <a:lnTo>
                  <a:pt x="530352" y="426024"/>
                </a:lnTo>
                <a:lnTo>
                  <a:pt x="516509" y="446369"/>
                </a:lnTo>
                <a:lnTo>
                  <a:pt x="502258" y="463620"/>
                </a:lnTo>
                <a:lnTo>
                  <a:pt x="486623" y="479599"/>
                </a:lnTo>
                <a:lnTo>
                  <a:pt x="468630" y="496128"/>
                </a:lnTo>
                <a:lnTo>
                  <a:pt x="457962" y="504510"/>
                </a:lnTo>
                <a:lnTo>
                  <a:pt x="457962" y="503748"/>
                </a:lnTo>
                <a:lnTo>
                  <a:pt x="446531" y="512130"/>
                </a:lnTo>
                <a:lnTo>
                  <a:pt x="446531" y="522749"/>
                </a:lnTo>
                <a:lnTo>
                  <a:pt x="467261" y="509135"/>
                </a:lnTo>
                <a:lnTo>
                  <a:pt x="493203" y="487140"/>
                </a:lnTo>
                <a:lnTo>
                  <a:pt x="516514" y="461687"/>
                </a:lnTo>
                <a:lnTo>
                  <a:pt x="536801" y="432804"/>
                </a:lnTo>
                <a:lnTo>
                  <a:pt x="537210" y="432023"/>
                </a:lnTo>
                <a:close/>
              </a:path>
              <a:path w="580390" h="567054">
                <a:moveTo>
                  <a:pt x="537210" y="153059"/>
                </a:moveTo>
                <a:lnTo>
                  <a:pt x="537210" y="152466"/>
                </a:lnTo>
                <a:lnTo>
                  <a:pt x="536448" y="151704"/>
                </a:lnTo>
                <a:lnTo>
                  <a:pt x="537210" y="153059"/>
                </a:lnTo>
                <a:close/>
              </a:path>
              <a:path w="580390" h="567054">
                <a:moveTo>
                  <a:pt x="558546" y="387221"/>
                </a:moveTo>
                <a:lnTo>
                  <a:pt x="558546" y="365064"/>
                </a:lnTo>
                <a:lnTo>
                  <a:pt x="553974" y="378018"/>
                </a:lnTo>
                <a:lnTo>
                  <a:pt x="548640" y="390972"/>
                </a:lnTo>
                <a:lnTo>
                  <a:pt x="548640" y="390210"/>
                </a:lnTo>
                <a:lnTo>
                  <a:pt x="543306" y="403164"/>
                </a:lnTo>
                <a:lnTo>
                  <a:pt x="543306" y="402402"/>
                </a:lnTo>
                <a:lnTo>
                  <a:pt x="536448" y="414594"/>
                </a:lnTo>
                <a:lnTo>
                  <a:pt x="537210" y="414594"/>
                </a:lnTo>
                <a:lnTo>
                  <a:pt x="537210" y="432023"/>
                </a:lnTo>
                <a:lnTo>
                  <a:pt x="553673" y="400519"/>
                </a:lnTo>
                <a:lnTo>
                  <a:pt x="558546" y="387221"/>
                </a:lnTo>
                <a:close/>
              </a:path>
              <a:path w="580390" h="567054">
                <a:moveTo>
                  <a:pt x="565404" y="368503"/>
                </a:moveTo>
                <a:lnTo>
                  <a:pt x="565404" y="339156"/>
                </a:lnTo>
                <a:lnTo>
                  <a:pt x="557784" y="365064"/>
                </a:lnTo>
                <a:lnTo>
                  <a:pt x="558546" y="365064"/>
                </a:lnTo>
                <a:lnTo>
                  <a:pt x="558546" y="387221"/>
                </a:lnTo>
                <a:lnTo>
                  <a:pt x="565404" y="368503"/>
                </a:lnTo>
                <a:close/>
              </a:path>
              <a:path w="580390" h="567054">
                <a:moveTo>
                  <a:pt x="565404" y="231333"/>
                </a:moveTo>
                <a:lnTo>
                  <a:pt x="565404" y="227904"/>
                </a:lnTo>
                <a:lnTo>
                  <a:pt x="564642" y="227904"/>
                </a:lnTo>
                <a:lnTo>
                  <a:pt x="565404" y="231333"/>
                </a:lnTo>
                <a:close/>
              </a:path>
              <a:path w="580390" h="567054">
                <a:moveTo>
                  <a:pt x="570738" y="347267"/>
                </a:moveTo>
                <a:lnTo>
                  <a:pt x="570738" y="297246"/>
                </a:lnTo>
                <a:lnTo>
                  <a:pt x="567690" y="325440"/>
                </a:lnTo>
                <a:lnTo>
                  <a:pt x="564642" y="339156"/>
                </a:lnTo>
                <a:lnTo>
                  <a:pt x="565404" y="339156"/>
                </a:lnTo>
                <a:lnTo>
                  <a:pt x="565404" y="368503"/>
                </a:lnTo>
                <a:lnTo>
                  <a:pt x="566738" y="364860"/>
                </a:lnTo>
                <a:lnTo>
                  <a:pt x="570738" y="347267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710"/>
              </a:lnSpc>
            </a:pPr>
            <a:fld id="{81D60167-4931-47E6-BA6A-407CBD079E47}" type="slidenum">
              <a:rPr dirty="0"/>
              <a:t>15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4113529">
              <a:lnSpc>
                <a:spcPct val="100000"/>
              </a:lnSpc>
            </a:pPr>
            <a:r>
              <a:rPr dirty="0" spc="-15"/>
              <a:t>Висновки: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73624" y="540766"/>
            <a:ext cx="10092690" cy="671258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 indent="465455">
              <a:lnSpc>
                <a:spcPct val="100000"/>
              </a:lnSpc>
              <a:buAutoNum type="arabicPeriod"/>
              <a:tabLst>
                <a:tab pos="781050" algn="l"/>
              </a:tabLst>
            </a:pPr>
            <a:r>
              <a:rPr dirty="0" sz="2000" spc="-20">
                <a:latin typeface="Times New Roman"/>
                <a:cs typeface="Times New Roman"/>
              </a:rPr>
              <a:t>Виконано </a:t>
            </a:r>
            <a:r>
              <a:rPr dirty="0" sz="2000" spc="-5">
                <a:latin typeface="Times New Roman"/>
                <a:cs typeface="Times New Roman"/>
              </a:rPr>
              <a:t>узагальнення </a:t>
            </a:r>
            <a:r>
              <a:rPr dirty="0" sz="2000" spc="-15">
                <a:latin typeface="Times New Roman"/>
                <a:cs typeface="Times New Roman"/>
              </a:rPr>
              <a:t>конструктивних </a:t>
            </a:r>
            <a:r>
              <a:rPr dirty="0" sz="2000" spc="-10">
                <a:latin typeface="Times New Roman"/>
                <a:cs typeface="Times New Roman"/>
              </a:rPr>
              <a:t>рішень </a:t>
            </a:r>
            <a:r>
              <a:rPr dirty="0" sz="2000" spc="-15">
                <a:latin typeface="Times New Roman"/>
                <a:cs typeface="Times New Roman"/>
              </a:rPr>
              <a:t>контейнерів; </a:t>
            </a:r>
            <a:r>
              <a:rPr dirty="0" sz="2000" spc="-20">
                <a:latin typeface="Times New Roman"/>
                <a:cs typeface="Times New Roman"/>
              </a:rPr>
              <a:t>вивчено </a:t>
            </a:r>
            <a:r>
              <a:rPr dirty="0" sz="2000" spc="-5">
                <a:latin typeface="Times New Roman"/>
                <a:cs typeface="Times New Roman"/>
              </a:rPr>
              <a:t>позитивні </a:t>
            </a:r>
            <a:r>
              <a:rPr dirty="0" sz="2000" spc="5">
                <a:latin typeface="Times New Roman"/>
                <a:cs typeface="Times New Roman"/>
              </a:rPr>
              <a:t>та  </a:t>
            </a:r>
            <a:r>
              <a:rPr dirty="0" sz="2000" spc="-10">
                <a:latin typeface="Times New Roman"/>
                <a:cs typeface="Times New Roman"/>
              </a:rPr>
              <a:t>негативні </a:t>
            </a:r>
            <a:r>
              <a:rPr dirty="0" sz="2000" spc="-15">
                <a:latin typeface="Times New Roman"/>
                <a:cs typeface="Times New Roman"/>
              </a:rPr>
              <a:t>конструктивні </a:t>
            </a:r>
            <a:r>
              <a:rPr dirty="0" sz="2000">
                <a:latin typeface="Times New Roman"/>
                <a:cs typeface="Times New Roman"/>
              </a:rPr>
              <a:t>особливості </a:t>
            </a:r>
            <a:r>
              <a:rPr dirty="0" sz="2000" spc="-15">
                <a:latin typeface="Times New Roman"/>
                <a:cs typeface="Times New Roman"/>
              </a:rPr>
              <a:t>конструктивних </a:t>
            </a:r>
            <a:r>
              <a:rPr dirty="0" sz="2000" spc="-10">
                <a:latin typeface="Times New Roman"/>
                <a:cs typeface="Times New Roman"/>
              </a:rPr>
              <a:t>модифікацій</a:t>
            </a:r>
            <a:r>
              <a:rPr dirty="0" sz="2000" spc="114">
                <a:latin typeface="Times New Roman"/>
                <a:cs typeface="Times New Roman"/>
              </a:rPr>
              <a:t> </a:t>
            </a:r>
            <a:r>
              <a:rPr dirty="0" sz="2000" spc="-15">
                <a:latin typeface="Times New Roman"/>
                <a:cs typeface="Times New Roman"/>
              </a:rPr>
              <a:t>контейнерів.</a:t>
            </a:r>
            <a:endParaRPr sz="2000">
              <a:latin typeface="Times New Roman"/>
              <a:cs typeface="Times New Roman"/>
            </a:endParaRPr>
          </a:p>
          <a:p>
            <a:pPr algn="just" marL="12700" marR="5080" indent="465455">
              <a:lnSpc>
                <a:spcPct val="100000"/>
              </a:lnSpc>
              <a:buAutoNum type="arabicPeriod"/>
              <a:tabLst>
                <a:tab pos="861694" algn="l"/>
              </a:tabLst>
            </a:pPr>
            <a:r>
              <a:rPr dirty="0" sz="2000">
                <a:latin typeface="Times New Roman"/>
                <a:cs typeface="Times New Roman"/>
              </a:rPr>
              <a:t>Отримав </a:t>
            </a:r>
            <a:r>
              <a:rPr dirty="0" sz="2000" spc="-10">
                <a:latin typeface="Times New Roman"/>
                <a:cs typeface="Times New Roman"/>
              </a:rPr>
              <a:t>подальший розвиток </a:t>
            </a:r>
            <a:r>
              <a:rPr dirty="0" sz="2000" spc="-20">
                <a:latin typeface="Times New Roman"/>
                <a:cs typeface="Times New Roman"/>
              </a:rPr>
              <a:t>метод </a:t>
            </a:r>
            <a:r>
              <a:rPr dirty="0" sz="2000" spc="-10">
                <a:latin typeface="Times New Roman"/>
                <a:cs typeface="Times New Roman"/>
              </a:rPr>
              <a:t>аналізу </a:t>
            </a:r>
            <a:r>
              <a:rPr dirty="0" sz="2000" spc="-15">
                <a:latin typeface="Times New Roman"/>
                <a:cs typeface="Times New Roman"/>
              </a:rPr>
              <a:t>напружено-деформованого </a:t>
            </a:r>
            <a:r>
              <a:rPr dirty="0" sz="2000">
                <a:latin typeface="Times New Roman"/>
                <a:cs typeface="Times New Roman"/>
              </a:rPr>
              <a:t>стану  </a:t>
            </a:r>
            <a:r>
              <a:rPr dirty="0" sz="2000" spc="-5">
                <a:latin typeface="Times New Roman"/>
                <a:cs typeface="Times New Roman"/>
              </a:rPr>
              <a:t>сталебетонних </a:t>
            </a:r>
            <a:r>
              <a:rPr dirty="0" sz="2000" spc="-15">
                <a:latin typeface="Times New Roman"/>
                <a:cs typeface="Times New Roman"/>
              </a:rPr>
              <a:t>контейнерів </a:t>
            </a:r>
            <a:r>
              <a:rPr dirty="0" sz="2000" spc="-5">
                <a:latin typeface="Times New Roman"/>
                <a:cs typeface="Times New Roman"/>
              </a:rPr>
              <a:t>під дією </a:t>
            </a:r>
            <a:r>
              <a:rPr dirty="0" sz="2000" spc="-20">
                <a:latin typeface="Times New Roman"/>
                <a:cs typeface="Times New Roman"/>
              </a:rPr>
              <a:t>розрахункових</a:t>
            </a:r>
            <a:r>
              <a:rPr dirty="0" sz="2000" spc="85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навантажень.</a:t>
            </a:r>
            <a:endParaRPr sz="2000">
              <a:latin typeface="Times New Roman"/>
              <a:cs typeface="Times New Roman"/>
            </a:endParaRPr>
          </a:p>
          <a:p>
            <a:pPr algn="just" marL="12700" marR="5080" indent="465455">
              <a:lnSpc>
                <a:spcPct val="100000"/>
              </a:lnSpc>
              <a:buAutoNum type="arabicPeriod"/>
              <a:tabLst>
                <a:tab pos="792480" algn="l"/>
              </a:tabLst>
            </a:pPr>
            <a:r>
              <a:rPr dirty="0" sz="2000" spc="-15">
                <a:latin typeface="Times New Roman"/>
                <a:cs typeface="Times New Roman"/>
              </a:rPr>
              <a:t>Розроблена нова </a:t>
            </a:r>
            <a:r>
              <a:rPr dirty="0" sz="2000" spc="-10">
                <a:latin typeface="Times New Roman"/>
                <a:cs typeface="Times New Roman"/>
              </a:rPr>
              <a:t>кінцево-елементна </a:t>
            </a:r>
            <a:r>
              <a:rPr dirty="0" sz="2000" spc="-15">
                <a:latin typeface="Times New Roman"/>
                <a:cs typeface="Times New Roman"/>
              </a:rPr>
              <a:t>модель, </a:t>
            </a:r>
            <a:r>
              <a:rPr dirty="0" sz="2000" spc="-5">
                <a:latin typeface="Times New Roman"/>
                <a:cs typeface="Times New Roman"/>
              </a:rPr>
              <a:t>що </a:t>
            </a:r>
            <a:r>
              <a:rPr dirty="0" sz="2000" spc="-25">
                <a:latin typeface="Times New Roman"/>
                <a:cs typeface="Times New Roman"/>
              </a:rPr>
              <a:t>враховує </a:t>
            </a:r>
            <a:r>
              <a:rPr dirty="0" sz="2000" spc="-20">
                <a:latin typeface="Times New Roman"/>
                <a:cs typeface="Times New Roman"/>
              </a:rPr>
              <a:t>демпфуючі </a:t>
            </a:r>
            <a:r>
              <a:rPr dirty="0" sz="2000" spc="-5">
                <a:latin typeface="Times New Roman"/>
                <a:cs typeface="Times New Roman"/>
              </a:rPr>
              <a:t>дії </a:t>
            </a:r>
            <a:r>
              <a:rPr dirty="0" sz="2000">
                <a:latin typeface="Times New Roman"/>
                <a:cs typeface="Times New Roman"/>
              </a:rPr>
              <a:t>стальних  </a:t>
            </a:r>
            <a:r>
              <a:rPr dirty="0" sz="2000" spc="-5">
                <a:latin typeface="Times New Roman"/>
                <a:cs typeface="Times New Roman"/>
              </a:rPr>
              <a:t>елементів при падінні на </a:t>
            </a:r>
            <a:r>
              <a:rPr dirty="0" sz="2000" spc="-50">
                <a:latin typeface="Times New Roman"/>
                <a:cs typeface="Times New Roman"/>
              </a:rPr>
              <a:t>кут.</a:t>
            </a:r>
            <a:endParaRPr sz="2000">
              <a:latin typeface="Times New Roman"/>
              <a:cs typeface="Times New Roman"/>
            </a:endParaRPr>
          </a:p>
          <a:p>
            <a:pPr algn="just" marL="12700" marR="5715" indent="465455">
              <a:lnSpc>
                <a:spcPts val="2400"/>
              </a:lnSpc>
              <a:spcBef>
                <a:spcPts val="75"/>
              </a:spcBef>
              <a:buAutoNum type="arabicPeriod"/>
              <a:tabLst>
                <a:tab pos="859155" algn="l"/>
              </a:tabLst>
            </a:pPr>
            <a:r>
              <a:rPr dirty="0" sz="2000" spc="-5">
                <a:latin typeface="Times New Roman"/>
                <a:cs typeface="Times New Roman"/>
              </a:rPr>
              <a:t>При </a:t>
            </a:r>
            <a:r>
              <a:rPr dirty="0" sz="2000" spc="-10">
                <a:latin typeface="Times New Roman"/>
                <a:cs typeface="Times New Roman"/>
              </a:rPr>
              <a:t>падінні </a:t>
            </a:r>
            <a:r>
              <a:rPr dirty="0" sz="2000" spc="-15">
                <a:latin typeface="Times New Roman"/>
                <a:cs typeface="Times New Roman"/>
              </a:rPr>
              <a:t>контейнера </a:t>
            </a:r>
            <a:r>
              <a:rPr dirty="0" sz="2000" spc="-25">
                <a:latin typeface="Times New Roman"/>
                <a:cs typeface="Times New Roman"/>
              </a:rPr>
              <a:t>кутом </a:t>
            </a:r>
            <a:r>
              <a:rPr dirty="0" sz="2000" spc="-10">
                <a:latin typeface="Times New Roman"/>
                <a:cs typeface="Times New Roman"/>
              </a:rPr>
              <a:t>виникає небезпека </a:t>
            </a:r>
            <a:r>
              <a:rPr dirty="0" sz="2000" spc="-15">
                <a:latin typeface="Times New Roman"/>
                <a:cs typeface="Times New Roman"/>
              </a:rPr>
              <a:t>зрізу </a:t>
            </a:r>
            <a:r>
              <a:rPr dirty="0" sz="2000" spc="-10">
                <a:latin typeface="Times New Roman"/>
                <a:cs typeface="Times New Roman"/>
              </a:rPr>
              <a:t>кріплень </a:t>
            </a:r>
            <a:r>
              <a:rPr dirty="0" sz="2000" spc="-5">
                <a:latin typeface="Times New Roman"/>
                <a:cs typeface="Times New Roman"/>
              </a:rPr>
              <a:t>стійки від  </a:t>
            </a:r>
            <a:r>
              <a:rPr dirty="0" sz="2000" spc="-25">
                <a:latin typeface="Times New Roman"/>
                <a:cs typeface="Times New Roman"/>
              </a:rPr>
              <a:t>арматурного </a:t>
            </a:r>
            <a:r>
              <a:rPr dirty="0" sz="2000" spc="-20">
                <a:latin typeface="Times New Roman"/>
                <a:cs typeface="Times New Roman"/>
              </a:rPr>
              <a:t>каркасу </a:t>
            </a:r>
            <a:r>
              <a:rPr dirty="0" sz="2000" spc="-15">
                <a:latin typeface="Times New Roman"/>
                <a:cs typeface="Times New Roman"/>
              </a:rPr>
              <a:t>контейнера. </a:t>
            </a:r>
            <a:r>
              <a:rPr dirty="0" sz="2000" spc="-5">
                <a:latin typeface="Times New Roman"/>
                <a:cs typeface="Times New Roman"/>
              </a:rPr>
              <a:t>Для </a:t>
            </a:r>
            <a:r>
              <a:rPr dirty="0" sz="2000" spc="-20">
                <a:latin typeface="Times New Roman"/>
                <a:cs typeface="Times New Roman"/>
              </a:rPr>
              <a:t>того, </a:t>
            </a:r>
            <a:r>
              <a:rPr dirty="0" sz="2000" spc="-5">
                <a:latin typeface="Times New Roman"/>
                <a:cs typeface="Times New Roman"/>
              </a:rPr>
              <a:t>щоб </a:t>
            </a:r>
            <a:r>
              <a:rPr dirty="0" sz="2000" spc="-15">
                <a:latin typeface="Times New Roman"/>
                <a:cs typeface="Times New Roman"/>
              </a:rPr>
              <a:t>цього </a:t>
            </a:r>
            <a:r>
              <a:rPr dirty="0" sz="2000" spc="-5">
                <a:latin typeface="Times New Roman"/>
                <a:cs typeface="Times New Roman"/>
              </a:rPr>
              <a:t>уникнути </a:t>
            </a:r>
            <a:r>
              <a:rPr dirty="0" sz="2000" spc="-15">
                <a:latin typeface="Times New Roman"/>
                <a:cs typeface="Times New Roman"/>
              </a:rPr>
              <a:t>рекомендується </a:t>
            </a:r>
            <a:r>
              <a:rPr dirty="0" sz="2000" spc="-5">
                <a:latin typeface="Times New Roman"/>
                <a:cs typeface="Times New Roman"/>
              </a:rPr>
              <a:t>встановити  8 </a:t>
            </a:r>
            <a:r>
              <a:rPr dirty="0" sz="2000" spc="-20">
                <a:latin typeface="Times New Roman"/>
                <a:cs typeface="Times New Roman"/>
              </a:rPr>
              <a:t>хомутів </a:t>
            </a:r>
            <a:r>
              <a:rPr dirty="0" sz="2000" spc="-5">
                <a:latin typeface="Times New Roman"/>
                <a:cs typeface="Times New Roman"/>
              </a:rPr>
              <a:t>з </a:t>
            </a:r>
            <a:r>
              <a:rPr dirty="0" sz="2000" spc="-15">
                <a:latin typeface="Times New Roman"/>
                <a:cs typeface="Times New Roman"/>
              </a:rPr>
              <a:t>арматурної </a:t>
            </a:r>
            <a:r>
              <a:rPr dirty="0" sz="2000" spc="5">
                <a:latin typeface="Times New Roman"/>
                <a:cs typeface="Times New Roman"/>
              </a:rPr>
              <a:t>сталі </a:t>
            </a:r>
            <a:r>
              <a:rPr dirty="0" sz="2000" spc="-5">
                <a:latin typeface="Times New Roman"/>
                <a:cs typeface="Times New Roman"/>
              </a:rPr>
              <a:t>А400С діаметром 16</a:t>
            </a:r>
            <a:r>
              <a:rPr dirty="0" sz="2000" spc="5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мм.</a:t>
            </a:r>
            <a:endParaRPr sz="2000">
              <a:latin typeface="Times New Roman"/>
              <a:cs typeface="Times New Roman"/>
            </a:endParaRPr>
          </a:p>
          <a:p>
            <a:pPr marL="784860" indent="-306705">
              <a:lnSpc>
                <a:spcPts val="2315"/>
              </a:lnSpc>
              <a:buAutoNum type="arabicPeriod"/>
              <a:tabLst>
                <a:tab pos="785495" algn="l"/>
              </a:tabLst>
            </a:pPr>
            <a:r>
              <a:rPr dirty="0" sz="2000" spc="-5">
                <a:latin typeface="Times New Roman"/>
                <a:cs typeface="Times New Roman"/>
              </a:rPr>
              <a:t>При  </a:t>
            </a:r>
            <a:r>
              <a:rPr dirty="0" sz="2000" spc="-10">
                <a:latin typeface="Times New Roman"/>
                <a:cs typeface="Times New Roman"/>
              </a:rPr>
              <a:t>падінні  </a:t>
            </a:r>
            <a:r>
              <a:rPr dirty="0" sz="2000" spc="-15">
                <a:latin typeface="Times New Roman"/>
                <a:cs typeface="Times New Roman"/>
              </a:rPr>
              <a:t>контейнера  </a:t>
            </a:r>
            <a:r>
              <a:rPr dirty="0" sz="2000" spc="-5">
                <a:latin typeface="Times New Roman"/>
                <a:cs typeface="Times New Roman"/>
              </a:rPr>
              <a:t>на  </a:t>
            </a:r>
            <a:r>
              <a:rPr dirty="0" sz="2000" spc="-15">
                <a:latin typeface="Times New Roman"/>
                <a:cs typeface="Times New Roman"/>
              </a:rPr>
              <a:t>кут  </a:t>
            </a:r>
            <a:r>
              <a:rPr dirty="0" sz="2000" spc="-5">
                <a:latin typeface="Times New Roman"/>
                <a:cs typeface="Times New Roman"/>
              </a:rPr>
              <a:t>безпосередньо  над  місцем  </a:t>
            </a:r>
            <a:r>
              <a:rPr dirty="0" sz="2000" spc="-20">
                <a:latin typeface="Times New Roman"/>
                <a:cs typeface="Times New Roman"/>
              </a:rPr>
              <a:t>контакту  </a:t>
            </a:r>
            <a:r>
              <a:rPr dirty="0" sz="2000" spc="-5">
                <a:latin typeface="Times New Roman"/>
                <a:cs typeface="Times New Roman"/>
              </a:rPr>
              <a:t>(над</a:t>
            </a:r>
            <a:r>
              <a:rPr dirty="0" sz="2000" spc="-125">
                <a:latin typeface="Times New Roman"/>
                <a:cs typeface="Times New Roman"/>
              </a:rPr>
              <a:t> </a:t>
            </a:r>
            <a:r>
              <a:rPr dirty="0" sz="2000" spc="-20">
                <a:latin typeface="Times New Roman"/>
                <a:cs typeface="Times New Roman"/>
              </a:rPr>
              <a:t>стійкою)</a:t>
            </a:r>
            <a:endParaRPr sz="20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2000" spc="-10">
                <a:latin typeface="Times New Roman"/>
                <a:cs typeface="Times New Roman"/>
              </a:rPr>
              <a:t>неминучого виникнення </a:t>
            </a:r>
            <a:r>
              <a:rPr dirty="0" sz="2000" spc="-15">
                <a:latin typeface="Times New Roman"/>
                <a:cs typeface="Times New Roman"/>
              </a:rPr>
              <a:t>локального </a:t>
            </a:r>
            <a:r>
              <a:rPr dirty="0" sz="2000" spc="-10">
                <a:latin typeface="Times New Roman"/>
                <a:cs typeface="Times New Roman"/>
              </a:rPr>
              <a:t>зминання </a:t>
            </a:r>
            <a:r>
              <a:rPr dirty="0" sz="2000" spc="-15">
                <a:latin typeface="Times New Roman"/>
                <a:cs typeface="Times New Roman"/>
              </a:rPr>
              <a:t>бетону </a:t>
            </a:r>
            <a:r>
              <a:rPr dirty="0" sz="2000" spc="-5">
                <a:latin typeface="Times New Roman"/>
                <a:cs typeface="Times New Roman"/>
              </a:rPr>
              <a:t>на </a:t>
            </a:r>
            <a:r>
              <a:rPr dirty="0" sz="2000" spc="-45">
                <a:latin typeface="Times New Roman"/>
                <a:cs typeface="Times New Roman"/>
              </a:rPr>
              <a:t>глибину, </a:t>
            </a:r>
            <a:r>
              <a:rPr dirty="0" sz="2000" spc="-5">
                <a:latin typeface="Times New Roman"/>
                <a:cs typeface="Times New Roman"/>
              </a:rPr>
              <a:t>не менше 25</a:t>
            </a:r>
            <a:r>
              <a:rPr dirty="0" sz="2000" spc="165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мм.</a:t>
            </a:r>
            <a:endParaRPr sz="2000">
              <a:latin typeface="Times New Roman"/>
              <a:cs typeface="Times New Roman"/>
            </a:endParaRPr>
          </a:p>
          <a:p>
            <a:pPr algn="just" marL="12700" marR="5080" indent="465455">
              <a:lnSpc>
                <a:spcPct val="100000"/>
              </a:lnSpc>
              <a:buAutoNum type="arabicPeriod" startAt="6"/>
              <a:tabLst>
                <a:tab pos="761365" algn="l"/>
              </a:tabLst>
            </a:pPr>
            <a:r>
              <a:rPr dirty="0" sz="2000" spc="-5">
                <a:latin typeface="Times New Roman"/>
                <a:cs typeface="Times New Roman"/>
              </a:rPr>
              <a:t>Аналіз </a:t>
            </a:r>
            <a:r>
              <a:rPr dirty="0" sz="2000" spc="-20">
                <a:latin typeface="Times New Roman"/>
                <a:cs typeface="Times New Roman"/>
              </a:rPr>
              <a:t>напружень </a:t>
            </a:r>
            <a:r>
              <a:rPr dirty="0" sz="2000" spc="-10">
                <a:latin typeface="Times New Roman"/>
                <a:cs typeface="Times New Roman"/>
              </a:rPr>
              <a:t>показав, </a:t>
            </a:r>
            <a:r>
              <a:rPr dirty="0" sz="2000" spc="-5">
                <a:latin typeface="Times New Roman"/>
                <a:cs typeface="Times New Roman"/>
              </a:rPr>
              <a:t>що при </a:t>
            </a:r>
            <a:r>
              <a:rPr dirty="0" sz="2000" spc="-10">
                <a:latin typeface="Times New Roman"/>
                <a:cs typeface="Times New Roman"/>
              </a:rPr>
              <a:t>падінні </a:t>
            </a:r>
            <a:r>
              <a:rPr dirty="0" sz="2000" spc="-5">
                <a:latin typeface="Times New Roman"/>
                <a:cs typeface="Times New Roman"/>
              </a:rPr>
              <a:t>на </a:t>
            </a:r>
            <a:r>
              <a:rPr dirty="0" sz="2000" spc="-15">
                <a:latin typeface="Times New Roman"/>
                <a:cs typeface="Times New Roman"/>
              </a:rPr>
              <a:t>кут </a:t>
            </a:r>
            <a:r>
              <a:rPr dirty="0" sz="2000" spc="-10">
                <a:latin typeface="Times New Roman"/>
                <a:cs typeface="Times New Roman"/>
              </a:rPr>
              <a:t>найбільш </a:t>
            </a:r>
            <a:r>
              <a:rPr dirty="0" sz="2000" spc="-15">
                <a:latin typeface="Times New Roman"/>
                <a:cs typeface="Times New Roman"/>
              </a:rPr>
              <a:t>небезпечні </a:t>
            </a:r>
            <a:r>
              <a:rPr dirty="0" sz="2000" spc="-20">
                <a:latin typeface="Times New Roman"/>
                <a:cs typeface="Times New Roman"/>
              </a:rPr>
              <a:t>напруження  </a:t>
            </a:r>
            <a:r>
              <a:rPr dirty="0" sz="2000" spc="-10">
                <a:latin typeface="Times New Roman"/>
                <a:cs typeface="Times New Roman"/>
              </a:rPr>
              <a:t>виникають </a:t>
            </a:r>
            <a:r>
              <a:rPr dirty="0" sz="2000" spc="-5">
                <a:latin typeface="Times New Roman"/>
                <a:cs typeface="Times New Roman"/>
              </a:rPr>
              <a:t>в стінці і в днищі </a:t>
            </a:r>
            <a:r>
              <a:rPr dirty="0" sz="2000">
                <a:latin typeface="Times New Roman"/>
                <a:cs typeface="Times New Roman"/>
              </a:rPr>
              <a:t>безпосередньо </a:t>
            </a:r>
            <a:r>
              <a:rPr dirty="0" sz="2000" spc="-5">
                <a:latin typeface="Times New Roman"/>
                <a:cs typeface="Times New Roman"/>
              </a:rPr>
              <a:t>над </a:t>
            </a:r>
            <a:r>
              <a:rPr dirty="0" sz="2000" spc="-20">
                <a:latin typeface="Times New Roman"/>
                <a:cs typeface="Times New Roman"/>
              </a:rPr>
              <a:t>кутом, </a:t>
            </a:r>
            <a:r>
              <a:rPr dirty="0" sz="2000" spc="-5">
                <a:latin typeface="Times New Roman"/>
                <a:cs typeface="Times New Roman"/>
              </a:rPr>
              <a:t>що </a:t>
            </a:r>
            <a:r>
              <a:rPr dirty="0" sz="2000" spc="-20">
                <a:latin typeface="Times New Roman"/>
                <a:cs typeface="Times New Roman"/>
              </a:rPr>
              <a:t>контактує </a:t>
            </a:r>
            <a:r>
              <a:rPr dirty="0" sz="2000" spc="-5">
                <a:latin typeface="Times New Roman"/>
                <a:cs typeface="Times New Roman"/>
              </a:rPr>
              <a:t>з </a:t>
            </a:r>
            <a:r>
              <a:rPr dirty="0" sz="2000" spc="-10">
                <a:latin typeface="Times New Roman"/>
                <a:cs typeface="Times New Roman"/>
              </a:rPr>
              <a:t>поверхнею </a:t>
            </a:r>
            <a:r>
              <a:rPr dirty="0" sz="2000" spc="-5">
                <a:latin typeface="Times New Roman"/>
                <a:cs typeface="Times New Roman"/>
              </a:rPr>
              <a:t>в </a:t>
            </a:r>
            <a:r>
              <a:rPr dirty="0" sz="2000" spc="-15">
                <a:latin typeface="Times New Roman"/>
                <a:cs typeface="Times New Roman"/>
              </a:rPr>
              <a:t>момент  </a:t>
            </a:r>
            <a:r>
              <a:rPr dirty="0" sz="2000" spc="-60">
                <a:latin typeface="Times New Roman"/>
                <a:cs typeface="Times New Roman"/>
              </a:rPr>
              <a:t>удару. </a:t>
            </a:r>
            <a:r>
              <a:rPr dirty="0" sz="2000" spc="-50">
                <a:latin typeface="Times New Roman"/>
                <a:cs typeface="Times New Roman"/>
              </a:rPr>
              <a:t>Тому </a:t>
            </a:r>
            <a:r>
              <a:rPr dirty="0" sz="2000" spc="-15">
                <a:latin typeface="Times New Roman"/>
                <a:cs typeface="Times New Roman"/>
              </a:rPr>
              <a:t>рекомендується </a:t>
            </a:r>
            <a:r>
              <a:rPr dirty="0" sz="2000">
                <a:latin typeface="Times New Roman"/>
                <a:cs typeface="Times New Roman"/>
              </a:rPr>
              <a:t>ввести </a:t>
            </a:r>
            <a:r>
              <a:rPr dirty="0" sz="2000" spc="-30">
                <a:latin typeface="Times New Roman"/>
                <a:cs typeface="Times New Roman"/>
              </a:rPr>
              <a:t>додаткове </a:t>
            </a:r>
            <a:r>
              <a:rPr dirty="0" sz="2000" spc="-10">
                <a:latin typeface="Times New Roman"/>
                <a:cs typeface="Times New Roman"/>
              </a:rPr>
              <a:t>армування </a:t>
            </a:r>
            <a:r>
              <a:rPr dirty="0" sz="2000" spc="-15">
                <a:latin typeface="Times New Roman"/>
                <a:cs typeface="Times New Roman"/>
              </a:rPr>
              <a:t>даного </a:t>
            </a:r>
            <a:r>
              <a:rPr dirty="0" sz="2000" spc="-5">
                <a:latin typeface="Times New Roman"/>
                <a:cs typeface="Times New Roman"/>
              </a:rPr>
              <a:t>з’єднання </a:t>
            </a:r>
            <a:r>
              <a:rPr dirty="0" sz="2000" spc="-10">
                <a:latin typeface="Times New Roman"/>
                <a:cs typeface="Times New Roman"/>
              </a:rPr>
              <a:t>непрямими  </a:t>
            </a:r>
            <a:r>
              <a:rPr dirty="0" sz="2000" spc="-15">
                <a:latin typeface="Times New Roman"/>
                <a:cs typeface="Times New Roman"/>
              </a:rPr>
              <a:t>арматурними</a:t>
            </a:r>
            <a:r>
              <a:rPr dirty="0" sz="2000" spc="-85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стрижнями.</a:t>
            </a:r>
            <a:endParaRPr sz="2000">
              <a:latin typeface="Times New Roman"/>
              <a:cs typeface="Times New Roman"/>
            </a:endParaRPr>
          </a:p>
          <a:p>
            <a:pPr algn="just" marL="12700" marR="6350" indent="465455">
              <a:lnSpc>
                <a:spcPts val="2400"/>
              </a:lnSpc>
              <a:spcBef>
                <a:spcPts val="75"/>
              </a:spcBef>
              <a:buAutoNum type="arabicPeriod" startAt="6"/>
              <a:tabLst>
                <a:tab pos="815975" algn="l"/>
              </a:tabLst>
            </a:pPr>
            <a:r>
              <a:rPr dirty="0" sz="2000" spc="-10">
                <a:latin typeface="Times New Roman"/>
                <a:cs typeface="Times New Roman"/>
              </a:rPr>
              <a:t>Запропонована </a:t>
            </a:r>
            <a:r>
              <a:rPr dirty="0" sz="2000" spc="-15">
                <a:latin typeface="Times New Roman"/>
                <a:cs typeface="Times New Roman"/>
              </a:rPr>
              <a:t>нова конструкція </a:t>
            </a:r>
            <a:r>
              <a:rPr dirty="0" sz="2000" spc="-25">
                <a:latin typeface="Times New Roman"/>
                <a:cs typeface="Times New Roman"/>
              </a:rPr>
              <a:t>замкового </a:t>
            </a:r>
            <a:r>
              <a:rPr dirty="0" sz="2000">
                <a:latin typeface="Times New Roman"/>
                <a:cs typeface="Times New Roman"/>
              </a:rPr>
              <a:t>елемента, </a:t>
            </a:r>
            <a:r>
              <a:rPr dirty="0" sz="2000" spc="-5">
                <a:latin typeface="Times New Roman"/>
                <a:cs typeface="Times New Roman"/>
              </a:rPr>
              <a:t>що </a:t>
            </a:r>
            <a:r>
              <a:rPr dirty="0" sz="2000" spc="-20">
                <a:latin typeface="Times New Roman"/>
                <a:cs typeface="Times New Roman"/>
              </a:rPr>
              <a:t>перешкоджає </a:t>
            </a:r>
            <a:r>
              <a:rPr dirty="0" sz="2000" spc="-15">
                <a:latin typeface="Times New Roman"/>
                <a:cs typeface="Times New Roman"/>
              </a:rPr>
              <a:t>повному  </a:t>
            </a:r>
            <a:r>
              <a:rPr dirty="0" sz="2000" spc="-10">
                <a:latin typeface="Times New Roman"/>
                <a:cs typeface="Times New Roman"/>
              </a:rPr>
              <a:t>відділенню кришки </a:t>
            </a:r>
            <a:r>
              <a:rPr dirty="0" sz="2000" spc="-5">
                <a:latin typeface="Times New Roman"/>
                <a:cs typeface="Times New Roman"/>
              </a:rPr>
              <a:t>в </a:t>
            </a:r>
            <a:r>
              <a:rPr dirty="0" sz="2000" spc="-10">
                <a:latin typeface="Times New Roman"/>
                <a:cs typeface="Times New Roman"/>
              </a:rPr>
              <a:t>момент</a:t>
            </a:r>
            <a:r>
              <a:rPr dirty="0" sz="2000">
                <a:latin typeface="Times New Roman"/>
                <a:cs typeface="Times New Roman"/>
              </a:rPr>
              <a:t> </a:t>
            </a:r>
            <a:r>
              <a:rPr dirty="0" sz="2000" spc="-60">
                <a:latin typeface="Times New Roman"/>
                <a:cs typeface="Times New Roman"/>
              </a:rPr>
              <a:t>удару.</a:t>
            </a:r>
            <a:endParaRPr sz="2000">
              <a:latin typeface="Times New Roman"/>
              <a:cs typeface="Times New Roman"/>
            </a:endParaRPr>
          </a:p>
          <a:p>
            <a:pPr algn="just" marL="12700" marR="5715" indent="465455">
              <a:lnSpc>
                <a:spcPts val="2390"/>
              </a:lnSpc>
              <a:spcBef>
                <a:spcPts val="5"/>
              </a:spcBef>
              <a:buAutoNum type="arabicPeriod" startAt="6"/>
              <a:tabLst>
                <a:tab pos="932180" algn="l"/>
              </a:tabLst>
            </a:pPr>
            <a:r>
              <a:rPr dirty="0" sz="2000" spc="-20">
                <a:latin typeface="Times New Roman"/>
                <a:cs typeface="Times New Roman"/>
              </a:rPr>
              <a:t>Розраховано </a:t>
            </a:r>
            <a:r>
              <a:rPr dirty="0" sz="2000" spc="-10">
                <a:latin typeface="Times New Roman"/>
                <a:cs typeface="Times New Roman"/>
              </a:rPr>
              <a:t>показники </a:t>
            </a:r>
            <a:r>
              <a:rPr dirty="0" sz="2000" spc="-5">
                <a:latin typeface="Times New Roman"/>
                <a:cs typeface="Times New Roman"/>
              </a:rPr>
              <a:t>порівняльної </a:t>
            </a:r>
            <a:r>
              <a:rPr dirty="0" sz="2000" spc="-15">
                <a:latin typeface="Times New Roman"/>
                <a:cs typeface="Times New Roman"/>
              </a:rPr>
              <a:t>економічної </a:t>
            </a:r>
            <a:r>
              <a:rPr dirty="0" sz="2000">
                <a:latin typeface="Times New Roman"/>
                <a:cs typeface="Times New Roman"/>
              </a:rPr>
              <a:t>ефективності </a:t>
            </a:r>
            <a:r>
              <a:rPr dirty="0" sz="2000" spc="-5">
                <a:latin typeface="Times New Roman"/>
                <a:cs typeface="Times New Roman"/>
              </a:rPr>
              <a:t>інвестицій:  </a:t>
            </a:r>
            <a:r>
              <a:rPr dirty="0" sz="2000" spc="-10">
                <a:latin typeface="Times New Roman"/>
                <a:cs typeface="Times New Roman"/>
              </a:rPr>
              <a:t>сталебетонний  </a:t>
            </a:r>
            <a:r>
              <a:rPr dirty="0" sz="2000" spc="-20">
                <a:latin typeface="Times New Roman"/>
                <a:cs typeface="Times New Roman"/>
              </a:rPr>
              <a:t>контейнер  </a:t>
            </a:r>
            <a:r>
              <a:rPr dirty="0" sz="2000" spc="-5">
                <a:latin typeface="Times New Roman"/>
                <a:cs typeface="Times New Roman"/>
              </a:rPr>
              <a:t>є  </a:t>
            </a:r>
            <a:r>
              <a:rPr dirty="0" sz="2000" spc="-20">
                <a:latin typeface="Times New Roman"/>
                <a:cs typeface="Times New Roman"/>
              </a:rPr>
              <a:t>економічним  </a:t>
            </a:r>
            <a:r>
              <a:rPr dirty="0" sz="2000" spc="-15">
                <a:latin typeface="Times New Roman"/>
                <a:cs typeface="Times New Roman"/>
              </a:rPr>
              <a:t>варіантом,  </a:t>
            </a:r>
            <a:r>
              <a:rPr dirty="0" sz="2000" spc="5">
                <a:latin typeface="Times New Roman"/>
                <a:cs typeface="Times New Roman"/>
              </a:rPr>
              <a:t>так  </a:t>
            </a:r>
            <a:r>
              <a:rPr dirty="0" sz="2000">
                <a:latin typeface="Times New Roman"/>
                <a:cs typeface="Times New Roman"/>
              </a:rPr>
              <a:t>як  </a:t>
            </a:r>
            <a:r>
              <a:rPr dirty="0" sz="2000" spc="-5">
                <a:latin typeface="Times New Roman"/>
                <a:cs typeface="Times New Roman"/>
              </a:rPr>
              <a:t>цей  </a:t>
            </a:r>
            <a:r>
              <a:rPr dirty="0" sz="2000" spc="-10">
                <a:latin typeface="Times New Roman"/>
                <a:cs typeface="Times New Roman"/>
              </a:rPr>
              <a:t>варіант  має  </a:t>
            </a:r>
            <a:r>
              <a:rPr dirty="0" sz="2000" spc="20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найменший</a:t>
            </a:r>
            <a:endParaRPr sz="2000">
              <a:latin typeface="Times New Roman"/>
              <a:cs typeface="Times New Roman"/>
            </a:endParaRPr>
          </a:p>
          <a:p>
            <a:pPr algn="just" marL="12700" marR="5080">
              <a:lnSpc>
                <a:spcPts val="2400"/>
              </a:lnSpc>
            </a:pPr>
            <a:r>
              <a:rPr dirty="0" sz="2000" spc="-10">
                <a:latin typeface="Times New Roman"/>
                <a:cs typeface="Times New Roman"/>
              </a:rPr>
              <a:t>показник приведених витрат </a:t>
            </a:r>
            <a:r>
              <a:rPr dirty="0" sz="2000" spc="-5">
                <a:latin typeface="Times New Roman"/>
                <a:cs typeface="Times New Roman"/>
              </a:rPr>
              <a:t>– 7394 грн., а </a:t>
            </a:r>
            <a:r>
              <a:rPr dirty="0" sz="2000" spc="-20">
                <a:latin typeface="Times New Roman"/>
                <a:cs typeface="Times New Roman"/>
              </a:rPr>
              <a:t>тому </a:t>
            </a:r>
            <a:r>
              <a:rPr dirty="0" sz="2000" spc="-15">
                <a:latin typeface="Times New Roman"/>
                <a:cs typeface="Times New Roman"/>
              </a:rPr>
              <a:t>економічний </a:t>
            </a:r>
            <a:r>
              <a:rPr dirty="0" sz="2000" spc="-5">
                <a:latin typeface="Times New Roman"/>
                <a:cs typeface="Times New Roman"/>
              </a:rPr>
              <a:t>ефект – 75913 грн. у  порівнянні з </a:t>
            </a:r>
            <a:r>
              <a:rPr dirty="0" sz="2000" spc="-20">
                <a:latin typeface="Times New Roman"/>
                <a:cs typeface="Times New Roman"/>
              </a:rPr>
              <a:t>дорожчим </a:t>
            </a:r>
            <a:r>
              <a:rPr dirty="0" sz="2000" spc="-15">
                <a:latin typeface="Times New Roman"/>
                <a:cs typeface="Times New Roman"/>
              </a:rPr>
              <a:t>варіантом </a:t>
            </a:r>
            <a:r>
              <a:rPr dirty="0" sz="2000" spc="-5">
                <a:latin typeface="Times New Roman"/>
                <a:cs typeface="Times New Roman"/>
              </a:rPr>
              <a:t>– </a:t>
            </a:r>
            <a:r>
              <a:rPr dirty="0" sz="2000">
                <a:latin typeface="Times New Roman"/>
                <a:cs typeface="Times New Roman"/>
              </a:rPr>
              <a:t>металевим </a:t>
            </a:r>
            <a:r>
              <a:rPr dirty="0" sz="2000" spc="-20">
                <a:latin typeface="Times New Roman"/>
                <a:cs typeface="Times New Roman"/>
              </a:rPr>
              <a:t>контейнером </a:t>
            </a:r>
            <a:r>
              <a:rPr dirty="0" sz="2000" spc="-5">
                <a:latin typeface="Times New Roman"/>
                <a:cs typeface="Times New Roman"/>
              </a:rPr>
              <a:t>з </a:t>
            </a:r>
            <a:r>
              <a:rPr dirty="0" sz="2000" spc="-20">
                <a:latin typeface="Times New Roman"/>
                <a:cs typeface="Times New Roman"/>
              </a:rPr>
              <a:t>показником </a:t>
            </a:r>
            <a:r>
              <a:rPr dirty="0" sz="2000" spc="-10">
                <a:latin typeface="Times New Roman"/>
                <a:cs typeface="Times New Roman"/>
              </a:rPr>
              <a:t>приведених  витрат </a:t>
            </a:r>
            <a:r>
              <a:rPr dirty="0" sz="2000" spc="-5">
                <a:latin typeface="Times New Roman"/>
                <a:cs typeface="Times New Roman"/>
              </a:rPr>
              <a:t>83307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 spc="-5">
                <a:latin typeface="Times New Roman"/>
                <a:cs typeface="Times New Roman"/>
              </a:rPr>
              <a:t>грн.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0081907" y="6963990"/>
            <a:ext cx="580390" cy="567055"/>
          </a:xfrm>
          <a:custGeom>
            <a:avLst/>
            <a:gdLst/>
            <a:ahLst/>
            <a:cxnLst/>
            <a:rect l="l" t="t" r="r" b="b"/>
            <a:pathLst>
              <a:path w="580390" h="567054">
                <a:moveTo>
                  <a:pt x="579882" y="283391"/>
                </a:moveTo>
                <a:lnTo>
                  <a:pt x="569681" y="212029"/>
                </a:lnTo>
                <a:lnTo>
                  <a:pt x="556530" y="173478"/>
                </a:lnTo>
                <a:lnTo>
                  <a:pt x="539332" y="138783"/>
                </a:lnTo>
                <a:lnTo>
                  <a:pt x="494499" y="80956"/>
                </a:lnTo>
                <a:lnTo>
                  <a:pt x="438587" y="38550"/>
                </a:lnTo>
                <a:lnTo>
                  <a:pt x="375007" y="11565"/>
                </a:lnTo>
                <a:lnTo>
                  <a:pt x="307167" y="0"/>
                </a:lnTo>
                <a:lnTo>
                  <a:pt x="272714" y="0"/>
                </a:lnTo>
                <a:lnTo>
                  <a:pt x="204874" y="11565"/>
                </a:lnTo>
                <a:lnTo>
                  <a:pt x="141294" y="38550"/>
                </a:lnTo>
                <a:lnTo>
                  <a:pt x="85382" y="80956"/>
                </a:lnTo>
                <a:lnTo>
                  <a:pt x="40549" y="138783"/>
                </a:lnTo>
                <a:lnTo>
                  <a:pt x="23351" y="173478"/>
                </a:lnTo>
                <a:lnTo>
                  <a:pt x="10200" y="212029"/>
                </a:lnTo>
                <a:lnTo>
                  <a:pt x="1523" y="254435"/>
                </a:lnTo>
                <a:lnTo>
                  <a:pt x="0" y="283391"/>
                </a:lnTo>
                <a:lnTo>
                  <a:pt x="1524" y="312347"/>
                </a:lnTo>
                <a:lnTo>
                  <a:pt x="3048" y="326825"/>
                </a:lnTo>
                <a:lnTo>
                  <a:pt x="9144" y="350174"/>
                </a:lnTo>
                <a:lnTo>
                  <a:pt x="9143" y="269675"/>
                </a:lnTo>
                <a:lnTo>
                  <a:pt x="12191" y="241481"/>
                </a:lnTo>
                <a:lnTo>
                  <a:pt x="14477" y="227765"/>
                </a:lnTo>
                <a:lnTo>
                  <a:pt x="17525" y="217402"/>
                </a:lnTo>
                <a:lnTo>
                  <a:pt x="17525" y="214811"/>
                </a:lnTo>
                <a:lnTo>
                  <a:pt x="21335" y="201095"/>
                </a:lnTo>
                <a:lnTo>
                  <a:pt x="21335" y="201857"/>
                </a:lnTo>
                <a:lnTo>
                  <a:pt x="25907" y="188903"/>
                </a:lnTo>
                <a:lnTo>
                  <a:pt x="31241" y="175949"/>
                </a:lnTo>
                <a:lnTo>
                  <a:pt x="36575" y="163757"/>
                </a:lnTo>
                <a:lnTo>
                  <a:pt x="42671" y="152327"/>
                </a:lnTo>
                <a:lnTo>
                  <a:pt x="49529" y="140135"/>
                </a:lnTo>
                <a:lnTo>
                  <a:pt x="49529" y="140897"/>
                </a:lnTo>
                <a:lnTo>
                  <a:pt x="57149" y="129467"/>
                </a:lnTo>
                <a:lnTo>
                  <a:pt x="64769" y="118799"/>
                </a:lnTo>
                <a:lnTo>
                  <a:pt x="73151" y="108131"/>
                </a:lnTo>
                <a:lnTo>
                  <a:pt x="91439" y="88319"/>
                </a:lnTo>
                <a:lnTo>
                  <a:pt x="100583" y="79879"/>
                </a:lnTo>
                <a:lnTo>
                  <a:pt x="100583" y="79175"/>
                </a:lnTo>
                <a:lnTo>
                  <a:pt x="138835" y="50982"/>
                </a:lnTo>
                <a:lnTo>
                  <a:pt x="200330" y="22289"/>
                </a:lnTo>
                <a:lnTo>
                  <a:pt x="246888" y="11478"/>
                </a:lnTo>
                <a:lnTo>
                  <a:pt x="261365" y="9071"/>
                </a:lnTo>
                <a:lnTo>
                  <a:pt x="275082" y="8349"/>
                </a:lnTo>
                <a:lnTo>
                  <a:pt x="289560" y="7585"/>
                </a:lnTo>
                <a:lnTo>
                  <a:pt x="304038" y="8271"/>
                </a:lnTo>
                <a:lnTo>
                  <a:pt x="304800" y="8349"/>
                </a:lnTo>
                <a:lnTo>
                  <a:pt x="318516" y="9071"/>
                </a:lnTo>
                <a:lnTo>
                  <a:pt x="339160" y="12322"/>
                </a:lnTo>
                <a:lnTo>
                  <a:pt x="359640" y="16586"/>
                </a:lnTo>
                <a:lnTo>
                  <a:pt x="379750" y="22237"/>
                </a:lnTo>
                <a:lnTo>
                  <a:pt x="399288" y="29645"/>
                </a:lnTo>
                <a:lnTo>
                  <a:pt x="412242" y="34979"/>
                </a:lnTo>
                <a:lnTo>
                  <a:pt x="412242" y="35360"/>
                </a:lnTo>
                <a:lnTo>
                  <a:pt x="423672" y="41075"/>
                </a:lnTo>
                <a:lnTo>
                  <a:pt x="435864" y="47933"/>
                </a:lnTo>
                <a:lnTo>
                  <a:pt x="447294" y="54791"/>
                </a:lnTo>
                <a:lnTo>
                  <a:pt x="457962" y="62411"/>
                </a:lnTo>
                <a:lnTo>
                  <a:pt x="479298" y="79175"/>
                </a:lnTo>
                <a:lnTo>
                  <a:pt x="479297" y="79879"/>
                </a:lnTo>
                <a:lnTo>
                  <a:pt x="488442" y="88319"/>
                </a:lnTo>
                <a:lnTo>
                  <a:pt x="498348" y="98225"/>
                </a:lnTo>
                <a:lnTo>
                  <a:pt x="498348" y="99051"/>
                </a:lnTo>
                <a:lnTo>
                  <a:pt x="506730" y="108131"/>
                </a:lnTo>
                <a:lnTo>
                  <a:pt x="515112" y="118799"/>
                </a:lnTo>
                <a:lnTo>
                  <a:pt x="522731" y="129467"/>
                </a:lnTo>
                <a:lnTo>
                  <a:pt x="530352" y="140897"/>
                </a:lnTo>
                <a:lnTo>
                  <a:pt x="530352" y="140135"/>
                </a:lnTo>
                <a:lnTo>
                  <a:pt x="548640" y="175949"/>
                </a:lnTo>
                <a:lnTo>
                  <a:pt x="558546" y="201857"/>
                </a:lnTo>
                <a:lnTo>
                  <a:pt x="558546" y="201095"/>
                </a:lnTo>
                <a:lnTo>
                  <a:pt x="562356" y="214811"/>
                </a:lnTo>
                <a:lnTo>
                  <a:pt x="562356" y="217402"/>
                </a:lnTo>
                <a:lnTo>
                  <a:pt x="565404" y="227765"/>
                </a:lnTo>
                <a:lnTo>
                  <a:pt x="567690" y="241481"/>
                </a:lnTo>
                <a:lnTo>
                  <a:pt x="570738" y="269675"/>
                </a:lnTo>
                <a:lnTo>
                  <a:pt x="570738" y="347626"/>
                </a:lnTo>
                <a:lnTo>
                  <a:pt x="575685" y="325711"/>
                </a:lnTo>
                <a:lnTo>
                  <a:pt x="579882" y="283391"/>
                </a:lnTo>
                <a:close/>
              </a:path>
              <a:path w="580390" h="567054">
                <a:moveTo>
                  <a:pt x="18288" y="351971"/>
                </a:moveTo>
                <a:lnTo>
                  <a:pt x="14478" y="339017"/>
                </a:lnTo>
                <a:lnTo>
                  <a:pt x="12192" y="325301"/>
                </a:lnTo>
                <a:lnTo>
                  <a:pt x="9144" y="297107"/>
                </a:lnTo>
                <a:lnTo>
                  <a:pt x="9144" y="350174"/>
                </a:lnTo>
                <a:lnTo>
                  <a:pt x="13770" y="367892"/>
                </a:lnTo>
                <a:lnTo>
                  <a:pt x="17526" y="377340"/>
                </a:lnTo>
                <a:lnTo>
                  <a:pt x="17526" y="351971"/>
                </a:lnTo>
                <a:lnTo>
                  <a:pt x="18288" y="351971"/>
                </a:lnTo>
                <a:close/>
              </a:path>
              <a:path w="580390" h="567054">
                <a:moveTo>
                  <a:pt x="18287" y="214811"/>
                </a:moveTo>
                <a:lnTo>
                  <a:pt x="17525" y="214811"/>
                </a:lnTo>
                <a:lnTo>
                  <a:pt x="17525" y="217402"/>
                </a:lnTo>
                <a:lnTo>
                  <a:pt x="18287" y="214811"/>
                </a:lnTo>
                <a:close/>
              </a:path>
              <a:path w="580390" h="567054">
                <a:moveTo>
                  <a:pt x="101346" y="499697"/>
                </a:moveTo>
                <a:lnTo>
                  <a:pt x="101346" y="487607"/>
                </a:lnTo>
                <a:lnTo>
                  <a:pt x="91440" y="477701"/>
                </a:lnTo>
                <a:lnTo>
                  <a:pt x="91440" y="478463"/>
                </a:lnTo>
                <a:lnTo>
                  <a:pt x="82296" y="468557"/>
                </a:lnTo>
                <a:lnTo>
                  <a:pt x="49530" y="425940"/>
                </a:lnTo>
                <a:lnTo>
                  <a:pt x="25908" y="377879"/>
                </a:lnTo>
                <a:lnTo>
                  <a:pt x="21336" y="364925"/>
                </a:lnTo>
                <a:lnTo>
                  <a:pt x="21336" y="365687"/>
                </a:lnTo>
                <a:lnTo>
                  <a:pt x="17526" y="351971"/>
                </a:lnTo>
                <a:lnTo>
                  <a:pt x="17526" y="377340"/>
                </a:lnTo>
                <a:lnTo>
                  <a:pt x="28532" y="405025"/>
                </a:lnTo>
                <a:lnTo>
                  <a:pt x="46941" y="438252"/>
                </a:lnTo>
                <a:lnTo>
                  <a:pt x="68605" y="467600"/>
                </a:lnTo>
                <a:lnTo>
                  <a:pt x="93130" y="493099"/>
                </a:lnTo>
                <a:lnTo>
                  <a:pt x="101346" y="499697"/>
                </a:lnTo>
                <a:close/>
              </a:path>
              <a:path w="580390" h="567054">
                <a:moveTo>
                  <a:pt x="101346" y="79175"/>
                </a:moveTo>
                <a:lnTo>
                  <a:pt x="100583" y="79175"/>
                </a:lnTo>
                <a:lnTo>
                  <a:pt x="100583" y="79879"/>
                </a:lnTo>
                <a:lnTo>
                  <a:pt x="101346" y="79175"/>
                </a:lnTo>
                <a:close/>
              </a:path>
              <a:path w="580390" h="567054">
                <a:moveTo>
                  <a:pt x="304800" y="566286"/>
                </a:moveTo>
                <a:lnTo>
                  <a:pt x="304800" y="558473"/>
                </a:lnTo>
                <a:lnTo>
                  <a:pt x="275082" y="558473"/>
                </a:lnTo>
                <a:lnTo>
                  <a:pt x="233172" y="553139"/>
                </a:lnTo>
                <a:lnTo>
                  <a:pt x="193548" y="541709"/>
                </a:lnTo>
                <a:lnTo>
                  <a:pt x="193548" y="542471"/>
                </a:lnTo>
                <a:lnTo>
                  <a:pt x="144360" y="519168"/>
                </a:lnTo>
                <a:lnTo>
                  <a:pt x="111252" y="495989"/>
                </a:lnTo>
                <a:lnTo>
                  <a:pt x="100584" y="486845"/>
                </a:lnTo>
                <a:lnTo>
                  <a:pt x="101346" y="487607"/>
                </a:lnTo>
                <a:lnTo>
                  <a:pt x="101346" y="499697"/>
                </a:lnTo>
                <a:lnTo>
                  <a:pt x="120122" y="514775"/>
                </a:lnTo>
                <a:lnTo>
                  <a:pt x="179939" y="546775"/>
                </a:lnTo>
                <a:lnTo>
                  <a:pt x="244910" y="563824"/>
                </a:lnTo>
                <a:lnTo>
                  <a:pt x="278346" y="566811"/>
                </a:lnTo>
                <a:lnTo>
                  <a:pt x="304800" y="566286"/>
                </a:lnTo>
                <a:close/>
              </a:path>
              <a:path w="580390" h="567054">
                <a:moveTo>
                  <a:pt x="247650" y="11357"/>
                </a:moveTo>
                <a:lnTo>
                  <a:pt x="246888" y="11357"/>
                </a:lnTo>
                <a:lnTo>
                  <a:pt x="247650" y="11357"/>
                </a:lnTo>
                <a:close/>
              </a:path>
              <a:path w="580390" h="567054">
                <a:moveTo>
                  <a:pt x="275844" y="8309"/>
                </a:moveTo>
                <a:lnTo>
                  <a:pt x="275082" y="8309"/>
                </a:lnTo>
                <a:lnTo>
                  <a:pt x="275844" y="8309"/>
                </a:lnTo>
                <a:close/>
              </a:path>
              <a:path w="580390" h="567054">
                <a:moveTo>
                  <a:pt x="275844" y="558473"/>
                </a:moveTo>
                <a:lnTo>
                  <a:pt x="275082" y="558433"/>
                </a:lnTo>
                <a:lnTo>
                  <a:pt x="275844" y="558473"/>
                </a:lnTo>
                <a:close/>
              </a:path>
              <a:path w="580390" h="567054">
                <a:moveTo>
                  <a:pt x="289941" y="7566"/>
                </a:moveTo>
                <a:lnTo>
                  <a:pt x="289560" y="7547"/>
                </a:lnTo>
                <a:lnTo>
                  <a:pt x="289941" y="7566"/>
                </a:lnTo>
                <a:close/>
              </a:path>
              <a:path w="580390" h="567054">
                <a:moveTo>
                  <a:pt x="290322" y="7585"/>
                </a:moveTo>
                <a:lnTo>
                  <a:pt x="289941" y="7566"/>
                </a:lnTo>
                <a:lnTo>
                  <a:pt x="290322" y="7585"/>
                </a:lnTo>
                <a:close/>
              </a:path>
              <a:path w="580390" h="567054">
                <a:moveTo>
                  <a:pt x="304800" y="8349"/>
                </a:moveTo>
                <a:lnTo>
                  <a:pt x="304038" y="8309"/>
                </a:lnTo>
                <a:lnTo>
                  <a:pt x="304800" y="8349"/>
                </a:lnTo>
                <a:close/>
              </a:path>
              <a:path w="580390" h="567054">
                <a:moveTo>
                  <a:pt x="412242" y="541015"/>
                </a:moveTo>
                <a:lnTo>
                  <a:pt x="412242" y="531803"/>
                </a:lnTo>
                <a:lnTo>
                  <a:pt x="386334" y="542471"/>
                </a:lnTo>
                <a:lnTo>
                  <a:pt x="386334" y="541709"/>
                </a:lnTo>
                <a:lnTo>
                  <a:pt x="346710" y="553139"/>
                </a:lnTo>
                <a:lnTo>
                  <a:pt x="304038" y="558473"/>
                </a:lnTo>
                <a:lnTo>
                  <a:pt x="304800" y="558473"/>
                </a:lnTo>
                <a:lnTo>
                  <a:pt x="304800" y="566286"/>
                </a:lnTo>
                <a:lnTo>
                  <a:pt x="311891" y="566146"/>
                </a:lnTo>
                <a:lnTo>
                  <a:pt x="345152" y="561854"/>
                </a:lnTo>
                <a:lnTo>
                  <a:pt x="377737" y="553965"/>
                </a:lnTo>
                <a:lnTo>
                  <a:pt x="409252" y="542507"/>
                </a:lnTo>
                <a:lnTo>
                  <a:pt x="412242" y="541015"/>
                </a:lnTo>
                <a:close/>
              </a:path>
              <a:path w="580390" h="567054">
                <a:moveTo>
                  <a:pt x="412242" y="35360"/>
                </a:moveTo>
                <a:lnTo>
                  <a:pt x="412242" y="34979"/>
                </a:lnTo>
                <a:lnTo>
                  <a:pt x="411480" y="34979"/>
                </a:lnTo>
                <a:lnTo>
                  <a:pt x="412242" y="35360"/>
                </a:lnTo>
                <a:close/>
              </a:path>
              <a:path w="580390" h="567054">
                <a:moveTo>
                  <a:pt x="498348" y="481643"/>
                </a:moveTo>
                <a:lnTo>
                  <a:pt x="498348" y="468557"/>
                </a:lnTo>
                <a:lnTo>
                  <a:pt x="488442" y="478463"/>
                </a:lnTo>
                <a:lnTo>
                  <a:pt x="488442" y="477701"/>
                </a:lnTo>
                <a:lnTo>
                  <a:pt x="478536" y="487607"/>
                </a:lnTo>
                <a:lnTo>
                  <a:pt x="468630" y="495989"/>
                </a:lnTo>
                <a:lnTo>
                  <a:pt x="435864" y="518849"/>
                </a:lnTo>
                <a:lnTo>
                  <a:pt x="411480" y="531803"/>
                </a:lnTo>
                <a:lnTo>
                  <a:pt x="412242" y="531803"/>
                </a:lnTo>
                <a:lnTo>
                  <a:pt x="412242" y="541015"/>
                </a:lnTo>
                <a:lnTo>
                  <a:pt x="439304" y="527508"/>
                </a:lnTo>
                <a:lnTo>
                  <a:pt x="467500" y="508995"/>
                </a:lnTo>
                <a:lnTo>
                  <a:pt x="493446" y="486997"/>
                </a:lnTo>
                <a:lnTo>
                  <a:pt x="498348" y="481643"/>
                </a:lnTo>
                <a:close/>
              </a:path>
              <a:path w="580390" h="567054">
                <a:moveTo>
                  <a:pt x="479297" y="79879"/>
                </a:moveTo>
                <a:lnTo>
                  <a:pt x="479298" y="79175"/>
                </a:lnTo>
                <a:lnTo>
                  <a:pt x="478536" y="79175"/>
                </a:lnTo>
                <a:lnTo>
                  <a:pt x="479297" y="79879"/>
                </a:lnTo>
                <a:close/>
              </a:path>
              <a:path w="580390" h="567054">
                <a:moveTo>
                  <a:pt x="479298" y="486845"/>
                </a:moveTo>
                <a:lnTo>
                  <a:pt x="478536" y="487498"/>
                </a:lnTo>
                <a:lnTo>
                  <a:pt x="479298" y="486845"/>
                </a:lnTo>
                <a:close/>
              </a:path>
              <a:path w="580390" h="567054">
                <a:moveTo>
                  <a:pt x="498348" y="99051"/>
                </a:moveTo>
                <a:lnTo>
                  <a:pt x="498348" y="98225"/>
                </a:lnTo>
                <a:lnTo>
                  <a:pt x="497586" y="98225"/>
                </a:lnTo>
                <a:lnTo>
                  <a:pt x="498348" y="99051"/>
                </a:lnTo>
                <a:close/>
              </a:path>
              <a:path w="580390" h="567054">
                <a:moveTo>
                  <a:pt x="562356" y="377106"/>
                </a:moveTo>
                <a:lnTo>
                  <a:pt x="562356" y="351971"/>
                </a:lnTo>
                <a:lnTo>
                  <a:pt x="558546" y="365687"/>
                </a:lnTo>
                <a:lnTo>
                  <a:pt x="558546" y="364925"/>
                </a:lnTo>
                <a:lnTo>
                  <a:pt x="533804" y="420275"/>
                </a:lnTo>
                <a:lnTo>
                  <a:pt x="506730" y="458651"/>
                </a:lnTo>
                <a:lnTo>
                  <a:pt x="497586" y="468557"/>
                </a:lnTo>
                <a:lnTo>
                  <a:pt x="498348" y="468557"/>
                </a:lnTo>
                <a:lnTo>
                  <a:pt x="498348" y="481643"/>
                </a:lnTo>
                <a:lnTo>
                  <a:pt x="516751" y="461542"/>
                </a:lnTo>
                <a:lnTo>
                  <a:pt x="537020" y="432658"/>
                </a:lnTo>
                <a:lnTo>
                  <a:pt x="553861" y="400372"/>
                </a:lnTo>
                <a:lnTo>
                  <a:pt x="562356" y="377106"/>
                </a:lnTo>
                <a:close/>
              </a:path>
              <a:path w="580390" h="567054">
                <a:moveTo>
                  <a:pt x="562356" y="217402"/>
                </a:moveTo>
                <a:lnTo>
                  <a:pt x="562356" y="214811"/>
                </a:lnTo>
                <a:lnTo>
                  <a:pt x="561594" y="214811"/>
                </a:lnTo>
                <a:lnTo>
                  <a:pt x="562356" y="217402"/>
                </a:lnTo>
                <a:close/>
              </a:path>
              <a:path w="580390" h="567054">
                <a:moveTo>
                  <a:pt x="570738" y="347626"/>
                </a:moveTo>
                <a:lnTo>
                  <a:pt x="570738" y="297107"/>
                </a:lnTo>
                <a:lnTo>
                  <a:pt x="567690" y="325301"/>
                </a:lnTo>
                <a:lnTo>
                  <a:pt x="565404" y="339017"/>
                </a:lnTo>
                <a:lnTo>
                  <a:pt x="561594" y="351971"/>
                </a:lnTo>
                <a:lnTo>
                  <a:pt x="562356" y="351971"/>
                </a:lnTo>
                <a:lnTo>
                  <a:pt x="562356" y="377106"/>
                </a:lnTo>
                <a:lnTo>
                  <a:pt x="566880" y="364714"/>
                </a:lnTo>
                <a:lnTo>
                  <a:pt x="570738" y="347626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255884" y="7144881"/>
            <a:ext cx="229870" cy="2292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710"/>
              </a:lnSpc>
            </a:pPr>
            <a:r>
              <a:rPr dirty="0" sz="1600">
                <a:latin typeface="Times New Roman"/>
                <a:cs typeface="Times New Roman"/>
              </a:rPr>
              <a:t>17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92135" y="738632"/>
            <a:ext cx="7883525" cy="864869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171825" marR="5080" indent="-3159760">
              <a:lnSpc>
                <a:spcPct val="100000"/>
              </a:lnSpc>
              <a:tabLst>
                <a:tab pos="5828665" algn="l"/>
              </a:tabLst>
            </a:pPr>
            <a:r>
              <a:rPr dirty="0" sz="2800" spc="-20" b="0">
                <a:solidFill>
                  <a:srgbClr val="0D0D0D"/>
                </a:solidFill>
                <a:latin typeface="Times New Roman"/>
                <a:cs typeface="Times New Roman"/>
              </a:rPr>
              <a:t>Карти </a:t>
            </a:r>
            <a:r>
              <a:rPr dirty="0" sz="2800" spc="-25" b="0">
                <a:solidFill>
                  <a:srgbClr val="0D0D0D"/>
                </a:solidFill>
                <a:latin typeface="Times New Roman"/>
                <a:cs typeface="Times New Roman"/>
              </a:rPr>
              <a:t>забруднення</a:t>
            </a:r>
            <a:r>
              <a:rPr dirty="0" sz="2800" spc="25" b="0">
                <a:solidFill>
                  <a:srgbClr val="0D0D0D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0D0D0D"/>
                </a:solidFill>
                <a:latin typeface="Times New Roman"/>
                <a:cs typeface="Times New Roman"/>
              </a:rPr>
              <a:t>території</a:t>
            </a:r>
            <a:r>
              <a:rPr dirty="0" sz="2800" b="0">
                <a:solidFill>
                  <a:srgbClr val="0D0D0D"/>
                </a:solidFill>
                <a:latin typeface="Times New Roman"/>
                <a:cs typeface="Times New Roman"/>
              </a:rPr>
              <a:t> </a:t>
            </a:r>
            <a:r>
              <a:rPr dirty="0" sz="2800" spc="-45" b="0">
                <a:solidFill>
                  <a:srgbClr val="0D0D0D"/>
                </a:solidFill>
                <a:latin typeface="Times New Roman"/>
                <a:cs typeface="Times New Roman"/>
              </a:rPr>
              <a:t>України	</a:t>
            </a:r>
            <a:r>
              <a:rPr dirty="0" sz="2800" b="0">
                <a:solidFill>
                  <a:srgbClr val="0D0D0D"/>
                </a:solidFill>
                <a:latin typeface="Times New Roman"/>
                <a:cs typeface="Times New Roman"/>
              </a:rPr>
              <a:t>цезієм </a:t>
            </a:r>
            <a:r>
              <a:rPr dirty="0" sz="2800" spc="-5" b="0">
                <a:solidFill>
                  <a:srgbClr val="0D0D0D"/>
                </a:solidFill>
                <a:latin typeface="Times New Roman"/>
                <a:cs typeface="Times New Roman"/>
              </a:rPr>
              <a:t>–</a:t>
            </a:r>
            <a:r>
              <a:rPr dirty="0" sz="2800" spc="-60" b="0">
                <a:solidFill>
                  <a:srgbClr val="0D0D0D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0D0D0D"/>
                </a:solidFill>
                <a:latin typeface="Times New Roman"/>
                <a:cs typeface="Times New Roman"/>
              </a:rPr>
              <a:t>137</a:t>
            </a:r>
            <a:r>
              <a:rPr dirty="0" sz="2800" spc="-30" b="0">
                <a:solidFill>
                  <a:srgbClr val="0D0D0D"/>
                </a:solidFill>
                <a:latin typeface="Times New Roman"/>
                <a:cs typeface="Times New Roman"/>
              </a:rPr>
              <a:t> </a:t>
            </a:r>
            <a:r>
              <a:rPr dirty="0" sz="2800" spc="-5" b="0">
                <a:solidFill>
                  <a:srgbClr val="0D0D0D"/>
                </a:solidFill>
                <a:latin typeface="Times New Roman"/>
                <a:cs typeface="Times New Roman"/>
              </a:rPr>
              <a:t>і </a:t>
            </a:r>
            <a:r>
              <a:rPr dirty="0" sz="2800" spc="-5" b="0">
                <a:solidFill>
                  <a:srgbClr val="0D0D0D"/>
                </a:solidFill>
                <a:latin typeface="Times New Roman"/>
                <a:cs typeface="Times New Roman"/>
              </a:rPr>
              <a:t> </a:t>
            </a:r>
            <a:r>
              <a:rPr dirty="0" sz="2800" spc="-15" b="0">
                <a:solidFill>
                  <a:srgbClr val="0D0D0D"/>
                </a:solidFill>
                <a:latin typeface="Times New Roman"/>
                <a:cs typeface="Times New Roman"/>
              </a:rPr>
              <a:t>плутонієм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28663" y="1828800"/>
            <a:ext cx="5158740" cy="330479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394845" y="1836420"/>
            <a:ext cx="5141976" cy="32887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0137520" y="6992942"/>
            <a:ext cx="466725" cy="464820"/>
          </a:xfrm>
          <a:custGeom>
            <a:avLst/>
            <a:gdLst/>
            <a:ahLst/>
            <a:cxnLst/>
            <a:rect l="l" t="t" r="r" b="b"/>
            <a:pathLst>
              <a:path w="466725" h="464820">
                <a:moveTo>
                  <a:pt x="466344" y="231579"/>
                </a:moveTo>
                <a:lnTo>
                  <a:pt x="455971" y="166351"/>
                </a:lnTo>
                <a:lnTo>
                  <a:pt x="441951" y="129372"/>
                </a:lnTo>
                <a:lnTo>
                  <a:pt x="400827" y="69289"/>
                </a:lnTo>
                <a:lnTo>
                  <a:pt x="346313" y="27704"/>
                </a:lnTo>
                <a:lnTo>
                  <a:pt x="283273" y="4612"/>
                </a:lnTo>
                <a:lnTo>
                  <a:pt x="250076" y="0"/>
                </a:lnTo>
                <a:lnTo>
                  <a:pt x="216571" y="8"/>
                </a:lnTo>
                <a:lnTo>
                  <a:pt x="151072" y="13889"/>
                </a:lnTo>
                <a:lnTo>
                  <a:pt x="91639" y="46247"/>
                </a:lnTo>
                <a:lnTo>
                  <a:pt x="43138" y="97080"/>
                </a:lnTo>
                <a:lnTo>
                  <a:pt x="10433" y="166382"/>
                </a:lnTo>
                <a:lnTo>
                  <a:pt x="1523" y="207957"/>
                </a:lnTo>
                <a:lnTo>
                  <a:pt x="0" y="231579"/>
                </a:lnTo>
                <a:lnTo>
                  <a:pt x="1524" y="255963"/>
                </a:lnTo>
                <a:lnTo>
                  <a:pt x="3048" y="267393"/>
                </a:lnTo>
                <a:lnTo>
                  <a:pt x="9144" y="289926"/>
                </a:lnTo>
                <a:lnTo>
                  <a:pt x="9144" y="220911"/>
                </a:lnTo>
                <a:lnTo>
                  <a:pt x="10667" y="208719"/>
                </a:lnTo>
                <a:lnTo>
                  <a:pt x="10667" y="209481"/>
                </a:lnTo>
                <a:lnTo>
                  <a:pt x="11429" y="203766"/>
                </a:lnTo>
                <a:lnTo>
                  <a:pt x="11429" y="198051"/>
                </a:lnTo>
                <a:lnTo>
                  <a:pt x="13715" y="186621"/>
                </a:lnTo>
                <a:lnTo>
                  <a:pt x="16001" y="175953"/>
                </a:lnTo>
                <a:lnTo>
                  <a:pt x="19049" y="165285"/>
                </a:lnTo>
                <a:lnTo>
                  <a:pt x="22859" y="154617"/>
                </a:lnTo>
                <a:lnTo>
                  <a:pt x="22859" y="155379"/>
                </a:lnTo>
                <a:lnTo>
                  <a:pt x="26669" y="144711"/>
                </a:lnTo>
                <a:lnTo>
                  <a:pt x="31241" y="134805"/>
                </a:lnTo>
                <a:lnTo>
                  <a:pt x="36575" y="124899"/>
                </a:lnTo>
                <a:lnTo>
                  <a:pt x="36575" y="125661"/>
                </a:lnTo>
                <a:lnTo>
                  <a:pt x="41909" y="115755"/>
                </a:lnTo>
                <a:lnTo>
                  <a:pt x="47243" y="106611"/>
                </a:lnTo>
                <a:lnTo>
                  <a:pt x="53339" y="98483"/>
                </a:lnTo>
                <a:lnTo>
                  <a:pt x="53339" y="98229"/>
                </a:lnTo>
                <a:lnTo>
                  <a:pt x="60197" y="89085"/>
                </a:lnTo>
                <a:lnTo>
                  <a:pt x="60197" y="89847"/>
                </a:lnTo>
                <a:lnTo>
                  <a:pt x="67055" y="82303"/>
                </a:lnTo>
                <a:lnTo>
                  <a:pt x="67055" y="81465"/>
                </a:lnTo>
                <a:lnTo>
                  <a:pt x="74675" y="73083"/>
                </a:lnTo>
                <a:lnTo>
                  <a:pt x="74675" y="73845"/>
                </a:lnTo>
                <a:lnTo>
                  <a:pt x="82296" y="66918"/>
                </a:lnTo>
                <a:lnTo>
                  <a:pt x="82296" y="66225"/>
                </a:lnTo>
                <a:lnTo>
                  <a:pt x="99059" y="52509"/>
                </a:lnTo>
                <a:lnTo>
                  <a:pt x="117347" y="40317"/>
                </a:lnTo>
                <a:lnTo>
                  <a:pt x="126491" y="34983"/>
                </a:lnTo>
                <a:lnTo>
                  <a:pt x="136397" y="29649"/>
                </a:lnTo>
                <a:lnTo>
                  <a:pt x="136397" y="30411"/>
                </a:lnTo>
                <a:lnTo>
                  <a:pt x="156210" y="21267"/>
                </a:lnTo>
                <a:lnTo>
                  <a:pt x="176783" y="15389"/>
                </a:lnTo>
                <a:lnTo>
                  <a:pt x="176783" y="15171"/>
                </a:lnTo>
                <a:lnTo>
                  <a:pt x="188213" y="12123"/>
                </a:lnTo>
                <a:lnTo>
                  <a:pt x="207729" y="9440"/>
                </a:lnTo>
                <a:lnTo>
                  <a:pt x="227799" y="8185"/>
                </a:lnTo>
                <a:lnTo>
                  <a:pt x="247889" y="8517"/>
                </a:lnTo>
                <a:lnTo>
                  <a:pt x="267462" y="10599"/>
                </a:lnTo>
                <a:lnTo>
                  <a:pt x="278892" y="12123"/>
                </a:lnTo>
                <a:lnTo>
                  <a:pt x="278892" y="12326"/>
                </a:lnTo>
                <a:lnTo>
                  <a:pt x="289560" y="15171"/>
                </a:lnTo>
                <a:lnTo>
                  <a:pt x="289560" y="15374"/>
                </a:lnTo>
                <a:lnTo>
                  <a:pt x="300228" y="18219"/>
                </a:lnTo>
                <a:lnTo>
                  <a:pt x="300228" y="18437"/>
                </a:lnTo>
                <a:lnTo>
                  <a:pt x="310134" y="21267"/>
                </a:lnTo>
                <a:lnTo>
                  <a:pt x="320802" y="25839"/>
                </a:lnTo>
                <a:lnTo>
                  <a:pt x="320802" y="26166"/>
                </a:lnTo>
                <a:lnTo>
                  <a:pt x="329946" y="30085"/>
                </a:lnTo>
                <a:lnTo>
                  <a:pt x="329946" y="29649"/>
                </a:lnTo>
                <a:lnTo>
                  <a:pt x="349758" y="40317"/>
                </a:lnTo>
                <a:lnTo>
                  <a:pt x="349758" y="40786"/>
                </a:lnTo>
                <a:lnTo>
                  <a:pt x="358902" y="46413"/>
                </a:lnTo>
                <a:lnTo>
                  <a:pt x="358902" y="46921"/>
                </a:lnTo>
                <a:lnTo>
                  <a:pt x="367284" y="52509"/>
                </a:lnTo>
                <a:lnTo>
                  <a:pt x="384048" y="66225"/>
                </a:lnTo>
                <a:lnTo>
                  <a:pt x="391668" y="73845"/>
                </a:lnTo>
                <a:lnTo>
                  <a:pt x="391668" y="73083"/>
                </a:lnTo>
                <a:lnTo>
                  <a:pt x="399288" y="81465"/>
                </a:lnTo>
                <a:lnTo>
                  <a:pt x="406146" y="89847"/>
                </a:lnTo>
                <a:lnTo>
                  <a:pt x="406146" y="89085"/>
                </a:lnTo>
                <a:lnTo>
                  <a:pt x="413004" y="98229"/>
                </a:lnTo>
                <a:lnTo>
                  <a:pt x="413004" y="97467"/>
                </a:lnTo>
                <a:lnTo>
                  <a:pt x="425195" y="115755"/>
                </a:lnTo>
                <a:lnTo>
                  <a:pt x="425195" y="116993"/>
                </a:lnTo>
                <a:lnTo>
                  <a:pt x="430530" y="125661"/>
                </a:lnTo>
                <a:lnTo>
                  <a:pt x="430530" y="126314"/>
                </a:lnTo>
                <a:lnTo>
                  <a:pt x="435134" y="134876"/>
                </a:lnTo>
                <a:lnTo>
                  <a:pt x="439673" y="144711"/>
                </a:lnTo>
                <a:lnTo>
                  <a:pt x="443484" y="155379"/>
                </a:lnTo>
                <a:lnTo>
                  <a:pt x="443484" y="154617"/>
                </a:lnTo>
                <a:lnTo>
                  <a:pt x="447294" y="165285"/>
                </a:lnTo>
                <a:lnTo>
                  <a:pt x="450342" y="175953"/>
                </a:lnTo>
                <a:lnTo>
                  <a:pt x="452628" y="186621"/>
                </a:lnTo>
                <a:lnTo>
                  <a:pt x="454914" y="198051"/>
                </a:lnTo>
                <a:lnTo>
                  <a:pt x="456438" y="209481"/>
                </a:lnTo>
                <a:lnTo>
                  <a:pt x="456438" y="214434"/>
                </a:lnTo>
                <a:lnTo>
                  <a:pt x="457200" y="220149"/>
                </a:lnTo>
                <a:lnTo>
                  <a:pt x="457200" y="290796"/>
                </a:lnTo>
                <a:lnTo>
                  <a:pt x="461519" y="274923"/>
                </a:lnTo>
                <a:lnTo>
                  <a:pt x="466344" y="231579"/>
                </a:lnTo>
                <a:close/>
              </a:path>
              <a:path w="466725" h="464820">
                <a:moveTo>
                  <a:pt x="12192" y="265869"/>
                </a:moveTo>
                <a:lnTo>
                  <a:pt x="10668" y="254439"/>
                </a:lnTo>
                <a:lnTo>
                  <a:pt x="10668" y="255201"/>
                </a:lnTo>
                <a:lnTo>
                  <a:pt x="9144" y="243009"/>
                </a:lnTo>
                <a:lnTo>
                  <a:pt x="9144" y="289926"/>
                </a:lnTo>
                <a:lnTo>
                  <a:pt x="11430" y="298376"/>
                </a:lnTo>
                <a:lnTo>
                  <a:pt x="11430" y="265869"/>
                </a:lnTo>
                <a:lnTo>
                  <a:pt x="12192" y="265869"/>
                </a:lnTo>
                <a:close/>
              </a:path>
              <a:path w="466725" h="464820">
                <a:moveTo>
                  <a:pt x="12191" y="198051"/>
                </a:moveTo>
                <a:lnTo>
                  <a:pt x="11429" y="198051"/>
                </a:lnTo>
                <a:lnTo>
                  <a:pt x="11429" y="203766"/>
                </a:lnTo>
                <a:lnTo>
                  <a:pt x="12191" y="198051"/>
                </a:lnTo>
                <a:close/>
              </a:path>
              <a:path w="466725" h="464820">
                <a:moveTo>
                  <a:pt x="54102" y="365691"/>
                </a:moveTo>
                <a:lnTo>
                  <a:pt x="47244" y="357309"/>
                </a:lnTo>
                <a:lnTo>
                  <a:pt x="41910" y="348165"/>
                </a:lnTo>
                <a:lnTo>
                  <a:pt x="36576" y="338259"/>
                </a:lnTo>
                <a:lnTo>
                  <a:pt x="36576" y="339021"/>
                </a:lnTo>
                <a:lnTo>
                  <a:pt x="31242" y="329115"/>
                </a:lnTo>
                <a:lnTo>
                  <a:pt x="26670" y="319209"/>
                </a:lnTo>
                <a:lnTo>
                  <a:pt x="22860" y="308541"/>
                </a:lnTo>
                <a:lnTo>
                  <a:pt x="22860" y="309303"/>
                </a:lnTo>
                <a:lnTo>
                  <a:pt x="19050" y="298635"/>
                </a:lnTo>
                <a:lnTo>
                  <a:pt x="16002" y="287967"/>
                </a:lnTo>
                <a:lnTo>
                  <a:pt x="13716" y="277299"/>
                </a:lnTo>
                <a:lnTo>
                  <a:pt x="11430" y="265869"/>
                </a:lnTo>
                <a:lnTo>
                  <a:pt x="11430" y="298376"/>
                </a:lnTo>
                <a:lnTo>
                  <a:pt x="14430" y="309467"/>
                </a:lnTo>
                <a:lnTo>
                  <a:pt x="30875" y="346379"/>
                </a:lnTo>
                <a:lnTo>
                  <a:pt x="51744" y="378177"/>
                </a:lnTo>
                <a:lnTo>
                  <a:pt x="53340" y="379907"/>
                </a:lnTo>
                <a:lnTo>
                  <a:pt x="53340" y="365691"/>
                </a:lnTo>
                <a:lnTo>
                  <a:pt x="54102" y="365691"/>
                </a:lnTo>
                <a:close/>
              </a:path>
              <a:path w="466725" h="464820">
                <a:moveTo>
                  <a:pt x="54101" y="97467"/>
                </a:moveTo>
                <a:lnTo>
                  <a:pt x="53339" y="98229"/>
                </a:lnTo>
                <a:lnTo>
                  <a:pt x="53339" y="98483"/>
                </a:lnTo>
                <a:lnTo>
                  <a:pt x="54101" y="97467"/>
                </a:lnTo>
                <a:close/>
              </a:path>
              <a:path w="466725" h="464820">
                <a:moveTo>
                  <a:pt x="67818" y="382455"/>
                </a:moveTo>
                <a:lnTo>
                  <a:pt x="60198" y="374073"/>
                </a:lnTo>
                <a:lnTo>
                  <a:pt x="60198" y="374835"/>
                </a:lnTo>
                <a:lnTo>
                  <a:pt x="53340" y="365691"/>
                </a:lnTo>
                <a:lnTo>
                  <a:pt x="53340" y="379907"/>
                </a:lnTo>
                <a:lnTo>
                  <a:pt x="67056" y="394780"/>
                </a:lnTo>
                <a:lnTo>
                  <a:pt x="67056" y="382455"/>
                </a:lnTo>
                <a:lnTo>
                  <a:pt x="67818" y="382455"/>
                </a:lnTo>
                <a:close/>
              </a:path>
              <a:path w="466725" h="464820">
                <a:moveTo>
                  <a:pt x="67817" y="81465"/>
                </a:moveTo>
                <a:lnTo>
                  <a:pt x="67055" y="81465"/>
                </a:lnTo>
                <a:lnTo>
                  <a:pt x="67055" y="82303"/>
                </a:lnTo>
                <a:lnTo>
                  <a:pt x="67817" y="81465"/>
                </a:lnTo>
                <a:close/>
              </a:path>
              <a:path w="466725" h="464820">
                <a:moveTo>
                  <a:pt x="83058" y="397695"/>
                </a:moveTo>
                <a:lnTo>
                  <a:pt x="74676" y="390075"/>
                </a:lnTo>
                <a:lnTo>
                  <a:pt x="67056" y="382455"/>
                </a:lnTo>
                <a:lnTo>
                  <a:pt x="67056" y="394780"/>
                </a:lnTo>
                <a:lnTo>
                  <a:pt x="76399" y="404912"/>
                </a:lnTo>
                <a:lnTo>
                  <a:pt x="82296" y="409518"/>
                </a:lnTo>
                <a:lnTo>
                  <a:pt x="82296" y="397695"/>
                </a:lnTo>
                <a:lnTo>
                  <a:pt x="83058" y="397695"/>
                </a:lnTo>
                <a:close/>
              </a:path>
              <a:path w="466725" h="464820">
                <a:moveTo>
                  <a:pt x="83057" y="66225"/>
                </a:moveTo>
                <a:lnTo>
                  <a:pt x="82296" y="66225"/>
                </a:lnTo>
                <a:lnTo>
                  <a:pt x="82296" y="66918"/>
                </a:lnTo>
                <a:lnTo>
                  <a:pt x="83057" y="66225"/>
                </a:lnTo>
                <a:close/>
              </a:path>
              <a:path w="466725" h="464820">
                <a:moveTo>
                  <a:pt x="177546" y="448749"/>
                </a:moveTo>
                <a:lnTo>
                  <a:pt x="156210" y="442653"/>
                </a:lnTo>
                <a:lnTo>
                  <a:pt x="136398" y="433509"/>
                </a:lnTo>
                <a:lnTo>
                  <a:pt x="136398" y="434271"/>
                </a:lnTo>
                <a:lnTo>
                  <a:pt x="126492" y="428937"/>
                </a:lnTo>
                <a:lnTo>
                  <a:pt x="117348" y="423603"/>
                </a:lnTo>
                <a:lnTo>
                  <a:pt x="99060" y="411411"/>
                </a:lnTo>
                <a:lnTo>
                  <a:pt x="82296" y="397695"/>
                </a:lnTo>
                <a:lnTo>
                  <a:pt x="82296" y="409518"/>
                </a:lnTo>
                <a:lnTo>
                  <a:pt x="104201" y="426631"/>
                </a:lnTo>
                <a:lnTo>
                  <a:pt x="134511" y="443385"/>
                </a:lnTo>
                <a:lnTo>
                  <a:pt x="166692" y="455221"/>
                </a:lnTo>
                <a:lnTo>
                  <a:pt x="176784" y="457326"/>
                </a:lnTo>
                <a:lnTo>
                  <a:pt x="176784" y="448749"/>
                </a:lnTo>
                <a:lnTo>
                  <a:pt x="177546" y="448749"/>
                </a:lnTo>
                <a:close/>
              </a:path>
              <a:path w="466725" h="464820">
                <a:moveTo>
                  <a:pt x="177545" y="15171"/>
                </a:moveTo>
                <a:lnTo>
                  <a:pt x="176783" y="15171"/>
                </a:lnTo>
                <a:lnTo>
                  <a:pt x="176783" y="15389"/>
                </a:lnTo>
                <a:lnTo>
                  <a:pt x="177545" y="15171"/>
                </a:lnTo>
                <a:close/>
              </a:path>
              <a:path w="466725" h="464820">
                <a:moveTo>
                  <a:pt x="289560" y="456978"/>
                </a:moveTo>
                <a:lnTo>
                  <a:pt x="289560" y="448749"/>
                </a:lnTo>
                <a:lnTo>
                  <a:pt x="278130" y="451035"/>
                </a:lnTo>
                <a:lnTo>
                  <a:pt x="259430" y="454418"/>
                </a:lnTo>
                <a:lnTo>
                  <a:pt x="238682" y="455769"/>
                </a:lnTo>
                <a:lnTo>
                  <a:pt x="217845" y="455325"/>
                </a:lnTo>
                <a:lnTo>
                  <a:pt x="198882" y="453321"/>
                </a:lnTo>
                <a:lnTo>
                  <a:pt x="188214" y="451035"/>
                </a:lnTo>
                <a:lnTo>
                  <a:pt x="188214" y="451797"/>
                </a:lnTo>
                <a:lnTo>
                  <a:pt x="176784" y="448749"/>
                </a:lnTo>
                <a:lnTo>
                  <a:pt x="176784" y="457326"/>
                </a:lnTo>
                <a:lnTo>
                  <a:pt x="200104" y="462190"/>
                </a:lnTo>
                <a:lnTo>
                  <a:pt x="234110" y="464339"/>
                </a:lnTo>
                <a:lnTo>
                  <a:pt x="268070" y="461719"/>
                </a:lnTo>
                <a:lnTo>
                  <a:pt x="289560" y="456978"/>
                </a:lnTo>
                <a:close/>
              </a:path>
              <a:path w="466725" h="464820">
                <a:moveTo>
                  <a:pt x="278892" y="12326"/>
                </a:moveTo>
                <a:lnTo>
                  <a:pt x="278892" y="12123"/>
                </a:lnTo>
                <a:lnTo>
                  <a:pt x="278130" y="12123"/>
                </a:lnTo>
                <a:lnTo>
                  <a:pt x="278892" y="12326"/>
                </a:lnTo>
                <a:close/>
              </a:path>
              <a:path w="466725" h="464820">
                <a:moveTo>
                  <a:pt x="289560" y="15374"/>
                </a:moveTo>
                <a:lnTo>
                  <a:pt x="289560" y="15171"/>
                </a:lnTo>
                <a:lnTo>
                  <a:pt x="288798" y="15171"/>
                </a:lnTo>
                <a:lnTo>
                  <a:pt x="289560" y="15374"/>
                </a:lnTo>
                <a:close/>
              </a:path>
              <a:path w="466725" h="464820">
                <a:moveTo>
                  <a:pt x="300228" y="454625"/>
                </a:moveTo>
                <a:lnTo>
                  <a:pt x="300228" y="445701"/>
                </a:lnTo>
                <a:lnTo>
                  <a:pt x="288798" y="448749"/>
                </a:lnTo>
                <a:lnTo>
                  <a:pt x="289560" y="448749"/>
                </a:lnTo>
                <a:lnTo>
                  <a:pt x="289560" y="456978"/>
                </a:lnTo>
                <a:lnTo>
                  <a:pt x="300228" y="454625"/>
                </a:lnTo>
                <a:close/>
              </a:path>
              <a:path w="466725" h="464820">
                <a:moveTo>
                  <a:pt x="300228" y="18437"/>
                </a:moveTo>
                <a:lnTo>
                  <a:pt x="300228" y="18219"/>
                </a:lnTo>
                <a:lnTo>
                  <a:pt x="299466" y="18219"/>
                </a:lnTo>
                <a:lnTo>
                  <a:pt x="300228" y="18437"/>
                </a:lnTo>
                <a:close/>
              </a:path>
              <a:path w="466725" h="464820">
                <a:moveTo>
                  <a:pt x="320802" y="447064"/>
                </a:moveTo>
                <a:lnTo>
                  <a:pt x="320802" y="438081"/>
                </a:lnTo>
                <a:lnTo>
                  <a:pt x="310134" y="442653"/>
                </a:lnTo>
                <a:lnTo>
                  <a:pt x="299466" y="445701"/>
                </a:lnTo>
                <a:lnTo>
                  <a:pt x="300228" y="445701"/>
                </a:lnTo>
                <a:lnTo>
                  <a:pt x="300228" y="454625"/>
                </a:lnTo>
                <a:lnTo>
                  <a:pt x="301347" y="454378"/>
                </a:lnTo>
                <a:lnTo>
                  <a:pt x="320802" y="447064"/>
                </a:lnTo>
                <a:close/>
              </a:path>
              <a:path w="466725" h="464820">
                <a:moveTo>
                  <a:pt x="320802" y="26166"/>
                </a:moveTo>
                <a:lnTo>
                  <a:pt x="320802" y="25839"/>
                </a:lnTo>
                <a:lnTo>
                  <a:pt x="320040" y="25839"/>
                </a:lnTo>
                <a:lnTo>
                  <a:pt x="320802" y="26166"/>
                </a:lnTo>
                <a:close/>
              </a:path>
              <a:path w="466725" h="464820">
                <a:moveTo>
                  <a:pt x="330708" y="433509"/>
                </a:moveTo>
                <a:lnTo>
                  <a:pt x="320040" y="438081"/>
                </a:lnTo>
                <a:lnTo>
                  <a:pt x="320802" y="438081"/>
                </a:lnTo>
                <a:lnTo>
                  <a:pt x="320802" y="447064"/>
                </a:lnTo>
                <a:lnTo>
                  <a:pt x="329946" y="443627"/>
                </a:lnTo>
                <a:lnTo>
                  <a:pt x="329946" y="434271"/>
                </a:lnTo>
                <a:lnTo>
                  <a:pt x="330708" y="433509"/>
                </a:lnTo>
                <a:close/>
              </a:path>
              <a:path w="466725" h="464820">
                <a:moveTo>
                  <a:pt x="330708" y="30411"/>
                </a:moveTo>
                <a:lnTo>
                  <a:pt x="329946" y="29649"/>
                </a:lnTo>
                <a:lnTo>
                  <a:pt x="329946" y="30085"/>
                </a:lnTo>
                <a:lnTo>
                  <a:pt x="330708" y="30411"/>
                </a:lnTo>
                <a:close/>
              </a:path>
              <a:path w="466725" h="464820">
                <a:moveTo>
                  <a:pt x="349758" y="433238"/>
                </a:moveTo>
                <a:lnTo>
                  <a:pt x="349758" y="423603"/>
                </a:lnTo>
                <a:lnTo>
                  <a:pt x="329946" y="434271"/>
                </a:lnTo>
                <a:lnTo>
                  <a:pt x="329946" y="443627"/>
                </a:lnTo>
                <a:lnTo>
                  <a:pt x="333303" y="442365"/>
                </a:lnTo>
                <a:lnTo>
                  <a:pt x="349758" y="433238"/>
                </a:lnTo>
                <a:close/>
              </a:path>
              <a:path w="466725" h="464820">
                <a:moveTo>
                  <a:pt x="349758" y="40786"/>
                </a:moveTo>
                <a:lnTo>
                  <a:pt x="349758" y="40317"/>
                </a:lnTo>
                <a:lnTo>
                  <a:pt x="348996" y="40317"/>
                </a:lnTo>
                <a:lnTo>
                  <a:pt x="349758" y="40786"/>
                </a:lnTo>
                <a:close/>
              </a:path>
              <a:path w="466725" h="464820">
                <a:moveTo>
                  <a:pt x="358902" y="428167"/>
                </a:moveTo>
                <a:lnTo>
                  <a:pt x="358902" y="417507"/>
                </a:lnTo>
                <a:lnTo>
                  <a:pt x="348996" y="423603"/>
                </a:lnTo>
                <a:lnTo>
                  <a:pt x="349758" y="423603"/>
                </a:lnTo>
                <a:lnTo>
                  <a:pt x="349758" y="433238"/>
                </a:lnTo>
                <a:lnTo>
                  <a:pt x="358902" y="428167"/>
                </a:lnTo>
                <a:close/>
              </a:path>
              <a:path w="466725" h="464820">
                <a:moveTo>
                  <a:pt x="358902" y="46921"/>
                </a:moveTo>
                <a:lnTo>
                  <a:pt x="358902" y="46413"/>
                </a:lnTo>
                <a:lnTo>
                  <a:pt x="358140" y="46413"/>
                </a:lnTo>
                <a:lnTo>
                  <a:pt x="358902" y="46921"/>
                </a:lnTo>
                <a:close/>
              </a:path>
              <a:path w="466725" h="464820">
                <a:moveTo>
                  <a:pt x="425195" y="363378"/>
                </a:moveTo>
                <a:lnTo>
                  <a:pt x="425195" y="348165"/>
                </a:lnTo>
                <a:lnTo>
                  <a:pt x="419100" y="357309"/>
                </a:lnTo>
                <a:lnTo>
                  <a:pt x="413004" y="365691"/>
                </a:lnTo>
                <a:lnTo>
                  <a:pt x="406146" y="374835"/>
                </a:lnTo>
                <a:lnTo>
                  <a:pt x="406146" y="374073"/>
                </a:lnTo>
                <a:lnTo>
                  <a:pt x="399288" y="382455"/>
                </a:lnTo>
                <a:lnTo>
                  <a:pt x="384048" y="397695"/>
                </a:lnTo>
                <a:lnTo>
                  <a:pt x="367284" y="411411"/>
                </a:lnTo>
                <a:lnTo>
                  <a:pt x="358140" y="417507"/>
                </a:lnTo>
                <a:lnTo>
                  <a:pt x="358902" y="417507"/>
                </a:lnTo>
                <a:lnTo>
                  <a:pt x="358902" y="428167"/>
                </a:lnTo>
                <a:lnTo>
                  <a:pt x="363297" y="425729"/>
                </a:lnTo>
                <a:lnTo>
                  <a:pt x="390693" y="404519"/>
                </a:lnTo>
                <a:lnTo>
                  <a:pt x="414851" y="378785"/>
                </a:lnTo>
                <a:lnTo>
                  <a:pt x="425195" y="363378"/>
                </a:lnTo>
                <a:close/>
              </a:path>
              <a:path w="466725" h="464820">
                <a:moveTo>
                  <a:pt x="425195" y="116993"/>
                </a:moveTo>
                <a:lnTo>
                  <a:pt x="425195" y="115755"/>
                </a:lnTo>
                <a:lnTo>
                  <a:pt x="424434" y="115755"/>
                </a:lnTo>
                <a:lnTo>
                  <a:pt x="425195" y="116993"/>
                </a:lnTo>
                <a:close/>
              </a:path>
              <a:path w="466725" h="464820">
                <a:moveTo>
                  <a:pt x="430530" y="355433"/>
                </a:moveTo>
                <a:lnTo>
                  <a:pt x="430530" y="338259"/>
                </a:lnTo>
                <a:lnTo>
                  <a:pt x="424434" y="348165"/>
                </a:lnTo>
                <a:lnTo>
                  <a:pt x="425195" y="348165"/>
                </a:lnTo>
                <a:lnTo>
                  <a:pt x="425195" y="363378"/>
                </a:lnTo>
                <a:lnTo>
                  <a:pt x="430530" y="355433"/>
                </a:lnTo>
                <a:close/>
              </a:path>
              <a:path w="466725" h="464820">
                <a:moveTo>
                  <a:pt x="430530" y="126314"/>
                </a:moveTo>
                <a:lnTo>
                  <a:pt x="430530" y="125661"/>
                </a:lnTo>
                <a:lnTo>
                  <a:pt x="429768" y="124899"/>
                </a:lnTo>
                <a:lnTo>
                  <a:pt x="430530" y="126314"/>
                </a:lnTo>
                <a:close/>
              </a:path>
              <a:path w="466725" h="464820">
                <a:moveTo>
                  <a:pt x="456438" y="293596"/>
                </a:moveTo>
                <a:lnTo>
                  <a:pt x="456438" y="254439"/>
                </a:lnTo>
                <a:lnTo>
                  <a:pt x="454914" y="265869"/>
                </a:lnTo>
                <a:lnTo>
                  <a:pt x="452628" y="277299"/>
                </a:lnTo>
                <a:lnTo>
                  <a:pt x="450342" y="287967"/>
                </a:lnTo>
                <a:lnTo>
                  <a:pt x="447294" y="298635"/>
                </a:lnTo>
                <a:lnTo>
                  <a:pt x="443484" y="309303"/>
                </a:lnTo>
                <a:lnTo>
                  <a:pt x="443484" y="308541"/>
                </a:lnTo>
                <a:lnTo>
                  <a:pt x="439673" y="319209"/>
                </a:lnTo>
                <a:lnTo>
                  <a:pt x="435102" y="329115"/>
                </a:lnTo>
                <a:lnTo>
                  <a:pt x="429768" y="339021"/>
                </a:lnTo>
                <a:lnTo>
                  <a:pt x="430530" y="338259"/>
                </a:lnTo>
                <a:lnTo>
                  <a:pt x="430530" y="355433"/>
                </a:lnTo>
                <a:lnTo>
                  <a:pt x="435134" y="348574"/>
                </a:lnTo>
                <a:lnTo>
                  <a:pt x="450903" y="313937"/>
                </a:lnTo>
                <a:lnTo>
                  <a:pt x="456438" y="293596"/>
                </a:lnTo>
                <a:close/>
              </a:path>
              <a:path w="466725" h="464820">
                <a:moveTo>
                  <a:pt x="456438" y="214434"/>
                </a:moveTo>
                <a:lnTo>
                  <a:pt x="456438" y="209481"/>
                </a:lnTo>
                <a:lnTo>
                  <a:pt x="455676" y="208719"/>
                </a:lnTo>
                <a:lnTo>
                  <a:pt x="456438" y="214434"/>
                </a:lnTo>
                <a:close/>
              </a:path>
              <a:path w="466725" h="464820">
                <a:moveTo>
                  <a:pt x="457200" y="290796"/>
                </a:moveTo>
                <a:lnTo>
                  <a:pt x="457200" y="243009"/>
                </a:lnTo>
                <a:lnTo>
                  <a:pt x="455676" y="255201"/>
                </a:lnTo>
                <a:lnTo>
                  <a:pt x="456438" y="254439"/>
                </a:lnTo>
                <a:lnTo>
                  <a:pt x="456438" y="293596"/>
                </a:lnTo>
                <a:lnTo>
                  <a:pt x="457200" y="290796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0281284" y="7100603"/>
            <a:ext cx="177800" cy="2800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2115"/>
              </a:lnSpc>
            </a:pPr>
            <a:fld id="{81D60167-4931-47E6-BA6A-407CBD079E47}" type="slidenum">
              <a:rPr dirty="0" sz="2000" spc="-5">
                <a:latin typeface="Times New Roman"/>
                <a:cs typeface="Times New Roman"/>
              </a:rPr>
              <a:t>2</a:t>
            </a:fld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7623" y="249681"/>
            <a:ext cx="9822815" cy="67551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715" indent="448309">
              <a:lnSpc>
                <a:spcPct val="100000"/>
              </a:lnSpc>
            </a:pPr>
            <a:r>
              <a:rPr dirty="0" sz="2300" spc="-5">
                <a:latin typeface="Times New Roman"/>
                <a:cs typeface="Times New Roman"/>
              </a:rPr>
              <a:t>Питаннями </a:t>
            </a:r>
            <a:r>
              <a:rPr dirty="0" sz="2300" spc="-15">
                <a:latin typeface="Times New Roman"/>
                <a:cs typeface="Times New Roman"/>
              </a:rPr>
              <a:t>розроблення</a:t>
            </a:r>
            <a:r>
              <a:rPr dirty="0" sz="2300" spc="545">
                <a:latin typeface="Times New Roman"/>
                <a:cs typeface="Times New Roman"/>
              </a:rPr>
              <a:t> </a:t>
            </a:r>
            <a:r>
              <a:rPr dirty="0" sz="2300" spc="-20">
                <a:latin typeface="Times New Roman"/>
                <a:cs typeface="Times New Roman"/>
              </a:rPr>
              <a:t>конструкцій контейнерів </a:t>
            </a:r>
            <a:r>
              <a:rPr dirty="0" sz="2300" spc="10">
                <a:latin typeface="Times New Roman"/>
                <a:cs typeface="Times New Roman"/>
              </a:rPr>
              <a:t>та </a:t>
            </a:r>
            <a:r>
              <a:rPr dirty="0" sz="2300" spc="-5">
                <a:latin typeface="Times New Roman"/>
                <a:cs typeface="Times New Roman"/>
              </a:rPr>
              <a:t>їх </a:t>
            </a:r>
            <a:r>
              <a:rPr dirty="0" sz="2300" spc="-10">
                <a:latin typeface="Times New Roman"/>
                <a:cs typeface="Times New Roman"/>
              </a:rPr>
              <a:t>оптимізацією  </a:t>
            </a:r>
            <a:r>
              <a:rPr dirty="0" sz="2300" spc="-15">
                <a:latin typeface="Times New Roman"/>
                <a:cs typeface="Times New Roman"/>
              </a:rPr>
              <a:t>займаються </a:t>
            </a:r>
            <a:r>
              <a:rPr dirty="0" sz="2300">
                <a:latin typeface="Times New Roman"/>
                <a:cs typeface="Times New Roman"/>
              </a:rPr>
              <a:t>такі </a:t>
            </a:r>
            <a:r>
              <a:rPr dirty="0" sz="2300" spc="-15">
                <a:latin typeface="Times New Roman"/>
                <a:cs typeface="Times New Roman"/>
              </a:rPr>
              <a:t>відомі </a:t>
            </a:r>
            <a:r>
              <a:rPr dirty="0" sz="2300" spc="-35">
                <a:latin typeface="Times New Roman"/>
                <a:cs typeface="Times New Roman"/>
              </a:rPr>
              <a:t>науковці </a:t>
            </a:r>
            <a:r>
              <a:rPr dirty="0" sz="2300" spc="-5">
                <a:latin typeface="Times New Roman"/>
                <a:cs typeface="Times New Roman"/>
              </a:rPr>
              <a:t>як В.В. </a:t>
            </a:r>
            <a:r>
              <a:rPr dirty="0" sz="2300" spc="-10">
                <a:latin typeface="Times New Roman"/>
                <a:cs typeface="Times New Roman"/>
              </a:rPr>
              <a:t>Сакало, </a:t>
            </a:r>
            <a:r>
              <a:rPr dirty="0" sz="2300" spc="-5">
                <a:latin typeface="Times New Roman"/>
                <a:cs typeface="Times New Roman"/>
              </a:rPr>
              <a:t>В.І. </a:t>
            </a:r>
            <a:r>
              <a:rPr dirty="0" sz="2300" spc="-25">
                <a:latin typeface="Times New Roman"/>
                <a:cs typeface="Times New Roman"/>
              </a:rPr>
              <a:t>Гавриленко, </a:t>
            </a:r>
            <a:r>
              <a:rPr dirty="0" sz="2300" spc="-5">
                <a:latin typeface="Times New Roman"/>
                <a:cs typeface="Times New Roman"/>
              </a:rPr>
              <a:t>Є.М. Бабич,  </a:t>
            </a:r>
            <a:r>
              <a:rPr dirty="0" sz="2300" spc="-80">
                <a:latin typeface="Times New Roman"/>
                <a:cs typeface="Times New Roman"/>
              </a:rPr>
              <a:t>В.Р.</a:t>
            </a:r>
            <a:r>
              <a:rPr dirty="0" sz="2300" spc="-70">
                <a:latin typeface="Times New Roman"/>
                <a:cs typeface="Times New Roman"/>
              </a:rPr>
              <a:t> </a:t>
            </a:r>
            <a:r>
              <a:rPr dirty="0" sz="2300" spc="-5">
                <a:latin typeface="Times New Roman"/>
                <a:cs typeface="Times New Roman"/>
              </a:rPr>
              <a:t>Сердюк.</a:t>
            </a:r>
            <a:endParaRPr sz="2300">
              <a:latin typeface="Times New Roman"/>
              <a:cs typeface="Times New Roman"/>
            </a:endParaRPr>
          </a:p>
          <a:p>
            <a:pPr algn="just" marL="12700" marR="5080" indent="448309">
              <a:lnSpc>
                <a:spcPct val="100000"/>
              </a:lnSpc>
              <a:spcBef>
                <a:spcPts val="1125"/>
              </a:spcBef>
            </a:pPr>
            <a:r>
              <a:rPr dirty="0" sz="2300" spc="-20">
                <a:latin typeface="Times New Roman"/>
                <a:cs typeface="Times New Roman"/>
              </a:rPr>
              <a:t>Контейнери </a:t>
            </a:r>
            <a:r>
              <a:rPr dirty="0" sz="2300" spc="-5">
                <a:latin typeface="Times New Roman"/>
                <a:cs typeface="Times New Roman"/>
              </a:rPr>
              <a:t>для </a:t>
            </a:r>
            <a:r>
              <a:rPr dirty="0" sz="2300" spc="-15">
                <a:latin typeface="Times New Roman"/>
                <a:cs typeface="Times New Roman"/>
              </a:rPr>
              <a:t>захоронення </a:t>
            </a:r>
            <a:r>
              <a:rPr dirty="0" sz="2300" spc="-10">
                <a:latin typeface="Times New Roman"/>
                <a:cs typeface="Times New Roman"/>
              </a:rPr>
              <a:t>твердих радіоактивних </a:t>
            </a:r>
            <a:r>
              <a:rPr dirty="0" sz="2300" spc="-25">
                <a:latin typeface="Times New Roman"/>
                <a:cs typeface="Times New Roman"/>
              </a:rPr>
              <a:t>відходів </a:t>
            </a:r>
            <a:r>
              <a:rPr dirty="0" sz="2300" spc="-5">
                <a:latin typeface="Times New Roman"/>
                <a:cs typeface="Times New Roman"/>
              </a:rPr>
              <a:t>по </a:t>
            </a:r>
            <a:r>
              <a:rPr dirty="0" sz="2300" spc="-10">
                <a:latin typeface="Times New Roman"/>
                <a:cs typeface="Times New Roman"/>
              </a:rPr>
              <a:t>здатності  </a:t>
            </a:r>
            <a:r>
              <a:rPr dirty="0" sz="2300" spc="-20">
                <a:latin typeface="Times New Roman"/>
                <a:cs typeface="Times New Roman"/>
              </a:rPr>
              <a:t>забезпечувати </a:t>
            </a:r>
            <a:r>
              <a:rPr dirty="0" sz="2300" spc="-10">
                <a:latin typeface="Times New Roman"/>
                <a:cs typeface="Times New Roman"/>
              </a:rPr>
              <a:t>ступінь </a:t>
            </a:r>
            <a:r>
              <a:rPr dirty="0" sz="2300" spc="-5">
                <a:latin typeface="Times New Roman"/>
                <a:cs typeface="Times New Roman"/>
              </a:rPr>
              <a:t>послаблення </a:t>
            </a:r>
            <a:r>
              <a:rPr dirty="0" sz="2300" spc="-10">
                <a:latin typeface="Times New Roman"/>
                <a:cs typeface="Times New Roman"/>
              </a:rPr>
              <a:t>випромінювання радіоактивних </a:t>
            </a:r>
            <a:r>
              <a:rPr dirty="0" sz="2300" spc="-25">
                <a:latin typeface="Times New Roman"/>
                <a:cs typeface="Times New Roman"/>
              </a:rPr>
              <a:t>відходів,  </a:t>
            </a:r>
            <a:r>
              <a:rPr dirty="0" sz="2300" spc="-5">
                <a:latin typeface="Times New Roman"/>
                <a:cs typeface="Times New Roman"/>
              </a:rPr>
              <a:t>що містяться в </a:t>
            </a:r>
            <a:r>
              <a:rPr dirty="0" sz="2300" spc="-50">
                <a:latin typeface="Times New Roman"/>
                <a:cs typeface="Times New Roman"/>
              </a:rPr>
              <a:t>ньому, </a:t>
            </a:r>
            <a:r>
              <a:rPr dirty="0" sz="2300" spc="-10">
                <a:latin typeface="Times New Roman"/>
                <a:cs typeface="Times New Roman"/>
              </a:rPr>
              <a:t>розділяються </a:t>
            </a:r>
            <a:r>
              <a:rPr dirty="0" sz="2300" spc="-5">
                <a:latin typeface="Times New Roman"/>
                <a:cs typeface="Times New Roman"/>
              </a:rPr>
              <a:t>на </a:t>
            </a:r>
            <a:r>
              <a:rPr dirty="0" sz="2300" spc="-15">
                <a:latin typeface="Times New Roman"/>
                <a:cs typeface="Times New Roman"/>
              </a:rPr>
              <a:t>два </a:t>
            </a:r>
            <a:r>
              <a:rPr dirty="0" sz="2300" spc="-5">
                <a:latin typeface="Times New Roman"/>
                <a:cs typeface="Times New Roman"/>
              </a:rPr>
              <a:t>види: І, II, що </a:t>
            </a:r>
            <a:r>
              <a:rPr dirty="0" sz="2300" spc="-10">
                <a:latin typeface="Times New Roman"/>
                <a:cs typeface="Times New Roman"/>
              </a:rPr>
              <a:t>призначені </a:t>
            </a:r>
            <a:r>
              <a:rPr dirty="0" sz="2300" spc="-5">
                <a:latin typeface="Times New Roman"/>
                <a:cs typeface="Times New Roman"/>
              </a:rPr>
              <a:t>для  </a:t>
            </a:r>
            <a:r>
              <a:rPr dirty="0" sz="2300" spc="-10">
                <a:latin typeface="Times New Roman"/>
                <a:cs typeface="Times New Roman"/>
              </a:rPr>
              <a:t>захоронення твердих </a:t>
            </a:r>
            <a:r>
              <a:rPr dirty="0" sz="2300" spc="-5">
                <a:latin typeface="Times New Roman"/>
                <a:cs typeface="Times New Roman"/>
              </a:rPr>
              <a:t>радіоактивних </a:t>
            </a:r>
            <a:r>
              <a:rPr dirty="0" sz="2300" spc="-25">
                <a:latin typeface="Times New Roman"/>
                <a:cs typeface="Times New Roman"/>
              </a:rPr>
              <a:t>відходів </a:t>
            </a:r>
            <a:r>
              <a:rPr dirty="0" sz="2300" spc="-5">
                <a:latin typeface="Times New Roman"/>
                <a:cs typeface="Times New Roman"/>
              </a:rPr>
              <a:t>І, II </a:t>
            </a:r>
            <a:r>
              <a:rPr dirty="0" sz="2300" spc="-10">
                <a:latin typeface="Times New Roman"/>
                <a:cs typeface="Times New Roman"/>
              </a:rPr>
              <a:t>груп</a:t>
            </a:r>
            <a:r>
              <a:rPr dirty="0" sz="2300" spc="30">
                <a:latin typeface="Times New Roman"/>
                <a:cs typeface="Times New Roman"/>
              </a:rPr>
              <a:t> </a:t>
            </a:r>
            <a:r>
              <a:rPr dirty="0" sz="2300" spc="-5">
                <a:latin typeface="Times New Roman"/>
                <a:cs typeface="Times New Roman"/>
              </a:rPr>
              <a:t>відповідно.</a:t>
            </a:r>
            <a:endParaRPr sz="2300">
              <a:latin typeface="Times New Roman"/>
              <a:cs typeface="Times New Roman"/>
            </a:endParaRPr>
          </a:p>
          <a:p>
            <a:pPr marL="461009">
              <a:lnSpc>
                <a:spcPct val="100000"/>
              </a:lnSpc>
              <a:spcBef>
                <a:spcPts val="1125"/>
              </a:spcBef>
            </a:pPr>
            <a:r>
              <a:rPr dirty="0" sz="2300" spc="-5">
                <a:latin typeface="Times New Roman"/>
                <a:cs typeface="Times New Roman"/>
              </a:rPr>
              <a:t>За </a:t>
            </a:r>
            <a:r>
              <a:rPr dirty="0" sz="2300" spc="-10">
                <a:latin typeface="Times New Roman"/>
                <a:cs typeface="Times New Roman"/>
              </a:rPr>
              <a:t>розмірами </a:t>
            </a:r>
            <a:r>
              <a:rPr dirty="0" sz="2300" spc="-20">
                <a:latin typeface="Times New Roman"/>
                <a:cs typeface="Times New Roman"/>
              </a:rPr>
              <a:t>(корисною </a:t>
            </a:r>
            <a:r>
              <a:rPr dirty="0" sz="2300" spc="-10">
                <a:latin typeface="Times New Roman"/>
                <a:cs typeface="Times New Roman"/>
              </a:rPr>
              <a:t>місткістю) вони класифікуються:</a:t>
            </a:r>
            <a:endParaRPr sz="2300">
              <a:latin typeface="Times New Roman"/>
              <a:cs typeface="Times New Roman"/>
            </a:endParaRPr>
          </a:p>
          <a:p>
            <a:pPr marL="767715" indent="-251460">
              <a:lnSpc>
                <a:spcPct val="100000"/>
              </a:lnSpc>
              <a:spcBef>
                <a:spcPts val="565"/>
              </a:spcBef>
              <a:buFont typeface="Arial"/>
              <a:buChar char="•"/>
              <a:tabLst>
                <a:tab pos="767715" algn="l"/>
                <a:tab pos="768350" algn="l"/>
              </a:tabLst>
            </a:pPr>
            <a:r>
              <a:rPr dirty="0" sz="2300" spc="-5">
                <a:latin typeface="Times New Roman"/>
                <a:cs typeface="Times New Roman"/>
              </a:rPr>
              <a:t>До 5 </a:t>
            </a:r>
            <a:r>
              <a:rPr dirty="0" sz="2300" spc="-15">
                <a:latin typeface="Times New Roman"/>
                <a:cs typeface="Times New Roman"/>
              </a:rPr>
              <a:t>тонн </a:t>
            </a:r>
            <a:r>
              <a:rPr dirty="0" sz="2300" spc="-5">
                <a:latin typeface="Times New Roman"/>
                <a:cs typeface="Times New Roman"/>
              </a:rPr>
              <a:t>– легкі</a:t>
            </a:r>
            <a:r>
              <a:rPr dirty="0" sz="2300" spc="-30">
                <a:latin typeface="Times New Roman"/>
                <a:cs typeface="Times New Roman"/>
              </a:rPr>
              <a:t> </a:t>
            </a:r>
            <a:r>
              <a:rPr dirty="0" sz="2300" spc="-20">
                <a:latin typeface="Times New Roman"/>
                <a:cs typeface="Times New Roman"/>
              </a:rPr>
              <a:t>контейнери;</a:t>
            </a:r>
            <a:endParaRPr sz="2300">
              <a:latin typeface="Times New Roman"/>
              <a:cs typeface="Times New Roman"/>
            </a:endParaRPr>
          </a:p>
          <a:p>
            <a:pPr marL="767715" indent="-251460">
              <a:lnSpc>
                <a:spcPct val="100000"/>
              </a:lnSpc>
              <a:spcBef>
                <a:spcPts val="560"/>
              </a:spcBef>
              <a:buFont typeface="Arial"/>
              <a:buChar char="•"/>
              <a:tabLst>
                <a:tab pos="767715" algn="l"/>
                <a:tab pos="768350" algn="l"/>
              </a:tabLst>
            </a:pPr>
            <a:r>
              <a:rPr dirty="0" sz="2300" spc="-5">
                <a:latin typeface="Times New Roman"/>
                <a:cs typeface="Times New Roman"/>
              </a:rPr>
              <a:t>5 – 10 </a:t>
            </a:r>
            <a:r>
              <a:rPr dirty="0" sz="2300" spc="-10">
                <a:latin typeface="Times New Roman"/>
                <a:cs typeface="Times New Roman"/>
              </a:rPr>
              <a:t>тонн </a:t>
            </a:r>
            <a:r>
              <a:rPr dirty="0" sz="2300" spc="-5">
                <a:latin typeface="Times New Roman"/>
                <a:cs typeface="Times New Roman"/>
              </a:rPr>
              <a:t>–</a:t>
            </a:r>
            <a:r>
              <a:rPr dirty="0" sz="2300" spc="-60">
                <a:latin typeface="Times New Roman"/>
                <a:cs typeface="Times New Roman"/>
              </a:rPr>
              <a:t> </a:t>
            </a:r>
            <a:r>
              <a:rPr dirty="0" sz="2300" spc="-5">
                <a:latin typeface="Times New Roman"/>
                <a:cs typeface="Times New Roman"/>
              </a:rPr>
              <a:t>середні;</a:t>
            </a:r>
            <a:endParaRPr sz="2300">
              <a:latin typeface="Times New Roman"/>
              <a:cs typeface="Times New Roman"/>
            </a:endParaRPr>
          </a:p>
          <a:p>
            <a:pPr marL="767715" indent="-251460">
              <a:lnSpc>
                <a:spcPct val="100000"/>
              </a:lnSpc>
              <a:spcBef>
                <a:spcPts val="565"/>
              </a:spcBef>
              <a:buFont typeface="Arial"/>
              <a:buChar char="•"/>
              <a:tabLst>
                <a:tab pos="767715" algn="l"/>
                <a:tab pos="768350" algn="l"/>
              </a:tabLst>
            </a:pPr>
            <a:r>
              <a:rPr dirty="0" sz="2300" spc="-5">
                <a:latin typeface="Times New Roman"/>
                <a:cs typeface="Times New Roman"/>
              </a:rPr>
              <a:t>10 – 20 </a:t>
            </a:r>
            <a:r>
              <a:rPr dirty="0" sz="2300" spc="-10">
                <a:latin typeface="Times New Roman"/>
                <a:cs typeface="Times New Roman"/>
              </a:rPr>
              <a:t>тонн </a:t>
            </a:r>
            <a:r>
              <a:rPr dirty="0" sz="2300" spc="-5">
                <a:latin typeface="Times New Roman"/>
                <a:cs typeface="Times New Roman"/>
              </a:rPr>
              <a:t>–</a:t>
            </a:r>
            <a:r>
              <a:rPr dirty="0" sz="2300" spc="-55">
                <a:latin typeface="Times New Roman"/>
                <a:cs typeface="Times New Roman"/>
              </a:rPr>
              <a:t> </a:t>
            </a:r>
            <a:r>
              <a:rPr dirty="0" sz="2300" spc="-10">
                <a:latin typeface="Times New Roman"/>
                <a:cs typeface="Times New Roman"/>
              </a:rPr>
              <a:t>важкі.</a:t>
            </a:r>
            <a:endParaRPr sz="2300">
              <a:latin typeface="Times New Roman"/>
              <a:cs typeface="Times New Roman"/>
            </a:endParaRPr>
          </a:p>
          <a:p>
            <a:pPr algn="just" marL="12700" marR="5080" indent="448309">
              <a:lnSpc>
                <a:spcPct val="100000"/>
              </a:lnSpc>
              <a:spcBef>
                <a:spcPts val="1125"/>
              </a:spcBef>
            </a:pPr>
            <a:r>
              <a:rPr dirty="0" sz="2300" spc="-5">
                <a:latin typeface="Times New Roman"/>
                <a:cs typeface="Times New Roman"/>
              </a:rPr>
              <a:t>За </a:t>
            </a:r>
            <a:r>
              <a:rPr dirty="0" sz="2300" spc="-20">
                <a:latin typeface="Times New Roman"/>
                <a:cs typeface="Times New Roman"/>
              </a:rPr>
              <a:t>матеріалом </a:t>
            </a:r>
            <a:r>
              <a:rPr dirty="0" sz="2300" spc="-15">
                <a:latin typeface="Times New Roman"/>
                <a:cs typeface="Times New Roman"/>
              </a:rPr>
              <a:t>остову </a:t>
            </a:r>
            <a:r>
              <a:rPr dirty="0" sz="2300" spc="-20">
                <a:latin typeface="Times New Roman"/>
                <a:cs typeface="Times New Roman"/>
              </a:rPr>
              <a:t>контейнери </a:t>
            </a:r>
            <a:r>
              <a:rPr dirty="0" sz="2300" spc="-15">
                <a:latin typeface="Times New Roman"/>
                <a:cs typeface="Times New Roman"/>
              </a:rPr>
              <a:t>поділяються </a:t>
            </a:r>
            <a:r>
              <a:rPr dirty="0" sz="2300" spc="-5">
                <a:latin typeface="Times New Roman"/>
                <a:cs typeface="Times New Roman"/>
              </a:rPr>
              <a:t>на </a:t>
            </a:r>
            <a:r>
              <a:rPr dirty="0" sz="2300">
                <a:latin typeface="Times New Roman"/>
                <a:cs typeface="Times New Roman"/>
              </a:rPr>
              <a:t>металеві, </a:t>
            </a:r>
            <a:r>
              <a:rPr dirty="0" sz="2300" spc="-10">
                <a:latin typeface="Times New Roman"/>
                <a:cs typeface="Times New Roman"/>
              </a:rPr>
              <a:t>залізобетонні  </a:t>
            </a:r>
            <a:r>
              <a:rPr dirty="0" sz="2300" spc="-5">
                <a:latin typeface="Times New Roman"/>
                <a:cs typeface="Times New Roman"/>
              </a:rPr>
              <a:t>сталебетонні </a:t>
            </a:r>
            <a:r>
              <a:rPr dirty="0" sz="2300" spc="10">
                <a:latin typeface="Times New Roman"/>
                <a:cs typeface="Times New Roman"/>
              </a:rPr>
              <a:t>та</a:t>
            </a:r>
            <a:r>
              <a:rPr dirty="0" sz="2300" spc="-30">
                <a:latin typeface="Times New Roman"/>
                <a:cs typeface="Times New Roman"/>
              </a:rPr>
              <a:t> </a:t>
            </a:r>
            <a:r>
              <a:rPr dirty="0" sz="2300" spc="-5">
                <a:latin typeface="Times New Roman"/>
                <a:cs typeface="Times New Roman"/>
              </a:rPr>
              <a:t>сталезалізобетонні.</a:t>
            </a:r>
            <a:endParaRPr sz="2300">
              <a:latin typeface="Times New Roman"/>
              <a:cs typeface="Times New Roman"/>
            </a:endParaRPr>
          </a:p>
          <a:p>
            <a:pPr algn="just" marL="12700" marR="5080" indent="448309">
              <a:lnSpc>
                <a:spcPct val="100000"/>
              </a:lnSpc>
              <a:spcBef>
                <a:spcPts val="1125"/>
              </a:spcBef>
            </a:pPr>
            <a:r>
              <a:rPr dirty="0" sz="2300" spc="-5">
                <a:latin typeface="Times New Roman"/>
                <a:cs typeface="Times New Roman"/>
              </a:rPr>
              <a:t>Останні дослідження, </a:t>
            </a:r>
            <a:r>
              <a:rPr dirty="0" sz="2300" spc="-10">
                <a:latin typeface="Times New Roman"/>
                <a:cs typeface="Times New Roman"/>
              </a:rPr>
              <a:t>присвячені </a:t>
            </a:r>
            <a:r>
              <a:rPr dirty="0" sz="2300" spc="-15">
                <a:latin typeface="Times New Roman"/>
                <a:cs typeface="Times New Roman"/>
              </a:rPr>
              <a:t>проблемам </a:t>
            </a:r>
            <a:r>
              <a:rPr dirty="0" sz="2300" spc="-10">
                <a:latin typeface="Times New Roman"/>
                <a:cs typeface="Times New Roman"/>
              </a:rPr>
              <a:t>створення надійної  </a:t>
            </a:r>
            <a:r>
              <a:rPr dirty="0" sz="2300" spc="-20">
                <a:latin typeface="Times New Roman"/>
                <a:cs typeface="Times New Roman"/>
              </a:rPr>
              <a:t>конструкції </a:t>
            </a:r>
            <a:r>
              <a:rPr dirty="0" sz="2300" spc="-10">
                <a:latin typeface="Times New Roman"/>
                <a:cs typeface="Times New Roman"/>
              </a:rPr>
              <a:t>транспортних захисних </a:t>
            </a:r>
            <a:r>
              <a:rPr dirty="0" sz="2300" spc="-20">
                <a:latin typeface="Times New Roman"/>
                <a:cs typeface="Times New Roman"/>
              </a:rPr>
              <a:t>контейнерів </a:t>
            </a:r>
            <a:r>
              <a:rPr dirty="0" sz="2300" spc="-10">
                <a:latin typeface="Times New Roman"/>
                <a:cs typeface="Times New Roman"/>
              </a:rPr>
              <a:t>для радіоактивних </a:t>
            </a:r>
            <a:r>
              <a:rPr dirty="0" sz="2300" spc="-25">
                <a:latin typeface="Times New Roman"/>
                <a:cs typeface="Times New Roman"/>
              </a:rPr>
              <a:t>відходів  </a:t>
            </a:r>
            <a:r>
              <a:rPr dirty="0" sz="2300" spc="-10">
                <a:latin typeface="Times New Roman"/>
                <a:cs typeface="Times New Roman"/>
              </a:rPr>
              <a:t>належать </a:t>
            </a:r>
            <a:r>
              <a:rPr dirty="0" sz="2300" spc="-15">
                <a:latin typeface="Times New Roman"/>
                <a:cs typeface="Times New Roman"/>
              </a:rPr>
              <a:t>відомим</a:t>
            </a:r>
            <a:r>
              <a:rPr dirty="0" sz="2300" spc="545">
                <a:latin typeface="Times New Roman"/>
                <a:cs typeface="Times New Roman"/>
              </a:rPr>
              <a:t> </a:t>
            </a:r>
            <a:r>
              <a:rPr dirty="0" sz="2300" spc="-20">
                <a:latin typeface="Times New Roman"/>
                <a:cs typeface="Times New Roman"/>
              </a:rPr>
              <a:t>вченим </a:t>
            </a:r>
            <a:r>
              <a:rPr dirty="0" sz="2300" spc="-5">
                <a:latin typeface="Times New Roman"/>
                <a:cs typeface="Times New Roman"/>
              </a:rPr>
              <a:t>В.А. </a:t>
            </a:r>
            <a:r>
              <a:rPr dirty="0" sz="2300" spc="-50">
                <a:latin typeface="Times New Roman"/>
                <a:cs typeface="Times New Roman"/>
              </a:rPr>
              <a:t>Огороднікову, </a:t>
            </a:r>
            <a:r>
              <a:rPr dirty="0" sz="2300" spc="-5">
                <a:latin typeface="Times New Roman"/>
                <a:cs typeface="Times New Roman"/>
              </a:rPr>
              <a:t>А.М. </a:t>
            </a:r>
            <a:r>
              <a:rPr dirty="0" sz="2300" spc="-20">
                <a:latin typeface="Times New Roman"/>
                <a:cs typeface="Times New Roman"/>
              </a:rPr>
              <a:t>Бамбурі,  </a:t>
            </a:r>
            <a:r>
              <a:rPr dirty="0" sz="2300" spc="-5">
                <a:latin typeface="Times New Roman"/>
                <a:cs typeface="Times New Roman"/>
              </a:rPr>
              <a:t>О.Б. </a:t>
            </a:r>
            <a:r>
              <a:rPr dirty="0" sz="2300" spc="-35">
                <a:latin typeface="Times New Roman"/>
                <a:cs typeface="Times New Roman"/>
              </a:rPr>
              <a:t>Гурковському</a:t>
            </a:r>
            <a:r>
              <a:rPr dirty="0" sz="2300" spc="-90">
                <a:latin typeface="Times New Roman"/>
                <a:cs typeface="Times New Roman"/>
              </a:rPr>
              <a:t> </a:t>
            </a:r>
            <a:r>
              <a:rPr dirty="0" sz="2300" spc="-5">
                <a:latin typeface="Times New Roman"/>
                <a:cs typeface="Times New Roman"/>
              </a:rPr>
              <a:t>.</a:t>
            </a:r>
            <a:endParaRPr sz="23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137520" y="6992942"/>
            <a:ext cx="466725" cy="464820"/>
          </a:xfrm>
          <a:custGeom>
            <a:avLst/>
            <a:gdLst/>
            <a:ahLst/>
            <a:cxnLst/>
            <a:rect l="l" t="t" r="r" b="b"/>
            <a:pathLst>
              <a:path w="466725" h="464820">
                <a:moveTo>
                  <a:pt x="466344" y="231579"/>
                </a:moveTo>
                <a:lnTo>
                  <a:pt x="455971" y="166351"/>
                </a:lnTo>
                <a:lnTo>
                  <a:pt x="441951" y="129372"/>
                </a:lnTo>
                <a:lnTo>
                  <a:pt x="400827" y="69289"/>
                </a:lnTo>
                <a:lnTo>
                  <a:pt x="346313" y="27704"/>
                </a:lnTo>
                <a:lnTo>
                  <a:pt x="283273" y="4612"/>
                </a:lnTo>
                <a:lnTo>
                  <a:pt x="250076" y="0"/>
                </a:lnTo>
                <a:lnTo>
                  <a:pt x="216571" y="8"/>
                </a:lnTo>
                <a:lnTo>
                  <a:pt x="151072" y="13889"/>
                </a:lnTo>
                <a:lnTo>
                  <a:pt x="91639" y="46247"/>
                </a:lnTo>
                <a:lnTo>
                  <a:pt x="43138" y="97080"/>
                </a:lnTo>
                <a:lnTo>
                  <a:pt x="10433" y="166382"/>
                </a:lnTo>
                <a:lnTo>
                  <a:pt x="1523" y="207957"/>
                </a:lnTo>
                <a:lnTo>
                  <a:pt x="0" y="231579"/>
                </a:lnTo>
                <a:lnTo>
                  <a:pt x="1524" y="255963"/>
                </a:lnTo>
                <a:lnTo>
                  <a:pt x="3048" y="267393"/>
                </a:lnTo>
                <a:lnTo>
                  <a:pt x="9144" y="289926"/>
                </a:lnTo>
                <a:lnTo>
                  <a:pt x="9144" y="220911"/>
                </a:lnTo>
                <a:lnTo>
                  <a:pt x="10667" y="208719"/>
                </a:lnTo>
                <a:lnTo>
                  <a:pt x="10667" y="209481"/>
                </a:lnTo>
                <a:lnTo>
                  <a:pt x="11429" y="203766"/>
                </a:lnTo>
                <a:lnTo>
                  <a:pt x="11429" y="198051"/>
                </a:lnTo>
                <a:lnTo>
                  <a:pt x="13715" y="186621"/>
                </a:lnTo>
                <a:lnTo>
                  <a:pt x="16001" y="175953"/>
                </a:lnTo>
                <a:lnTo>
                  <a:pt x="19049" y="165285"/>
                </a:lnTo>
                <a:lnTo>
                  <a:pt x="22859" y="154617"/>
                </a:lnTo>
                <a:lnTo>
                  <a:pt x="22859" y="155379"/>
                </a:lnTo>
                <a:lnTo>
                  <a:pt x="26669" y="144711"/>
                </a:lnTo>
                <a:lnTo>
                  <a:pt x="31241" y="134805"/>
                </a:lnTo>
                <a:lnTo>
                  <a:pt x="36575" y="124899"/>
                </a:lnTo>
                <a:lnTo>
                  <a:pt x="36575" y="125661"/>
                </a:lnTo>
                <a:lnTo>
                  <a:pt x="41909" y="115755"/>
                </a:lnTo>
                <a:lnTo>
                  <a:pt x="47243" y="106611"/>
                </a:lnTo>
                <a:lnTo>
                  <a:pt x="53339" y="98483"/>
                </a:lnTo>
                <a:lnTo>
                  <a:pt x="53339" y="98229"/>
                </a:lnTo>
                <a:lnTo>
                  <a:pt x="60197" y="89085"/>
                </a:lnTo>
                <a:lnTo>
                  <a:pt x="60197" y="89847"/>
                </a:lnTo>
                <a:lnTo>
                  <a:pt x="67055" y="82303"/>
                </a:lnTo>
                <a:lnTo>
                  <a:pt x="67055" y="81465"/>
                </a:lnTo>
                <a:lnTo>
                  <a:pt x="74675" y="73083"/>
                </a:lnTo>
                <a:lnTo>
                  <a:pt x="74675" y="73845"/>
                </a:lnTo>
                <a:lnTo>
                  <a:pt x="82296" y="66918"/>
                </a:lnTo>
                <a:lnTo>
                  <a:pt x="82296" y="66225"/>
                </a:lnTo>
                <a:lnTo>
                  <a:pt x="99059" y="52509"/>
                </a:lnTo>
                <a:lnTo>
                  <a:pt x="117347" y="40317"/>
                </a:lnTo>
                <a:lnTo>
                  <a:pt x="126491" y="34983"/>
                </a:lnTo>
                <a:lnTo>
                  <a:pt x="136397" y="29649"/>
                </a:lnTo>
                <a:lnTo>
                  <a:pt x="136397" y="30411"/>
                </a:lnTo>
                <a:lnTo>
                  <a:pt x="156210" y="21267"/>
                </a:lnTo>
                <a:lnTo>
                  <a:pt x="176783" y="15389"/>
                </a:lnTo>
                <a:lnTo>
                  <a:pt x="176783" y="15171"/>
                </a:lnTo>
                <a:lnTo>
                  <a:pt x="188213" y="12123"/>
                </a:lnTo>
                <a:lnTo>
                  <a:pt x="207729" y="9440"/>
                </a:lnTo>
                <a:lnTo>
                  <a:pt x="227799" y="8185"/>
                </a:lnTo>
                <a:lnTo>
                  <a:pt x="247889" y="8517"/>
                </a:lnTo>
                <a:lnTo>
                  <a:pt x="267462" y="10599"/>
                </a:lnTo>
                <a:lnTo>
                  <a:pt x="278892" y="12123"/>
                </a:lnTo>
                <a:lnTo>
                  <a:pt x="278892" y="12326"/>
                </a:lnTo>
                <a:lnTo>
                  <a:pt x="289560" y="15171"/>
                </a:lnTo>
                <a:lnTo>
                  <a:pt x="289560" y="15374"/>
                </a:lnTo>
                <a:lnTo>
                  <a:pt x="300228" y="18219"/>
                </a:lnTo>
                <a:lnTo>
                  <a:pt x="300228" y="18437"/>
                </a:lnTo>
                <a:lnTo>
                  <a:pt x="310134" y="21267"/>
                </a:lnTo>
                <a:lnTo>
                  <a:pt x="320802" y="25839"/>
                </a:lnTo>
                <a:lnTo>
                  <a:pt x="320802" y="26166"/>
                </a:lnTo>
                <a:lnTo>
                  <a:pt x="329946" y="30085"/>
                </a:lnTo>
                <a:lnTo>
                  <a:pt x="329946" y="29649"/>
                </a:lnTo>
                <a:lnTo>
                  <a:pt x="349758" y="40317"/>
                </a:lnTo>
                <a:lnTo>
                  <a:pt x="349758" y="40786"/>
                </a:lnTo>
                <a:lnTo>
                  <a:pt x="358902" y="46413"/>
                </a:lnTo>
                <a:lnTo>
                  <a:pt x="358902" y="46921"/>
                </a:lnTo>
                <a:lnTo>
                  <a:pt x="367284" y="52509"/>
                </a:lnTo>
                <a:lnTo>
                  <a:pt x="384048" y="66225"/>
                </a:lnTo>
                <a:lnTo>
                  <a:pt x="391668" y="73845"/>
                </a:lnTo>
                <a:lnTo>
                  <a:pt x="391668" y="73083"/>
                </a:lnTo>
                <a:lnTo>
                  <a:pt x="399288" y="81465"/>
                </a:lnTo>
                <a:lnTo>
                  <a:pt x="406146" y="89847"/>
                </a:lnTo>
                <a:lnTo>
                  <a:pt x="406146" y="89085"/>
                </a:lnTo>
                <a:lnTo>
                  <a:pt x="413004" y="98229"/>
                </a:lnTo>
                <a:lnTo>
                  <a:pt x="413004" y="97467"/>
                </a:lnTo>
                <a:lnTo>
                  <a:pt x="425195" y="115755"/>
                </a:lnTo>
                <a:lnTo>
                  <a:pt x="425195" y="116993"/>
                </a:lnTo>
                <a:lnTo>
                  <a:pt x="430530" y="125661"/>
                </a:lnTo>
                <a:lnTo>
                  <a:pt x="430530" y="126314"/>
                </a:lnTo>
                <a:lnTo>
                  <a:pt x="435134" y="134876"/>
                </a:lnTo>
                <a:lnTo>
                  <a:pt x="439673" y="144711"/>
                </a:lnTo>
                <a:lnTo>
                  <a:pt x="443484" y="155379"/>
                </a:lnTo>
                <a:lnTo>
                  <a:pt x="443484" y="154617"/>
                </a:lnTo>
                <a:lnTo>
                  <a:pt x="447294" y="165285"/>
                </a:lnTo>
                <a:lnTo>
                  <a:pt x="450342" y="175953"/>
                </a:lnTo>
                <a:lnTo>
                  <a:pt x="452628" y="186621"/>
                </a:lnTo>
                <a:lnTo>
                  <a:pt x="454914" y="198051"/>
                </a:lnTo>
                <a:lnTo>
                  <a:pt x="456438" y="209481"/>
                </a:lnTo>
                <a:lnTo>
                  <a:pt x="456438" y="214434"/>
                </a:lnTo>
                <a:lnTo>
                  <a:pt x="457200" y="220149"/>
                </a:lnTo>
                <a:lnTo>
                  <a:pt x="457200" y="290796"/>
                </a:lnTo>
                <a:lnTo>
                  <a:pt x="461519" y="274923"/>
                </a:lnTo>
                <a:lnTo>
                  <a:pt x="466344" y="231579"/>
                </a:lnTo>
                <a:close/>
              </a:path>
              <a:path w="466725" h="464820">
                <a:moveTo>
                  <a:pt x="12192" y="265869"/>
                </a:moveTo>
                <a:lnTo>
                  <a:pt x="10668" y="254439"/>
                </a:lnTo>
                <a:lnTo>
                  <a:pt x="10668" y="255201"/>
                </a:lnTo>
                <a:lnTo>
                  <a:pt x="9144" y="243009"/>
                </a:lnTo>
                <a:lnTo>
                  <a:pt x="9144" y="289926"/>
                </a:lnTo>
                <a:lnTo>
                  <a:pt x="11430" y="298376"/>
                </a:lnTo>
                <a:lnTo>
                  <a:pt x="11430" y="265869"/>
                </a:lnTo>
                <a:lnTo>
                  <a:pt x="12192" y="265869"/>
                </a:lnTo>
                <a:close/>
              </a:path>
              <a:path w="466725" h="464820">
                <a:moveTo>
                  <a:pt x="12191" y="198051"/>
                </a:moveTo>
                <a:lnTo>
                  <a:pt x="11429" y="198051"/>
                </a:lnTo>
                <a:lnTo>
                  <a:pt x="11429" y="203766"/>
                </a:lnTo>
                <a:lnTo>
                  <a:pt x="12191" y="198051"/>
                </a:lnTo>
                <a:close/>
              </a:path>
              <a:path w="466725" h="464820">
                <a:moveTo>
                  <a:pt x="54102" y="365691"/>
                </a:moveTo>
                <a:lnTo>
                  <a:pt x="47244" y="357309"/>
                </a:lnTo>
                <a:lnTo>
                  <a:pt x="41910" y="348165"/>
                </a:lnTo>
                <a:lnTo>
                  <a:pt x="36576" y="338259"/>
                </a:lnTo>
                <a:lnTo>
                  <a:pt x="36576" y="339021"/>
                </a:lnTo>
                <a:lnTo>
                  <a:pt x="31242" y="329115"/>
                </a:lnTo>
                <a:lnTo>
                  <a:pt x="26670" y="319209"/>
                </a:lnTo>
                <a:lnTo>
                  <a:pt x="22860" y="308541"/>
                </a:lnTo>
                <a:lnTo>
                  <a:pt x="22860" y="309303"/>
                </a:lnTo>
                <a:lnTo>
                  <a:pt x="19050" y="298635"/>
                </a:lnTo>
                <a:lnTo>
                  <a:pt x="16002" y="287967"/>
                </a:lnTo>
                <a:lnTo>
                  <a:pt x="13716" y="277299"/>
                </a:lnTo>
                <a:lnTo>
                  <a:pt x="11430" y="265869"/>
                </a:lnTo>
                <a:lnTo>
                  <a:pt x="11430" y="298376"/>
                </a:lnTo>
                <a:lnTo>
                  <a:pt x="14430" y="309467"/>
                </a:lnTo>
                <a:lnTo>
                  <a:pt x="30875" y="346379"/>
                </a:lnTo>
                <a:lnTo>
                  <a:pt x="51744" y="378177"/>
                </a:lnTo>
                <a:lnTo>
                  <a:pt x="53340" y="379907"/>
                </a:lnTo>
                <a:lnTo>
                  <a:pt x="53340" y="365691"/>
                </a:lnTo>
                <a:lnTo>
                  <a:pt x="54102" y="365691"/>
                </a:lnTo>
                <a:close/>
              </a:path>
              <a:path w="466725" h="464820">
                <a:moveTo>
                  <a:pt x="54101" y="97467"/>
                </a:moveTo>
                <a:lnTo>
                  <a:pt x="53339" y="98229"/>
                </a:lnTo>
                <a:lnTo>
                  <a:pt x="53339" y="98483"/>
                </a:lnTo>
                <a:lnTo>
                  <a:pt x="54101" y="97467"/>
                </a:lnTo>
                <a:close/>
              </a:path>
              <a:path w="466725" h="464820">
                <a:moveTo>
                  <a:pt x="67818" y="382455"/>
                </a:moveTo>
                <a:lnTo>
                  <a:pt x="60198" y="374073"/>
                </a:lnTo>
                <a:lnTo>
                  <a:pt x="60198" y="374835"/>
                </a:lnTo>
                <a:lnTo>
                  <a:pt x="53340" y="365691"/>
                </a:lnTo>
                <a:lnTo>
                  <a:pt x="53340" y="379907"/>
                </a:lnTo>
                <a:lnTo>
                  <a:pt x="67056" y="394780"/>
                </a:lnTo>
                <a:lnTo>
                  <a:pt x="67056" y="382455"/>
                </a:lnTo>
                <a:lnTo>
                  <a:pt x="67818" y="382455"/>
                </a:lnTo>
                <a:close/>
              </a:path>
              <a:path w="466725" h="464820">
                <a:moveTo>
                  <a:pt x="67817" y="81465"/>
                </a:moveTo>
                <a:lnTo>
                  <a:pt x="67055" y="81465"/>
                </a:lnTo>
                <a:lnTo>
                  <a:pt x="67055" y="82303"/>
                </a:lnTo>
                <a:lnTo>
                  <a:pt x="67817" y="81465"/>
                </a:lnTo>
                <a:close/>
              </a:path>
              <a:path w="466725" h="464820">
                <a:moveTo>
                  <a:pt x="83058" y="397695"/>
                </a:moveTo>
                <a:lnTo>
                  <a:pt x="74676" y="390075"/>
                </a:lnTo>
                <a:lnTo>
                  <a:pt x="67056" y="382455"/>
                </a:lnTo>
                <a:lnTo>
                  <a:pt x="67056" y="394780"/>
                </a:lnTo>
                <a:lnTo>
                  <a:pt x="76399" y="404912"/>
                </a:lnTo>
                <a:lnTo>
                  <a:pt x="82296" y="409518"/>
                </a:lnTo>
                <a:lnTo>
                  <a:pt x="82296" y="397695"/>
                </a:lnTo>
                <a:lnTo>
                  <a:pt x="83058" y="397695"/>
                </a:lnTo>
                <a:close/>
              </a:path>
              <a:path w="466725" h="464820">
                <a:moveTo>
                  <a:pt x="83057" y="66225"/>
                </a:moveTo>
                <a:lnTo>
                  <a:pt x="82296" y="66225"/>
                </a:lnTo>
                <a:lnTo>
                  <a:pt x="82296" y="66918"/>
                </a:lnTo>
                <a:lnTo>
                  <a:pt x="83057" y="66225"/>
                </a:lnTo>
                <a:close/>
              </a:path>
              <a:path w="466725" h="464820">
                <a:moveTo>
                  <a:pt x="177546" y="448749"/>
                </a:moveTo>
                <a:lnTo>
                  <a:pt x="156210" y="442653"/>
                </a:lnTo>
                <a:lnTo>
                  <a:pt x="136398" y="433509"/>
                </a:lnTo>
                <a:lnTo>
                  <a:pt x="136398" y="434271"/>
                </a:lnTo>
                <a:lnTo>
                  <a:pt x="126492" y="428937"/>
                </a:lnTo>
                <a:lnTo>
                  <a:pt x="117348" y="423603"/>
                </a:lnTo>
                <a:lnTo>
                  <a:pt x="99060" y="411411"/>
                </a:lnTo>
                <a:lnTo>
                  <a:pt x="82296" y="397695"/>
                </a:lnTo>
                <a:lnTo>
                  <a:pt x="82296" y="409518"/>
                </a:lnTo>
                <a:lnTo>
                  <a:pt x="104201" y="426631"/>
                </a:lnTo>
                <a:lnTo>
                  <a:pt x="134511" y="443385"/>
                </a:lnTo>
                <a:lnTo>
                  <a:pt x="166692" y="455221"/>
                </a:lnTo>
                <a:lnTo>
                  <a:pt x="176784" y="457326"/>
                </a:lnTo>
                <a:lnTo>
                  <a:pt x="176784" y="448749"/>
                </a:lnTo>
                <a:lnTo>
                  <a:pt x="177546" y="448749"/>
                </a:lnTo>
                <a:close/>
              </a:path>
              <a:path w="466725" h="464820">
                <a:moveTo>
                  <a:pt x="177545" y="15171"/>
                </a:moveTo>
                <a:lnTo>
                  <a:pt x="176783" y="15171"/>
                </a:lnTo>
                <a:lnTo>
                  <a:pt x="176783" y="15389"/>
                </a:lnTo>
                <a:lnTo>
                  <a:pt x="177545" y="15171"/>
                </a:lnTo>
                <a:close/>
              </a:path>
              <a:path w="466725" h="464820">
                <a:moveTo>
                  <a:pt x="289560" y="456978"/>
                </a:moveTo>
                <a:lnTo>
                  <a:pt x="289560" y="448749"/>
                </a:lnTo>
                <a:lnTo>
                  <a:pt x="278130" y="451035"/>
                </a:lnTo>
                <a:lnTo>
                  <a:pt x="259430" y="454418"/>
                </a:lnTo>
                <a:lnTo>
                  <a:pt x="238682" y="455769"/>
                </a:lnTo>
                <a:lnTo>
                  <a:pt x="217845" y="455325"/>
                </a:lnTo>
                <a:lnTo>
                  <a:pt x="198882" y="453321"/>
                </a:lnTo>
                <a:lnTo>
                  <a:pt x="188214" y="451035"/>
                </a:lnTo>
                <a:lnTo>
                  <a:pt x="188214" y="451797"/>
                </a:lnTo>
                <a:lnTo>
                  <a:pt x="176784" y="448749"/>
                </a:lnTo>
                <a:lnTo>
                  <a:pt x="176784" y="457326"/>
                </a:lnTo>
                <a:lnTo>
                  <a:pt x="200104" y="462190"/>
                </a:lnTo>
                <a:lnTo>
                  <a:pt x="234110" y="464339"/>
                </a:lnTo>
                <a:lnTo>
                  <a:pt x="268070" y="461719"/>
                </a:lnTo>
                <a:lnTo>
                  <a:pt x="289560" y="456978"/>
                </a:lnTo>
                <a:close/>
              </a:path>
              <a:path w="466725" h="464820">
                <a:moveTo>
                  <a:pt x="278892" y="12326"/>
                </a:moveTo>
                <a:lnTo>
                  <a:pt x="278892" y="12123"/>
                </a:lnTo>
                <a:lnTo>
                  <a:pt x="278130" y="12123"/>
                </a:lnTo>
                <a:lnTo>
                  <a:pt x="278892" y="12326"/>
                </a:lnTo>
                <a:close/>
              </a:path>
              <a:path w="466725" h="464820">
                <a:moveTo>
                  <a:pt x="289560" y="15374"/>
                </a:moveTo>
                <a:lnTo>
                  <a:pt x="289560" y="15171"/>
                </a:lnTo>
                <a:lnTo>
                  <a:pt x="288798" y="15171"/>
                </a:lnTo>
                <a:lnTo>
                  <a:pt x="289560" y="15374"/>
                </a:lnTo>
                <a:close/>
              </a:path>
              <a:path w="466725" h="464820">
                <a:moveTo>
                  <a:pt x="300228" y="454625"/>
                </a:moveTo>
                <a:lnTo>
                  <a:pt x="300228" y="445701"/>
                </a:lnTo>
                <a:lnTo>
                  <a:pt x="288798" y="448749"/>
                </a:lnTo>
                <a:lnTo>
                  <a:pt x="289560" y="448749"/>
                </a:lnTo>
                <a:lnTo>
                  <a:pt x="289560" y="456978"/>
                </a:lnTo>
                <a:lnTo>
                  <a:pt x="300228" y="454625"/>
                </a:lnTo>
                <a:close/>
              </a:path>
              <a:path w="466725" h="464820">
                <a:moveTo>
                  <a:pt x="300228" y="18437"/>
                </a:moveTo>
                <a:lnTo>
                  <a:pt x="300228" y="18219"/>
                </a:lnTo>
                <a:lnTo>
                  <a:pt x="299466" y="18219"/>
                </a:lnTo>
                <a:lnTo>
                  <a:pt x="300228" y="18437"/>
                </a:lnTo>
                <a:close/>
              </a:path>
              <a:path w="466725" h="464820">
                <a:moveTo>
                  <a:pt x="320802" y="447064"/>
                </a:moveTo>
                <a:lnTo>
                  <a:pt x="320802" y="438081"/>
                </a:lnTo>
                <a:lnTo>
                  <a:pt x="310134" y="442653"/>
                </a:lnTo>
                <a:lnTo>
                  <a:pt x="299466" y="445701"/>
                </a:lnTo>
                <a:lnTo>
                  <a:pt x="300228" y="445701"/>
                </a:lnTo>
                <a:lnTo>
                  <a:pt x="300228" y="454625"/>
                </a:lnTo>
                <a:lnTo>
                  <a:pt x="301347" y="454378"/>
                </a:lnTo>
                <a:lnTo>
                  <a:pt x="320802" y="447064"/>
                </a:lnTo>
                <a:close/>
              </a:path>
              <a:path w="466725" h="464820">
                <a:moveTo>
                  <a:pt x="320802" y="26166"/>
                </a:moveTo>
                <a:lnTo>
                  <a:pt x="320802" y="25839"/>
                </a:lnTo>
                <a:lnTo>
                  <a:pt x="320040" y="25839"/>
                </a:lnTo>
                <a:lnTo>
                  <a:pt x="320802" y="26166"/>
                </a:lnTo>
                <a:close/>
              </a:path>
              <a:path w="466725" h="464820">
                <a:moveTo>
                  <a:pt x="330708" y="433509"/>
                </a:moveTo>
                <a:lnTo>
                  <a:pt x="320040" y="438081"/>
                </a:lnTo>
                <a:lnTo>
                  <a:pt x="320802" y="438081"/>
                </a:lnTo>
                <a:lnTo>
                  <a:pt x="320802" y="447064"/>
                </a:lnTo>
                <a:lnTo>
                  <a:pt x="329946" y="443627"/>
                </a:lnTo>
                <a:lnTo>
                  <a:pt x="329946" y="434271"/>
                </a:lnTo>
                <a:lnTo>
                  <a:pt x="330708" y="433509"/>
                </a:lnTo>
                <a:close/>
              </a:path>
              <a:path w="466725" h="464820">
                <a:moveTo>
                  <a:pt x="330708" y="30411"/>
                </a:moveTo>
                <a:lnTo>
                  <a:pt x="329946" y="29649"/>
                </a:lnTo>
                <a:lnTo>
                  <a:pt x="329946" y="30085"/>
                </a:lnTo>
                <a:lnTo>
                  <a:pt x="330708" y="30411"/>
                </a:lnTo>
                <a:close/>
              </a:path>
              <a:path w="466725" h="464820">
                <a:moveTo>
                  <a:pt x="349758" y="433238"/>
                </a:moveTo>
                <a:lnTo>
                  <a:pt x="349758" y="423603"/>
                </a:lnTo>
                <a:lnTo>
                  <a:pt x="329946" y="434271"/>
                </a:lnTo>
                <a:lnTo>
                  <a:pt x="329946" y="443627"/>
                </a:lnTo>
                <a:lnTo>
                  <a:pt x="333303" y="442365"/>
                </a:lnTo>
                <a:lnTo>
                  <a:pt x="349758" y="433238"/>
                </a:lnTo>
                <a:close/>
              </a:path>
              <a:path w="466725" h="464820">
                <a:moveTo>
                  <a:pt x="349758" y="40786"/>
                </a:moveTo>
                <a:lnTo>
                  <a:pt x="349758" y="40317"/>
                </a:lnTo>
                <a:lnTo>
                  <a:pt x="348996" y="40317"/>
                </a:lnTo>
                <a:lnTo>
                  <a:pt x="349758" y="40786"/>
                </a:lnTo>
                <a:close/>
              </a:path>
              <a:path w="466725" h="464820">
                <a:moveTo>
                  <a:pt x="358902" y="428167"/>
                </a:moveTo>
                <a:lnTo>
                  <a:pt x="358902" y="417507"/>
                </a:lnTo>
                <a:lnTo>
                  <a:pt x="348996" y="423603"/>
                </a:lnTo>
                <a:lnTo>
                  <a:pt x="349758" y="423603"/>
                </a:lnTo>
                <a:lnTo>
                  <a:pt x="349758" y="433238"/>
                </a:lnTo>
                <a:lnTo>
                  <a:pt x="358902" y="428167"/>
                </a:lnTo>
                <a:close/>
              </a:path>
              <a:path w="466725" h="464820">
                <a:moveTo>
                  <a:pt x="358902" y="46921"/>
                </a:moveTo>
                <a:lnTo>
                  <a:pt x="358902" y="46413"/>
                </a:lnTo>
                <a:lnTo>
                  <a:pt x="358140" y="46413"/>
                </a:lnTo>
                <a:lnTo>
                  <a:pt x="358902" y="46921"/>
                </a:lnTo>
                <a:close/>
              </a:path>
              <a:path w="466725" h="464820">
                <a:moveTo>
                  <a:pt x="425195" y="363378"/>
                </a:moveTo>
                <a:lnTo>
                  <a:pt x="425195" y="348165"/>
                </a:lnTo>
                <a:lnTo>
                  <a:pt x="419100" y="357309"/>
                </a:lnTo>
                <a:lnTo>
                  <a:pt x="413004" y="365691"/>
                </a:lnTo>
                <a:lnTo>
                  <a:pt x="406146" y="374835"/>
                </a:lnTo>
                <a:lnTo>
                  <a:pt x="406146" y="374073"/>
                </a:lnTo>
                <a:lnTo>
                  <a:pt x="399288" y="382455"/>
                </a:lnTo>
                <a:lnTo>
                  <a:pt x="384048" y="397695"/>
                </a:lnTo>
                <a:lnTo>
                  <a:pt x="367284" y="411411"/>
                </a:lnTo>
                <a:lnTo>
                  <a:pt x="358140" y="417507"/>
                </a:lnTo>
                <a:lnTo>
                  <a:pt x="358902" y="417507"/>
                </a:lnTo>
                <a:lnTo>
                  <a:pt x="358902" y="428167"/>
                </a:lnTo>
                <a:lnTo>
                  <a:pt x="363297" y="425729"/>
                </a:lnTo>
                <a:lnTo>
                  <a:pt x="390693" y="404519"/>
                </a:lnTo>
                <a:lnTo>
                  <a:pt x="414851" y="378785"/>
                </a:lnTo>
                <a:lnTo>
                  <a:pt x="425195" y="363378"/>
                </a:lnTo>
                <a:close/>
              </a:path>
              <a:path w="466725" h="464820">
                <a:moveTo>
                  <a:pt x="425195" y="116993"/>
                </a:moveTo>
                <a:lnTo>
                  <a:pt x="425195" y="115755"/>
                </a:lnTo>
                <a:lnTo>
                  <a:pt x="424434" y="115755"/>
                </a:lnTo>
                <a:lnTo>
                  <a:pt x="425195" y="116993"/>
                </a:lnTo>
                <a:close/>
              </a:path>
              <a:path w="466725" h="464820">
                <a:moveTo>
                  <a:pt x="430530" y="355433"/>
                </a:moveTo>
                <a:lnTo>
                  <a:pt x="430530" y="338259"/>
                </a:lnTo>
                <a:lnTo>
                  <a:pt x="424434" y="348165"/>
                </a:lnTo>
                <a:lnTo>
                  <a:pt x="425195" y="348165"/>
                </a:lnTo>
                <a:lnTo>
                  <a:pt x="425195" y="363378"/>
                </a:lnTo>
                <a:lnTo>
                  <a:pt x="430530" y="355433"/>
                </a:lnTo>
                <a:close/>
              </a:path>
              <a:path w="466725" h="464820">
                <a:moveTo>
                  <a:pt x="430530" y="126314"/>
                </a:moveTo>
                <a:lnTo>
                  <a:pt x="430530" y="125661"/>
                </a:lnTo>
                <a:lnTo>
                  <a:pt x="429768" y="124899"/>
                </a:lnTo>
                <a:lnTo>
                  <a:pt x="430530" y="126314"/>
                </a:lnTo>
                <a:close/>
              </a:path>
              <a:path w="466725" h="464820">
                <a:moveTo>
                  <a:pt x="456438" y="293596"/>
                </a:moveTo>
                <a:lnTo>
                  <a:pt x="456438" y="254439"/>
                </a:lnTo>
                <a:lnTo>
                  <a:pt x="454914" y="265869"/>
                </a:lnTo>
                <a:lnTo>
                  <a:pt x="452628" y="277299"/>
                </a:lnTo>
                <a:lnTo>
                  <a:pt x="450342" y="287967"/>
                </a:lnTo>
                <a:lnTo>
                  <a:pt x="447294" y="298635"/>
                </a:lnTo>
                <a:lnTo>
                  <a:pt x="443484" y="309303"/>
                </a:lnTo>
                <a:lnTo>
                  <a:pt x="443484" y="308541"/>
                </a:lnTo>
                <a:lnTo>
                  <a:pt x="439673" y="319209"/>
                </a:lnTo>
                <a:lnTo>
                  <a:pt x="435102" y="329115"/>
                </a:lnTo>
                <a:lnTo>
                  <a:pt x="429768" y="339021"/>
                </a:lnTo>
                <a:lnTo>
                  <a:pt x="430530" y="338259"/>
                </a:lnTo>
                <a:lnTo>
                  <a:pt x="430530" y="355433"/>
                </a:lnTo>
                <a:lnTo>
                  <a:pt x="435134" y="348574"/>
                </a:lnTo>
                <a:lnTo>
                  <a:pt x="450903" y="313937"/>
                </a:lnTo>
                <a:lnTo>
                  <a:pt x="456438" y="293596"/>
                </a:lnTo>
                <a:close/>
              </a:path>
              <a:path w="466725" h="464820">
                <a:moveTo>
                  <a:pt x="456438" y="214434"/>
                </a:moveTo>
                <a:lnTo>
                  <a:pt x="456438" y="209481"/>
                </a:lnTo>
                <a:lnTo>
                  <a:pt x="455676" y="208719"/>
                </a:lnTo>
                <a:lnTo>
                  <a:pt x="456438" y="214434"/>
                </a:lnTo>
                <a:close/>
              </a:path>
              <a:path w="466725" h="464820">
                <a:moveTo>
                  <a:pt x="457200" y="290796"/>
                </a:moveTo>
                <a:lnTo>
                  <a:pt x="457200" y="243009"/>
                </a:lnTo>
                <a:lnTo>
                  <a:pt x="455676" y="255201"/>
                </a:lnTo>
                <a:lnTo>
                  <a:pt x="456438" y="254439"/>
                </a:lnTo>
                <a:lnTo>
                  <a:pt x="456438" y="293596"/>
                </a:lnTo>
                <a:lnTo>
                  <a:pt x="457200" y="290796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0281284" y="7100603"/>
            <a:ext cx="177800" cy="2800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2115"/>
              </a:lnSpc>
            </a:pPr>
            <a:fld id="{81D60167-4931-47E6-BA6A-407CBD079E47}" type="slidenum">
              <a:rPr dirty="0" sz="2000" spc="-5">
                <a:latin typeface="Times New Roman"/>
                <a:cs typeface="Times New Roman"/>
              </a:rPr>
              <a:t>2</a:t>
            </a:fld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11643" y="99060"/>
            <a:ext cx="4005834" cy="26449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140843" y="762"/>
            <a:ext cx="3332988" cy="29931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363103" y="2907792"/>
            <a:ext cx="3260597" cy="34701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130431" y="2948940"/>
            <a:ext cx="4925567" cy="363169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298848" y="6553200"/>
            <a:ext cx="9862185" cy="9709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878840">
              <a:lnSpc>
                <a:spcPct val="100000"/>
              </a:lnSpc>
            </a:pPr>
            <a:r>
              <a:rPr dirty="0" sz="2100" spc="-5">
                <a:latin typeface="Times New Roman"/>
                <a:cs typeface="Times New Roman"/>
              </a:rPr>
              <a:t>Рис. </a:t>
            </a:r>
            <a:r>
              <a:rPr dirty="0" sz="2100">
                <a:latin typeface="Times New Roman"/>
                <a:cs typeface="Times New Roman"/>
              </a:rPr>
              <a:t>1. </a:t>
            </a:r>
            <a:r>
              <a:rPr dirty="0" sz="2100" spc="-5">
                <a:latin typeface="Times New Roman"/>
                <a:cs typeface="Times New Roman"/>
              </a:rPr>
              <a:t>Металевий </a:t>
            </a:r>
            <a:r>
              <a:rPr dirty="0" sz="2100" spc="-15">
                <a:latin typeface="Times New Roman"/>
                <a:cs typeface="Times New Roman"/>
              </a:rPr>
              <a:t>контейнер: </a:t>
            </a:r>
            <a:r>
              <a:rPr dirty="0" sz="2100">
                <a:latin typeface="Times New Roman"/>
                <a:cs typeface="Times New Roman"/>
              </a:rPr>
              <a:t>а – </a:t>
            </a:r>
            <a:r>
              <a:rPr dirty="0" sz="2100" spc="-5">
                <a:latin typeface="Times New Roman"/>
                <a:cs typeface="Times New Roman"/>
              </a:rPr>
              <a:t>загальний вид </a:t>
            </a:r>
            <a:r>
              <a:rPr dirty="0" sz="2100" spc="-20">
                <a:latin typeface="Times New Roman"/>
                <a:cs typeface="Times New Roman"/>
              </a:rPr>
              <a:t>полого </a:t>
            </a:r>
            <a:r>
              <a:rPr dirty="0" sz="2100" spc="-15">
                <a:latin typeface="Times New Roman"/>
                <a:cs typeface="Times New Roman"/>
              </a:rPr>
              <a:t>контейнера; </a:t>
            </a:r>
            <a:r>
              <a:rPr dirty="0" sz="2100">
                <a:latin typeface="Times New Roman"/>
                <a:cs typeface="Times New Roman"/>
              </a:rPr>
              <a:t>б –  </a:t>
            </a:r>
            <a:r>
              <a:rPr dirty="0" sz="2100" spc="-10">
                <a:latin typeface="Times New Roman"/>
                <a:cs typeface="Times New Roman"/>
              </a:rPr>
              <a:t>розподілення гідростатичного тиску </a:t>
            </a:r>
            <a:r>
              <a:rPr dirty="0" sz="2100" spc="-5">
                <a:latin typeface="Times New Roman"/>
                <a:cs typeface="Times New Roman"/>
              </a:rPr>
              <a:t>від </a:t>
            </a:r>
            <a:r>
              <a:rPr dirty="0" sz="2100" spc="-10">
                <a:latin typeface="Times New Roman"/>
                <a:cs typeface="Times New Roman"/>
              </a:rPr>
              <a:t>радіаоктивної </a:t>
            </a:r>
            <a:r>
              <a:rPr dirty="0" sz="2100" spc="-15">
                <a:latin typeface="Times New Roman"/>
                <a:cs typeface="Times New Roman"/>
              </a:rPr>
              <a:t>речовини; </a:t>
            </a:r>
            <a:r>
              <a:rPr dirty="0" sz="2100" spc="-5">
                <a:latin typeface="Times New Roman"/>
                <a:cs typeface="Times New Roman"/>
              </a:rPr>
              <a:t>в </a:t>
            </a:r>
            <a:r>
              <a:rPr dirty="0" sz="2100">
                <a:latin typeface="Times New Roman"/>
                <a:cs typeface="Times New Roman"/>
              </a:rPr>
              <a:t>– </a:t>
            </a:r>
            <a:r>
              <a:rPr dirty="0" sz="2100" spc="-5">
                <a:latin typeface="Times New Roman"/>
                <a:cs typeface="Times New Roman"/>
              </a:rPr>
              <a:t>переріз </a:t>
            </a:r>
            <a:r>
              <a:rPr dirty="0" sz="2100">
                <a:latin typeface="Times New Roman"/>
                <a:cs typeface="Times New Roman"/>
              </a:rPr>
              <a:t>з</a:t>
            </a:r>
            <a:r>
              <a:rPr dirty="0" sz="2100" spc="75">
                <a:latin typeface="Times New Roman"/>
                <a:cs typeface="Times New Roman"/>
              </a:rPr>
              <a:t> </a:t>
            </a:r>
            <a:r>
              <a:rPr dirty="0" sz="2100" spc="-5">
                <a:latin typeface="Times New Roman"/>
                <a:cs typeface="Times New Roman"/>
              </a:rPr>
              <a:t>ребрами</a:t>
            </a:r>
            <a:endParaRPr sz="2100">
              <a:latin typeface="Times New Roman"/>
              <a:cs typeface="Times New Roman"/>
            </a:endParaRPr>
          </a:p>
          <a:p>
            <a:pPr marL="1587500">
              <a:lnSpc>
                <a:spcPts val="2515"/>
              </a:lnSpc>
            </a:pPr>
            <a:r>
              <a:rPr dirty="0" sz="2100" spc="-15">
                <a:latin typeface="Times New Roman"/>
                <a:cs typeface="Times New Roman"/>
              </a:rPr>
              <a:t>жорсткості; </a:t>
            </a:r>
            <a:r>
              <a:rPr dirty="0" sz="2100" spc="-5">
                <a:latin typeface="Times New Roman"/>
                <a:cs typeface="Times New Roman"/>
              </a:rPr>
              <a:t>г </a:t>
            </a:r>
            <a:r>
              <a:rPr dirty="0" sz="2100">
                <a:latin typeface="Times New Roman"/>
                <a:cs typeface="Times New Roman"/>
              </a:rPr>
              <a:t>– </a:t>
            </a:r>
            <a:r>
              <a:rPr dirty="0" sz="2100" spc="-25">
                <a:latin typeface="Times New Roman"/>
                <a:cs typeface="Times New Roman"/>
              </a:rPr>
              <a:t>схема </a:t>
            </a:r>
            <a:r>
              <a:rPr dirty="0" sz="2100" spc="-10">
                <a:latin typeface="Times New Roman"/>
                <a:cs typeface="Times New Roman"/>
              </a:rPr>
              <a:t>розміщення ребер </a:t>
            </a:r>
            <a:r>
              <a:rPr dirty="0" sz="2100" spc="-15">
                <a:latin typeface="Times New Roman"/>
                <a:cs typeface="Times New Roman"/>
              </a:rPr>
              <a:t>жорсткості </a:t>
            </a:r>
            <a:r>
              <a:rPr dirty="0" sz="2100" spc="-5">
                <a:latin typeface="Times New Roman"/>
                <a:cs typeface="Times New Roman"/>
              </a:rPr>
              <a:t>в</a:t>
            </a:r>
            <a:r>
              <a:rPr dirty="0" sz="2100" spc="15">
                <a:latin typeface="Times New Roman"/>
                <a:cs typeface="Times New Roman"/>
              </a:rPr>
              <a:t> </a:t>
            </a:r>
            <a:r>
              <a:rPr dirty="0" sz="2100" spc="-5">
                <a:latin typeface="Times New Roman"/>
                <a:cs typeface="Times New Roman"/>
              </a:rPr>
              <a:t>плані</a:t>
            </a:r>
            <a:endParaRPr sz="21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029839" y="2606294"/>
            <a:ext cx="241935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а)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41831" y="2642108"/>
            <a:ext cx="26035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б)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2971952" y="6241033"/>
            <a:ext cx="25019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5">
                <a:latin typeface="Times New Roman"/>
                <a:cs typeface="Times New Roman"/>
              </a:rPr>
              <a:t>в)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41831" y="6288278"/>
            <a:ext cx="233045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г)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10195445" y="7051074"/>
            <a:ext cx="466725" cy="464820"/>
          </a:xfrm>
          <a:custGeom>
            <a:avLst/>
            <a:gdLst/>
            <a:ahLst/>
            <a:cxnLst/>
            <a:rect l="l" t="t" r="r" b="b"/>
            <a:pathLst>
              <a:path w="466725" h="464820">
                <a:moveTo>
                  <a:pt x="466344" y="232121"/>
                </a:moveTo>
                <a:lnTo>
                  <a:pt x="466344" y="219929"/>
                </a:lnTo>
                <a:lnTo>
                  <a:pt x="464820" y="207737"/>
                </a:lnTo>
                <a:lnTo>
                  <a:pt x="456028" y="166180"/>
                </a:lnTo>
                <a:lnTo>
                  <a:pt x="442050" y="129243"/>
                </a:lnTo>
                <a:lnTo>
                  <a:pt x="400974" y="69225"/>
                </a:lnTo>
                <a:lnTo>
                  <a:pt x="346467" y="27682"/>
                </a:lnTo>
                <a:lnTo>
                  <a:pt x="283406" y="4610"/>
                </a:lnTo>
                <a:lnTo>
                  <a:pt x="250191" y="0"/>
                </a:lnTo>
                <a:lnTo>
                  <a:pt x="216665" y="5"/>
                </a:lnTo>
                <a:lnTo>
                  <a:pt x="151120" y="13865"/>
                </a:lnTo>
                <a:lnTo>
                  <a:pt x="91647" y="46187"/>
                </a:lnTo>
                <a:lnTo>
                  <a:pt x="43121" y="96966"/>
                </a:lnTo>
                <a:lnTo>
                  <a:pt x="10418" y="166200"/>
                </a:lnTo>
                <a:lnTo>
                  <a:pt x="1523" y="207737"/>
                </a:lnTo>
                <a:lnTo>
                  <a:pt x="0" y="232121"/>
                </a:lnTo>
                <a:lnTo>
                  <a:pt x="1524" y="255743"/>
                </a:lnTo>
                <a:lnTo>
                  <a:pt x="3048" y="267173"/>
                </a:lnTo>
                <a:lnTo>
                  <a:pt x="9144" y="289705"/>
                </a:lnTo>
                <a:lnTo>
                  <a:pt x="9144" y="231359"/>
                </a:lnTo>
                <a:lnTo>
                  <a:pt x="9167" y="231740"/>
                </a:lnTo>
                <a:lnTo>
                  <a:pt x="9905" y="219929"/>
                </a:lnTo>
                <a:lnTo>
                  <a:pt x="9906" y="220691"/>
                </a:lnTo>
                <a:lnTo>
                  <a:pt x="10667" y="208499"/>
                </a:lnTo>
                <a:lnTo>
                  <a:pt x="10667" y="209261"/>
                </a:lnTo>
                <a:lnTo>
                  <a:pt x="13715" y="186401"/>
                </a:lnTo>
                <a:lnTo>
                  <a:pt x="13715" y="187163"/>
                </a:lnTo>
                <a:lnTo>
                  <a:pt x="16001" y="178591"/>
                </a:lnTo>
                <a:lnTo>
                  <a:pt x="16001" y="175733"/>
                </a:lnTo>
                <a:lnTo>
                  <a:pt x="19049" y="167199"/>
                </a:lnTo>
                <a:lnTo>
                  <a:pt x="19049" y="165065"/>
                </a:lnTo>
                <a:lnTo>
                  <a:pt x="22859" y="154397"/>
                </a:lnTo>
                <a:lnTo>
                  <a:pt x="22859" y="155159"/>
                </a:lnTo>
                <a:lnTo>
                  <a:pt x="26669" y="144491"/>
                </a:lnTo>
                <a:lnTo>
                  <a:pt x="31241" y="134585"/>
                </a:lnTo>
                <a:lnTo>
                  <a:pt x="36575" y="124679"/>
                </a:lnTo>
                <a:lnTo>
                  <a:pt x="36575" y="125441"/>
                </a:lnTo>
                <a:lnTo>
                  <a:pt x="41909" y="115535"/>
                </a:lnTo>
                <a:lnTo>
                  <a:pt x="47243" y="107534"/>
                </a:lnTo>
                <a:lnTo>
                  <a:pt x="47243" y="106391"/>
                </a:lnTo>
                <a:lnTo>
                  <a:pt x="54101" y="98009"/>
                </a:lnTo>
                <a:lnTo>
                  <a:pt x="60197" y="89627"/>
                </a:lnTo>
                <a:lnTo>
                  <a:pt x="74675" y="73625"/>
                </a:lnTo>
                <a:lnTo>
                  <a:pt x="82296" y="66698"/>
                </a:lnTo>
                <a:lnTo>
                  <a:pt x="82296" y="66005"/>
                </a:lnTo>
                <a:lnTo>
                  <a:pt x="117190" y="40235"/>
                </a:lnTo>
                <a:lnTo>
                  <a:pt x="146303" y="25619"/>
                </a:lnTo>
                <a:lnTo>
                  <a:pt x="156210" y="21047"/>
                </a:lnTo>
                <a:lnTo>
                  <a:pt x="156210" y="21809"/>
                </a:lnTo>
                <a:lnTo>
                  <a:pt x="166877" y="17999"/>
                </a:lnTo>
                <a:lnTo>
                  <a:pt x="177545" y="14951"/>
                </a:lnTo>
                <a:lnTo>
                  <a:pt x="188213" y="12665"/>
                </a:lnTo>
                <a:lnTo>
                  <a:pt x="198881" y="10532"/>
                </a:lnTo>
                <a:lnTo>
                  <a:pt x="198881" y="10379"/>
                </a:lnTo>
                <a:lnTo>
                  <a:pt x="210311" y="8855"/>
                </a:lnTo>
                <a:lnTo>
                  <a:pt x="221742" y="8093"/>
                </a:lnTo>
                <a:lnTo>
                  <a:pt x="245364" y="8144"/>
                </a:lnTo>
                <a:lnTo>
                  <a:pt x="256032" y="8855"/>
                </a:lnTo>
                <a:lnTo>
                  <a:pt x="267462" y="10379"/>
                </a:lnTo>
                <a:lnTo>
                  <a:pt x="278892" y="12665"/>
                </a:lnTo>
                <a:lnTo>
                  <a:pt x="278892" y="12818"/>
                </a:lnTo>
                <a:lnTo>
                  <a:pt x="289560" y="14951"/>
                </a:lnTo>
                <a:lnTo>
                  <a:pt x="300228" y="17999"/>
                </a:lnTo>
                <a:lnTo>
                  <a:pt x="300228" y="18271"/>
                </a:lnTo>
                <a:lnTo>
                  <a:pt x="310134" y="21809"/>
                </a:lnTo>
                <a:lnTo>
                  <a:pt x="310134" y="21047"/>
                </a:lnTo>
                <a:lnTo>
                  <a:pt x="320802" y="25619"/>
                </a:lnTo>
                <a:lnTo>
                  <a:pt x="330708" y="30191"/>
                </a:lnTo>
                <a:lnTo>
                  <a:pt x="339852" y="34763"/>
                </a:lnTo>
                <a:lnTo>
                  <a:pt x="349758" y="40097"/>
                </a:lnTo>
                <a:lnTo>
                  <a:pt x="358902" y="46193"/>
                </a:lnTo>
                <a:lnTo>
                  <a:pt x="358902" y="46701"/>
                </a:lnTo>
                <a:lnTo>
                  <a:pt x="367284" y="52289"/>
                </a:lnTo>
                <a:lnTo>
                  <a:pt x="399102" y="81283"/>
                </a:lnTo>
                <a:lnTo>
                  <a:pt x="425195" y="115535"/>
                </a:lnTo>
                <a:lnTo>
                  <a:pt x="430530" y="125441"/>
                </a:lnTo>
                <a:lnTo>
                  <a:pt x="430530" y="124679"/>
                </a:lnTo>
                <a:lnTo>
                  <a:pt x="439673" y="144491"/>
                </a:lnTo>
                <a:lnTo>
                  <a:pt x="443484" y="155159"/>
                </a:lnTo>
                <a:lnTo>
                  <a:pt x="443484" y="154397"/>
                </a:lnTo>
                <a:lnTo>
                  <a:pt x="447294" y="165065"/>
                </a:lnTo>
                <a:lnTo>
                  <a:pt x="450342" y="175733"/>
                </a:lnTo>
                <a:lnTo>
                  <a:pt x="452628" y="187163"/>
                </a:lnTo>
                <a:lnTo>
                  <a:pt x="452628" y="186401"/>
                </a:lnTo>
                <a:lnTo>
                  <a:pt x="454914" y="197831"/>
                </a:lnTo>
                <a:lnTo>
                  <a:pt x="456438" y="209261"/>
                </a:lnTo>
                <a:lnTo>
                  <a:pt x="456438" y="208499"/>
                </a:lnTo>
                <a:lnTo>
                  <a:pt x="457200" y="220691"/>
                </a:lnTo>
                <a:lnTo>
                  <a:pt x="457200" y="290785"/>
                </a:lnTo>
                <a:lnTo>
                  <a:pt x="461421" y="275405"/>
                </a:lnTo>
                <a:lnTo>
                  <a:pt x="466344" y="232121"/>
                </a:lnTo>
                <a:close/>
              </a:path>
              <a:path w="466725" h="464820">
                <a:moveTo>
                  <a:pt x="9167" y="231740"/>
                </a:moveTo>
                <a:lnTo>
                  <a:pt x="9144" y="231359"/>
                </a:lnTo>
                <a:lnTo>
                  <a:pt x="9144" y="232121"/>
                </a:lnTo>
                <a:lnTo>
                  <a:pt x="9167" y="231740"/>
                </a:lnTo>
                <a:close/>
              </a:path>
              <a:path w="466725" h="464820">
                <a:moveTo>
                  <a:pt x="16764" y="287747"/>
                </a:moveTo>
                <a:lnTo>
                  <a:pt x="13716" y="277079"/>
                </a:lnTo>
                <a:lnTo>
                  <a:pt x="12192" y="265649"/>
                </a:lnTo>
                <a:lnTo>
                  <a:pt x="12192" y="266411"/>
                </a:lnTo>
                <a:lnTo>
                  <a:pt x="10668" y="254981"/>
                </a:lnTo>
                <a:lnTo>
                  <a:pt x="9167" y="231740"/>
                </a:lnTo>
                <a:lnTo>
                  <a:pt x="9144" y="232121"/>
                </a:lnTo>
                <a:lnTo>
                  <a:pt x="9144" y="289705"/>
                </a:lnTo>
                <a:lnTo>
                  <a:pt x="14423" y="309220"/>
                </a:lnTo>
                <a:lnTo>
                  <a:pt x="16002" y="312765"/>
                </a:lnTo>
                <a:lnTo>
                  <a:pt x="16002" y="287747"/>
                </a:lnTo>
                <a:lnTo>
                  <a:pt x="16764" y="287747"/>
                </a:lnTo>
                <a:close/>
              </a:path>
              <a:path w="466725" h="464820">
                <a:moveTo>
                  <a:pt x="16763" y="175733"/>
                </a:moveTo>
                <a:lnTo>
                  <a:pt x="16001" y="175733"/>
                </a:lnTo>
                <a:lnTo>
                  <a:pt x="16001" y="178591"/>
                </a:lnTo>
                <a:lnTo>
                  <a:pt x="16763" y="175733"/>
                </a:lnTo>
                <a:close/>
              </a:path>
              <a:path w="466725" h="464820">
                <a:moveTo>
                  <a:pt x="19812" y="298415"/>
                </a:moveTo>
                <a:lnTo>
                  <a:pt x="16002" y="287747"/>
                </a:lnTo>
                <a:lnTo>
                  <a:pt x="16002" y="312765"/>
                </a:lnTo>
                <a:lnTo>
                  <a:pt x="19050" y="319610"/>
                </a:lnTo>
                <a:lnTo>
                  <a:pt x="19050" y="298415"/>
                </a:lnTo>
                <a:lnTo>
                  <a:pt x="19812" y="298415"/>
                </a:lnTo>
                <a:close/>
              </a:path>
              <a:path w="466725" h="464820">
                <a:moveTo>
                  <a:pt x="19811" y="165065"/>
                </a:moveTo>
                <a:lnTo>
                  <a:pt x="19049" y="165065"/>
                </a:lnTo>
                <a:lnTo>
                  <a:pt x="19049" y="167199"/>
                </a:lnTo>
                <a:lnTo>
                  <a:pt x="19811" y="165065"/>
                </a:lnTo>
                <a:close/>
              </a:path>
              <a:path w="466725" h="464820">
                <a:moveTo>
                  <a:pt x="48006" y="357089"/>
                </a:moveTo>
                <a:lnTo>
                  <a:pt x="26670" y="318989"/>
                </a:lnTo>
                <a:lnTo>
                  <a:pt x="19050" y="298415"/>
                </a:lnTo>
                <a:lnTo>
                  <a:pt x="19050" y="319610"/>
                </a:lnTo>
                <a:lnTo>
                  <a:pt x="30852" y="346117"/>
                </a:lnTo>
                <a:lnTo>
                  <a:pt x="47244" y="371120"/>
                </a:lnTo>
                <a:lnTo>
                  <a:pt x="47244" y="357089"/>
                </a:lnTo>
                <a:lnTo>
                  <a:pt x="48006" y="357089"/>
                </a:lnTo>
                <a:close/>
              </a:path>
              <a:path w="466725" h="464820">
                <a:moveTo>
                  <a:pt x="48006" y="106391"/>
                </a:moveTo>
                <a:lnTo>
                  <a:pt x="47243" y="106391"/>
                </a:lnTo>
                <a:lnTo>
                  <a:pt x="47243" y="107534"/>
                </a:lnTo>
                <a:lnTo>
                  <a:pt x="48006" y="106391"/>
                </a:lnTo>
                <a:close/>
              </a:path>
              <a:path w="466725" h="464820">
                <a:moveTo>
                  <a:pt x="83058" y="397475"/>
                </a:moveTo>
                <a:lnTo>
                  <a:pt x="74676" y="389855"/>
                </a:lnTo>
                <a:lnTo>
                  <a:pt x="74676" y="390617"/>
                </a:lnTo>
                <a:lnTo>
                  <a:pt x="67818" y="382235"/>
                </a:lnTo>
                <a:lnTo>
                  <a:pt x="60198" y="373853"/>
                </a:lnTo>
                <a:lnTo>
                  <a:pt x="60198" y="374615"/>
                </a:lnTo>
                <a:lnTo>
                  <a:pt x="54102" y="365471"/>
                </a:lnTo>
                <a:lnTo>
                  <a:pt x="54102" y="366233"/>
                </a:lnTo>
                <a:lnTo>
                  <a:pt x="47244" y="357089"/>
                </a:lnTo>
                <a:lnTo>
                  <a:pt x="47244" y="371120"/>
                </a:lnTo>
                <a:lnTo>
                  <a:pt x="51697" y="377913"/>
                </a:lnTo>
                <a:lnTo>
                  <a:pt x="76322" y="404655"/>
                </a:lnTo>
                <a:lnTo>
                  <a:pt x="82296" y="409332"/>
                </a:lnTo>
                <a:lnTo>
                  <a:pt x="82296" y="397475"/>
                </a:lnTo>
                <a:lnTo>
                  <a:pt x="83058" y="397475"/>
                </a:lnTo>
                <a:close/>
              </a:path>
              <a:path w="466725" h="464820">
                <a:moveTo>
                  <a:pt x="83057" y="66005"/>
                </a:moveTo>
                <a:lnTo>
                  <a:pt x="82296" y="66005"/>
                </a:lnTo>
                <a:lnTo>
                  <a:pt x="82296" y="66698"/>
                </a:lnTo>
                <a:lnTo>
                  <a:pt x="83057" y="66005"/>
                </a:lnTo>
                <a:close/>
              </a:path>
              <a:path w="466725" h="464820">
                <a:moveTo>
                  <a:pt x="245364" y="463385"/>
                </a:moveTo>
                <a:lnTo>
                  <a:pt x="245364" y="455387"/>
                </a:lnTo>
                <a:lnTo>
                  <a:pt x="233172" y="456149"/>
                </a:lnTo>
                <a:lnTo>
                  <a:pt x="210311" y="454625"/>
                </a:lnTo>
                <a:lnTo>
                  <a:pt x="198882" y="453101"/>
                </a:lnTo>
                <a:lnTo>
                  <a:pt x="188214" y="451577"/>
                </a:lnTo>
                <a:lnTo>
                  <a:pt x="156210" y="442433"/>
                </a:lnTo>
                <a:lnTo>
                  <a:pt x="146304" y="437861"/>
                </a:lnTo>
                <a:lnTo>
                  <a:pt x="146304" y="438623"/>
                </a:lnTo>
                <a:lnTo>
                  <a:pt x="112690" y="420402"/>
                </a:lnTo>
                <a:lnTo>
                  <a:pt x="82296" y="397475"/>
                </a:lnTo>
                <a:lnTo>
                  <a:pt x="82296" y="409332"/>
                </a:lnTo>
                <a:lnTo>
                  <a:pt x="134365" y="443174"/>
                </a:lnTo>
                <a:lnTo>
                  <a:pt x="199888" y="462057"/>
                </a:lnTo>
                <a:lnTo>
                  <a:pt x="233862" y="464255"/>
                </a:lnTo>
                <a:lnTo>
                  <a:pt x="245364" y="463385"/>
                </a:lnTo>
                <a:close/>
              </a:path>
              <a:path w="466725" h="464820">
                <a:moveTo>
                  <a:pt x="199644" y="10379"/>
                </a:moveTo>
                <a:lnTo>
                  <a:pt x="198881" y="10379"/>
                </a:lnTo>
                <a:lnTo>
                  <a:pt x="198881" y="10532"/>
                </a:lnTo>
                <a:lnTo>
                  <a:pt x="199644" y="10379"/>
                </a:lnTo>
                <a:close/>
              </a:path>
              <a:path w="466725" h="464820">
                <a:moveTo>
                  <a:pt x="199644" y="453101"/>
                </a:moveTo>
                <a:lnTo>
                  <a:pt x="198882" y="453000"/>
                </a:lnTo>
                <a:lnTo>
                  <a:pt x="199644" y="453101"/>
                </a:lnTo>
                <a:close/>
              </a:path>
              <a:path w="466725" h="464820">
                <a:moveTo>
                  <a:pt x="245364" y="8144"/>
                </a:moveTo>
                <a:lnTo>
                  <a:pt x="244602" y="8093"/>
                </a:lnTo>
                <a:lnTo>
                  <a:pt x="245364" y="8144"/>
                </a:lnTo>
                <a:close/>
              </a:path>
              <a:path w="466725" h="464820">
                <a:moveTo>
                  <a:pt x="278892" y="459259"/>
                </a:moveTo>
                <a:lnTo>
                  <a:pt x="278892" y="451577"/>
                </a:lnTo>
                <a:lnTo>
                  <a:pt x="256032" y="454625"/>
                </a:lnTo>
                <a:lnTo>
                  <a:pt x="244602" y="455387"/>
                </a:lnTo>
                <a:lnTo>
                  <a:pt x="245364" y="455387"/>
                </a:lnTo>
                <a:lnTo>
                  <a:pt x="245364" y="463385"/>
                </a:lnTo>
                <a:lnTo>
                  <a:pt x="267796" y="461689"/>
                </a:lnTo>
                <a:lnTo>
                  <a:pt x="278892" y="459259"/>
                </a:lnTo>
                <a:close/>
              </a:path>
              <a:path w="466725" h="464820">
                <a:moveTo>
                  <a:pt x="278892" y="12818"/>
                </a:moveTo>
                <a:lnTo>
                  <a:pt x="278892" y="12665"/>
                </a:lnTo>
                <a:lnTo>
                  <a:pt x="278130" y="12665"/>
                </a:lnTo>
                <a:lnTo>
                  <a:pt x="278892" y="12818"/>
                </a:lnTo>
                <a:close/>
              </a:path>
              <a:path w="466725" h="464820">
                <a:moveTo>
                  <a:pt x="300228" y="454587"/>
                </a:moveTo>
                <a:lnTo>
                  <a:pt x="300228" y="445481"/>
                </a:lnTo>
                <a:lnTo>
                  <a:pt x="289560" y="448529"/>
                </a:lnTo>
                <a:lnTo>
                  <a:pt x="278130" y="451577"/>
                </a:lnTo>
                <a:lnTo>
                  <a:pt x="278892" y="451577"/>
                </a:lnTo>
                <a:lnTo>
                  <a:pt x="278892" y="459259"/>
                </a:lnTo>
                <a:lnTo>
                  <a:pt x="300228" y="454587"/>
                </a:lnTo>
                <a:close/>
              </a:path>
              <a:path w="466725" h="464820">
                <a:moveTo>
                  <a:pt x="300228" y="18271"/>
                </a:moveTo>
                <a:lnTo>
                  <a:pt x="300228" y="17999"/>
                </a:lnTo>
                <a:lnTo>
                  <a:pt x="299466" y="17999"/>
                </a:lnTo>
                <a:lnTo>
                  <a:pt x="300228" y="18271"/>
                </a:lnTo>
                <a:close/>
              </a:path>
              <a:path w="466725" h="464820">
                <a:moveTo>
                  <a:pt x="358902" y="428143"/>
                </a:moveTo>
                <a:lnTo>
                  <a:pt x="358902" y="417287"/>
                </a:lnTo>
                <a:lnTo>
                  <a:pt x="349758" y="423383"/>
                </a:lnTo>
                <a:lnTo>
                  <a:pt x="339852" y="428717"/>
                </a:lnTo>
                <a:lnTo>
                  <a:pt x="330708" y="434051"/>
                </a:lnTo>
                <a:lnTo>
                  <a:pt x="320802" y="438623"/>
                </a:lnTo>
                <a:lnTo>
                  <a:pt x="320802" y="437861"/>
                </a:lnTo>
                <a:lnTo>
                  <a:pt x="310134" y="442433"/>
                </a:lnTo>
                <a:lnTo>
                  <a:pt x="299466" y="445481"/>
                </a:lnTo>
                <a:lnTo>
                  <a:pt x="300228" y="445481"/>
                </a:lnTo>
                <a:lnTo>
                  <a:pt x="300228" y="454587"/>
                </a:lnTo>
                <a:lnTo>
                  <a:pt x="301053" y="454406"/>
                </a:lnTo>
                <a:lnTo>
                  <a:pt x="332997" y="442455"/>
                </a:lnTo>
                <a:lnTo>
                  <a:pt x="358902" y="428143"/>
                </a:lnTo>
                <a:close/>
              </a:path>
              <a:path w="466725" h="464820">
                <a:moveTo>
                  <a:pt x="358902" y="46701"/>
                </a:moveTo>
                <a:lnTo>
                  <a:pt x="358902" y="46193"/>
                </a:lnTo>
                <a:lnTo>
                  <a:pt x="358140" y="46193"/>
                </a:lnTo>
                <a:lnTo>
                  <a:pt x="358902" y="46701"/>
                </a:lnTo>
                <a:close/>
              </a:path>
              <a:path w="466725" h="464820">
                <a:moveTo>
                  <a:pt x="457200" y="290785"/>
                </a:moveTo>
                <a:lnTo>
                  <a:pt x="457200" y="243551"/>
                </a:lnTo>
                <a:lnTo>
                  <a:pt x="456438" y="254981"/>
                </a:lnTo>
                <a:lnTo>
                  <a:pt x="454914" y="266411"/>
                </a:lnTo>
                <a:lnTo>
                  <a:pt x="454914" y="265649"/>
                </a:lnTo>
                <a:lnTo>
                  <a:pt x="452628" y="277079"/>
                </a:lnTo>
                <a:lnTo>
                  <a:pt x="447578" y="297255"/>
                </a:lnTo>
                <a:lnTo>
                  <a:pt x="439778" y="318746"/>
                </a:lnTo>
                <a:lnTo>
                  <a:pt x="430021" y="339407"/>
                </a:lnTo>
                <a:lnTo>
                  <a:pt x="419100" y="357089"/>
                </a:lnTo>
                <a:lnTo>
                  <a:pt x="413004" y="366233"/>
                </a:lnTo>
                <a:lnTo>
                  <a:pt x="413004" y="365471"/>
                </a:lnTo>
                <a:lnTo>
                  <a:pt x="406146" y="374615"/>
                </a:lnTo>
                <a:lnTo>
                  <a:pt x="406146" y="373853"/>
                </a:lnTo>
                <a:lnTo>
                  <a:pt x="399288" y="382235"/>
                </a:lnTo>
                <a:lnTo>
                  <a:pt x="391668" y="390617"/>
                </a:lnTo>
                <a:lnTo>
                  <a:pt x="391668" y="389855"/>
                </a:lnTo>
                <a:lnTo>
                  <a:pt x="384048" y="397475"/>
                </a:lnTo>
                <a:lnTo>
                  <a:pt x="367284" y="411191"/>
                </a:lnTo>
                <a:lnTo>
                  <a:pt x="358140" y="417287"/>
                </a:lnTo>
                <a:lnTo>
                  <a:pt x="358902" y="417287"/>
                </a:lnTo>
                <a:lnTo>
                  <a:pt x="358902" y="428143"/>
                </a:lnTo>
                <a:lnTo>
                  <a:pt x="390397" y="404740"/>
                </a:lnTo>
                <a:lnTo>
                  <a:pt x="434903" y="348928"/>
                </a:lnTo>
                <a:lnTo>
                  <a:pt x="450729" y="314356"/>
                </a:lnTo>
                <a:lnTo>
                  <a:pt x="457200" y="290785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 txBox="1"/>
          <p:nvPr/>
        </p:nvSpPr>
        <p:spPr>
          <a:xfrm>
            <a:off x="10351896" y="7121397"/>
            <a:ext cx="152400" cy="3168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000" spc="-5">
                <a:latin typeface="Times New Roman"/>
                <a:cs typeface="Times New Roman"/>
              </a:rPr>
              <a:t>4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468759" y="501395"/>
            <a:ext cx="5191505" cy="52151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6173" y="515873"/>
            <a:ext cx="5263134" cy="520065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281593" y="5738901"/>
            <a:ext cx="241935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а)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37500" y="5786894"/>
            <a:ext cx="26035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б)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0137520" y="6992942"/>
            <a:ext cx="466725" cy="464820"/>
          </a:xfrm>
          <a:custGeom>
            <a:avLst/>
            <a:gdLst/>
            <a:ahLst/>
            <a:cxnLst/>
            <a:rect l="l" t="t" r="r" b="b"/>
            <a:pathLst>
              <a:path w="466725" h="464820">
                <a:moveTo>
                  <a:pt x="466344" y="231579"/>
                </a:moveTo>
                <a:lnTo>
                  <a:pt x="455971" y="166351"/>
                </a:lnTo>
                <a:lnTo>
                  <a:pt x="441951" y="129372"/>
                </a:lnTo>
                <a:lnTo>
                  <a:pt x="400827" y="69289"/>
                </a:lnTo>
                <a:lnTo>
                  <a:pt x="346313" y="27704"/>
                </a:lnTo>
                <a:lnTo>
                  <a:pt x="283273" y="4612"/>
                </a:lnTo>
                <a:lnTo>
                  <a:pt x="250076" y="0"/>
                </a:lnTo>
                <a:lnTo>
                  <a:pt x="216571" y="8"/>
                </a:lnTo>
                <a:lnTo>
                  <a:pt x="151072" y="13889"/>
                </a:lnTo>
                <a:lnTo>
                  <a:pt x="91639" y="46247"/>
                </a:lnTo>
                <a:lnTo>
                  <a:pt x="43138" y="97080"/>
                </a:lnTo>
                <a:lnTo>
                  <a:pt x="10433" y="166382"/>
                </a:lnTo>
                <a:lnTo>
                  <a:pt x="1523" y="207957"/>
                </a:lnTo>
                <a:lnTo>
                  <a:pt x="0" y="231579"/>
                </a:lnTo>
                <a:lnTo>
                  <a:pt x="1524" y="255963"/>
                </a:lnTo>
                <a:lnTo>
                  <a:pt x="3048" y="267393"/>
                </a:lnTo>
                <a:lnTo>
                  <a:pt x="9144" y="289926"/>
                </a:lnTo>
                <a:lnTo>
                  <a:pt x="9144" y="220911"/>
                </a:lnTo>
                <a:lnTo>
                  <a:pt x="10667" y="208719"/>
                </a:lnTo>
                <a:lnTo>
                  <a:pt x="10667" y="209481"/>
                </a:lnTo>
                <a:lnTo>
                  <a:pt x="11429" y="203766"/>
                </a:lnTo>
                <a:lnTo>
                  <a:pt x="11429" y="198051"/>
                </a:lnTo>
                <a:lnTo>
                  <a:pt x="13715" y="186621"/>
                </a:lnTo>
                <a:lnTo>
                  <a:pt x="16001" y="175953"/>
                </a:lnTo>
                <a:lnTo>
                  <a:pt x="19049" y="165285"/>
                </a:lnTo>
                <a:lnTo>
                  <a:pt x="22859" y="154617"/>
                </a:lnTo>
                <a:lnTo>
                  <a:pt x="22859" y="155379"/>
                </a:lnTo>
                <a:lnTo>
                  <a:pt x="26669" y="144711"/>
                </a:lnTo>
                <a:lnTo>
                  <a:pt x="31241" y="134805"/>
                </a:lnTo>
                <a:lnTo>
                  <a:pt x="36575" y="124899"/>
                </a:lnTo>
                <a:lnTo>
                  <a:pt x="36575" y="125661"/>
                </a:lnTo>
                <a:lnTo>
                  <a:pt x="41909" y="115755"/>
                </a:lnTo>
                <a:lnTo>
                  <a:pt x="47243" y="106611"/>
                </a:lnTo>
                <a:lnTo>
                  <a:pt x="53339" y="98483"/>
                </a:lnTo>
                <a:lnTo>
                  <a:pt x="53339" y="98229"/>
                </a:lnTo>
                <a:lnTo>
                  <a:pt x="60197" y="89085"/>
                </a:lnTo>
                <a:lnTo>
                  <a:pt x="60197" y="89847"/>
                </a:lnTo>
                <a:lnTo>
                  <a:pt x="67055" y="82303"/>
                </a:lnTo>
                <a:lnTo>
                  <a:pt x="67055" y="81465"/>
                </a:lnTo>
                <a:lnTo>
                  <a:pt x="74675" y="73083"/>
                </a:lnTo>
                <a:lnTo>
                  <a:pt x="74675" y="73845"/>
                </a:lnTo>
                <a:lnTo>
                  <a:pt x="82296" y="66918"/>
                </a:lnTo>
                <a:lnTo>
                  <a:pt x="82296" y="66225"/>
                </a:lnTo>
                <a:lnTo>
                  <a:pt x="99059" y="52509"/>
                </a:lnTo>
                <a:lnTo>
                  <a:pt x="117347" y="40317"/>
                </a:lnTo>
                <a:lnTo>
                  <a:pt x="126491" y="34983"/>
                </a:lnTo>
                <a:lnTo>
                  <a:pt x="136397" y="29649"/>
                </a:lnTo>
                <a:lnTo>
                  <a:pt x="136397" y="30411"/>
                </a:lnTo>
                <a:lnTo>
                  <a:pt x="156210" y="21267"/>
                </a:lnTo>
                <a:lnTo>
                  <a:pt x="176783" y="15389"/>
                </a:lnTo>
                <a:lnTo>
                  <a:pt x="176783" y="15171"/>
                </a:lnTo>
                <a:lnTo>
                  <a:pt x="188213" y="12123"/>
                </a:lnTo>
                <a:lnTo>
                  <a:pt x="207729" y="9440"/>
                </a:lnTo>
                <a:lnTo>
                  <a:pt x="227799" y="8185"/>
                </a:lnTo>
                <a:lnTo>
                  <a:pt x="247889" y="8517"/>
                </a:lnTo>
                <a:lnTo>
                  <a:pt x="267462" y="10599"/>
                </a:lnTo>
                <a:lnTo>
                  <a:pt x="278892" y="12123"/>
                </a:lnTo>
                <a:lnTo>
                  <a:pt x="278892" y="12326"/>
                </a:lnTo>
                <a:lnTo>
                  <a:pt x="289560" y="15171"/>
                </a:lnTo>
                <a:lnTo>
                  <a:pt x="289560" y="15374"/>
                </a:lnTo>
                <a:lnTo>
                  <a:pt x="300228" y="18219"/>
                </a:lnTo>
                <a:lnTo>
                  <a:pt x="300228" y="18437"/>
                </a:lnTo>
                <a:lnTo>
                  <a:pt x="310134" y="21267"/>
                </a:lnTo>
                <a:lnTo>
                  <a:pt x="320802" y="25839"/>
                </a:lnTo>
                <a:lnTo>
                  <a:pt x="320802" y="26166"/>
                </a:lnTo>
                <a:lnTo>
                  <a:pt x="329946" y="30085"/>
                </a:lnTo>
                <a:lnTo>
                  <a:pt x="329946" y="29649"/>
                </a:lnTo>
                <a:lnTo>
                  <a:pt x="349758" y="40317"/>
                </a:lnTo>
                <a:lnTo>
                  <a:pt x="349758" y="40786"/>
                </a:lnTo>
                <a:lnTo>
                  <a:pt x="358902" y="46413"/>
                </a:lnTo>
                <a:lnTo>
                  <a:pt x="358902" y="46921"/>
                </a:lnTo>
                <a:lnTo>
                  <a:pt x="367284" y="52509"/>
                </a:lnTo>
                <a:lnTo>
                  <a:pt x="384048" y="66225"/>
                </a:lnTo>
                <a:lnTo>
                  <a:pt x="391668" y="73845"/>
                </a:lnTo>
                <a:lnTo>
                  <a:pt x="391668" y="73083"/>
                </a:lnTo>
                <a:lnTo>
                  <a:pt x="399288" y="81465"/>
                </a:lnTo>
                <a:lnTo>
                  <a:pt x="406146" y="89847"/>
                </a:lnTo>
                <a:lnTo>
                  <a:pt x="406146" y="89085"/>
                </a:lnTo>
                <a:lnTo>
                  <a:pt x="413004" y="98229"/>
                </a:lnTo>
                <a:lnTo>
                  <a:pt x="413004" y="97467"/>
                </a:lnTo>
                <a:lnTo>
                  <a:pt x="425195" y="115755"/>
                </a:lnTo>
                <a:lnTo>
                  <a:pt x="425195" y="116993"/>
                </a:lnTo>
                <a:lnTo>
                  <a:pt x="430530" y="125661"/>
                </a:lnTo>
                <a:lnTo>
                  <a:pt x="430530" y="126314"/>
                </a:lnTo>
                <a:lnTo>
                  <a:pt x="435134" y="134876"/>
                </a:lnTo>
                <a:lnTo>
                  <a:pt x="439673" y="144711"/>
                </a:lnTo>
                <a:lnTo>
                  <a:pt x="443484" y="155379"/>
                </a:lnTo>
                <a:lnTo>
                  <a:pt x="443484" y="154617"/>
                </a:lnTo>
                <a:lnTo>
                  <a:pt x="447294" y="165285"/>
                </a:lnTo>
                <a:lnTo>
                  <a:pt x="450342" y="175953"/>
                </a:lnTo>
                <a:lnTo>
                  <a:pt x="452628" y="186621"/>
                </a:lnTo>
                <a:lnTo>
                  <a:pt x="454914" y="198051"/>
                </a:lnTo>
                <a:lnTo>
                  <a:pt x="456438" y="209481"/>
                </a:lnTo>
                <a:lnTo>
                  <a:pt x="456438" y="214434"/>
                </a:lnTo>
                <a:lnTo>
                  <a:pt x="457200" y="220149"/>
                </a:lnTo>
                <a:lnTo>
                  <a:pt x="457200" y="290796"/>
                </a:lnTo>
                <a:lnTo>
                  <a:pt x="461519" y="274923"/>
                </a:lnTo>
                <a:lnTo>
                  <a:pt x="466344" y="231579"/>
                </a:lnTo>
                <a:close/>
              </a:path>
              <a:path w="466725" h="464820">
                <a:moveTo>
                  <a:pt x="12192" y="265869"/>
                </a:moveTo>
                <a:lnTo>
                  <a:pt x="10668" y="254439"/>
                </a:lnTo>
                <a:lnTo>
                  <a:pt x="10668" y="255201"/>
                </a:lnTo>
                <a:lnTo>
                  <a:pt x="9144" y="243009"/>
                </a:lnTo>
                <a:lnTo>
                  <a:pt x="9144" y="289926"/>
                </a:lnTo>
                <a:lnTo>
                  <a:pt x="11430" y="298376"/>
                </a:lnTo>
                <a:lnTo>
                  <a:pt x="11430" y="265869"/>
                </a:lnTo>
                <a:lnTo>
                  <a:pt x="12192" y="265869"/>
                </a:lnTo>
                <a:close/>
              </a:path>
              <a:path w="466725" h="464820">
                <a:moveTo>
                  <a:pt x="12191" y="198051"/>
                </a:moveTo>
                <a:lnTo>
                  <a:pt x="11429" y="198051"/>
                </a:lnTo>
                <a:lnTo>
                  <a:pt x="11429" y="203766"/>
                </a:lnTo>
                <a:lnTo>
                  <a:pt x="12191" y="198051"/>
                </a:lnTo>
                <a:close/>
              </a:path>
              <a:path w="466725" h="464820">
                <a:moveTo>
                  <a:pt x="54102" y="365691"/>
                </a:moveTo>
                <a:lnTo>
                  <a:pt x="47244" y="357309"/>
                </a:lnTo>
                <a:lnTo>
                  <a:pt x="41910" y="348165"/>
                </a:lnTo>
                <a:lnTo>
                  <a:pt x="36576" y="338259"/>
                </a:lnTo>
                <a:lnTo>
                  <a:pt x="36576" y="339021"/>
                </a:lnTo>
                <a:lnTo>
                  <a:pt x="31242" y="329115"/>
                </a:lnTo>
                <a:lnTo>
                  <a:pt x="26670" y="319209"/>
                </a:lnTo>
                <a:lnTo>
                  <a:pt x="22860" y="308541"/>
                </a:lnTo>
                <a:lnTo>
                  <a:pt x="22860" y="309303"/>
                </a:lnTo>
                <a:lnTo>
                  <a:pt x="19050" y="298635"/>
                </a:lnTo>
                <a:lnTo>
                  <a:pt x="16002" y="287967"/>
                </a:lnTo>
                <a:lnTo>
                  <a:pt x="13716" y="277299"/>
                </a:lnTo>
                <a:lnTo>
                  <a:pt x="11430" y="265869"/>
                </a:lnTo>
                <a:lnTo>
                  <a:pt x="11430" y="298376"/>
                </a:lnTo>
                <a:lnTo>
                  <a:pt x="14430" y="309467"/>
                </a:lnTo>
                <a:lnTo>
                  <a:pt x="30875" y="346379"/>
                </a:lnTo>
                <a:lnTo>
                  <a:pt x="51744" y="378177"/>
                </a:lnTo>
                <a:lnTo>
                  <a:pt x="53340" y="379907"/>
                </a:lnTo>
                <a:lnTo>
                  <a:pt x="53340" y="365691"/>
                </a:lnTo>
                <a:lnTo>
                  <a:pt x="54102" y="365691"/>
                </a:lnTo>
                <a:close/>
              </a:path>
              <a:path w="466725" h="464820">
                <a:moveTo>
                  <a:pt x="54101" y="97467"/>
                </a:moveTo>
                <a:lnTo>
                  <a:pt x="53339" y="98229"/>
                </a:lnTo>
                <a:lnTo>
                  <a:pt x="53339" y="98483"/>
                </a:lnTo>
                <a:lnTo>
                  <a:pt x="54101" y="97467"/>
                </a:lnTo>
                <a:close/>
              </a:path>
              <a:path w="466725" h="464820">
                <a:moveTo>
                  <a:pt x="67818" y="382455"/>
                </a:moveTo>
                <a:lnTo>
                  <a:pt x="60198" y="374073"/>
                </a:lnTo>
                <a:lnTo>
                  <a:pt x="60198" y="374835"/>
                </a:lnTo>
                <a:lnTo>
                  <a:pt x="53340" y="365691"/>
                </a:lnTo>
                <a:lnTo>
                  <a:pt x="53340" y="379907"/>
                </a:lnTo>
                <a:lnTo>
                  <a:pt x="67056" y="394780"/>
                </a:lnTo>
                <a:lnTo>
                  <a:pt x="67056" y="382455"/>
                </a:lnTo>
                <a:lnTo>
                  <a:pt x="67818" y="382455"/>
                </a:lnTo>
                <a:close/>
              </a:path>
              <a:path w="466725" h="464820">
                <a:moveTo>
                  <a:pt x="67817" y="81465"/>
                </a:moveTo>
                <a:lnTo>
                  <a:pt x="67055" y="81465"/>
                </a:lnTo>
                <a:lnTo>
                  <a:pt x="67055" y="82303"/>
                </a:lnTo>
                <a:lnTo>
                  <a:pt x="67817" y="81465"/>
                </a:lnTo>
                <a:close/>
              </a:path>
              <a:path w="466725" h="464820">
                <a:moveTo>
                  <a:pt x="83058" y="397695"/>
                </a:moveTo>
                <a:lnTo>
                  <a:pt x="74676" y="390075"/>
                </a:lnTo>
                <a:lnTo>
                  <a:pt x="67056" y="382455"/>
                </a:lnTo>
                <a:lnTo>
                  <a:pt x="67056" y="394780"/>
                </a:lnTo>
                <a:lnTo>
                  <a:pt x="76399" y="404912"/>
                </a:lnTo>
                <a:lnTo>
                  <a:pt x="82296" y="409518"/>
                </a:lnTo>
                <a:lnTo>
                  <a:pt x="82296" y="397695"/>
                </a:lnTo>
                <a:lnTo>
                  <a:pt x="83058" y="397695"/>
                </a:lnTo>
                <a:close/>
              </a:path>
              <a:path w="466725" h="464820">
                <a:moveTo>
                  <a:pt x="83057" y="66225"/>
                </a:moveTo>
                <a:lnTo>
                  <a:pt x="82296" y="66225"/>
                </a:lnTo>
                <a:lnTo>
                  <a:pt x="82296" y="66918"/>
                </a:lnTo>
                <a:lnTo>
                  <a:pt x="83057" y="66225"/>
                </a:lnTo>
                <a:close/>
              </a:path>
              <a:path w="466725" h="464820">
                <a:moveTo>
                  <a:pt x="177546" y="448749"/>
                </a:moveTo>
                <a:lnTo>
                  <a:pt x="156210" y="442653"/>
                </a:lnTo>
                <a:lnTo>
                  <a:pt x="136398" y="433509"/>
                </a:lnTo>
                <a:lnTo>
                  <a:pt x="136398" y="434271"/>
                </a:lnTo>
                <a:lnTo>
                  <a:pt x="126492" y="428937"/>
                </a:lnTo>
                <a:lnTo>
                  <a:pt x="117348" y="423603"/>
                </a:lnTo>
                <a:lnTo>
                  <a:pt x="99060" y="411411"/>
                </a:lnTo>
                <a:lnTo>
                  <a:pt x="82296" y="397695"/>
                </a:lnTo>
                <a:lnTo>
                  <a:pt x="82296" y="409518"/>
                </a:lnTo>
                <a:lnTo>
                  <a:pt x="104201" y="426631"/>
                </a:lnTo>
                <a:lnTo>
                  <a:pt x="134511" y="443385"/>
                </a:lnTo>
                <a:lnTo>
                  <a:pt x="166692" y="455221"/>
                </a:lnTo>
                <a:lnTo>
                  <a:pt x="176784" y="457326"/>
                </a:lnTo>
                <a:lnTo>
                  <a:pt x="176784" y="448749"/>
                </a:lnTo>
                <a:lnTo>
                  <a:pt x="177546" y="448749"/>
                </a:lnTo>
                <a:close/>
              </a:path>
              <a:path w="466725" h="464820">
                <a:moveTo>
                  <a:pt x="177545" y="15171"/>
                </a:moveTo>
                <a:lnTo>
                  <a:pt x="176783" y="15171"/>
                </a:lnTo>
                <a:lnTo>
                  <a:pt x="176783" y="15389"/>
                </a:lnTo>
                <a:lnTo>
                  <a:pt x="177545" y="15171"/>
                </a:lnTo>
                <a:close/>
              </a:path>
              <a:path w="466725" h="464820">
                <a:moveTo>
                  <a:pt x="289560" y="456978"/>
                </a:moveTo>
                <a:lnTo>
                  <a:pt x="289560" y="448749"/>
                </a:lnTo>
                <a:lnTo>
                  <a:pt x="278130" y="451035"/>
                </a:lnTo>
                <a:lnTo>
                  <a:pt x="259430" y="454418"/>
                </a:lnTo>
                <a:lnTo>
                  <a:pt x="238682" y="455769"/>
                </a:lnTo>
                <a:lnTo>
                  <a:pt x="217845" y="455325"/>
                </a:lnTo>
                <a:lnTo>
                  <a:pt x="198882" y="453321"/>
                </a:lnTo>
                <a:lnTo>
                  <a:pt x="188214" y="451035"/>
                </a:lnTo>
                <a:lnTo>
                  <a:pt x="188214" y="451797"/>
                </a:lnTo>
                <a:lnTo>
                  <a:pt x="176784" y="448749"/>
                </a:lnTo>
                <a:lnTo>
                  <a:pt x="176784" y="457326"/>
                </a:lnTo>
                <a:lnTo>
                  <a:pt x="200104" y="462190"/>
                </a:lnTo>
                <a:lnTo>
                  <a:pt x="234110" y="464339"/>
                </a:lnTo>
                <a:lnTo>
                  <a:pt x="268070" y="461719"/>
                </a:lnTo>
                <a:lnTo>
                  <a:pt x="289560" y="456978"/>
                </a:lnTo>
                <a:close/>
              </a:path>
              <a:path w="466725" h="464820">
                <a:moveTo>
                  <a:pt x="278892" y="12326"/>
                </a:moveTo>
                <a:lnTo>
                  <a:pt x="278892" y="12123"/>
                </a:lnTo>
                <a:lnTo>
                  <a:pt x="278130" y="12123"/>
                </a:lnTo>
                <a:lnTo>
                  <a:pt x="278892" y="12326"/>
                </a:lnTo>
                <a:close/>
              </a:path>
              <a:path w="466725" h="464820">
                <a:moveTo>
                  <a:pt x="289560" y="15374"/>
                </a:moveTo>
                <a:lnTo>
                  <a:pt x="289560" y="15171"/>
                </a:lnTo>
                <a:lnTo>
                  <a:pt x="288798" y="15171"/>
                </a:lnTo>
                <a:lnTo>
                  <a:pt x="289560" y="15374"/>
                </a:lnTo>
                <a:close/>
              </a:path>
              <a:path w="466725" h="464820">
                <a:moveTo>
                  <a:pt x="300228" y="454625"/>
                </a:moveTo>
                <a:lnTo>
                  <a:pt x="300228" y="445701"/>
                </a:lnTo>
                <a:lnTo>
                  <a:pt x="288798" y="448749"/>
                </a:lnTo>
                <a:lnTo>
                  <a:pt x="289560" y="448749"/>
                </a:lnTo>
                <a:lnTo>
                  <a:pt x="289560" y="456978"/>
                </a:lnTo>
                <a:lnTo>
                  <a:pt x="300228" y="454625"/>
                </a:lnTo>
                <a:close/>
              </a:path>
              <a:path w="466725" h="464820">
                <a:moveTo>
                  <a:pt x="300228" y="18437"/>
                </a:moveTo>
                <a:lnTo>
                  <a:pt x="300228" y="18219"/>
                </a:lnTo>
                <a:lnTo>
                  <a:pt x="299466" y="18219"/>
                </a:lnTo>
                <a:lnTo>
                  <a:pt x="300228" y="18437"/>
                </a:lnTo>
                <a:close/>
              </a:path>
              <a:path w="466725" h="464820">
                <a:moveTo>
                  <a:pt x="320802" y="447064"/>
                </a:moveTo>
                <a:lnTo>
                  <a:pt x="320802" y="438081"/>
                </a:lnTo>
                <a:lnTo>
                  <a:pt x="310134" y="442653"/>
                </a:lnTo>
                <a:lnTo>
                  <a:pt x="299466" y="445701"/>
                </a:lnTo>
                <a:lnTo>
                  <a:pt x="300228" y="445701"/>
                </a:lnTo>
                <a:lnTo>
                  <a:pt x="300228" y="454625"/>
                </a:lnTo>
                <a:lnTo>
                  <a:pt x="301347" y="454378"/>
                </a:lnTo>
                <a:lnTo>
                  <a:pt x="320802" y="447064"/>
                </a:lnTo>
                <a:close/>
              </a:path>
              <a:path w="466725" h="464820">
                <a:moveTo>
                  <a:pt x="320802" y="26166"/>
                </a:moveTo>
                <a:lnTo>
                  <a:pt x="320802" y="25839"/>
                </a:lnTo>
                <a:lnTo>
                  <a:pt x="320040" y="25839"/>
                </a:lnTo>
                <a:lnTo>
                  <a:pt x="320802" y="26166"/>
                </a:lnTo>
                <a:close/>
              </a:path>
              <a:path w="466725" h="464820">
                <a:moveTo>
                  <a:pt x="330708" y="433509"/>
                </a:moveTo>
                <a:lnTo>
                  <a:pt x="320040" y="438081"/>
                </a:lnTo>
                <a:lnTo>
                  <a:pt x="320802" y="438081"/>
                </a:lnTo>
                <a:lnTo>
                  <a:pt x="320802" y="447064"/>
                </a:lnTo>
                <a:lnTo>
                  <a:pt x="329946" y="443627"/>
                </a:lnTo>
                <a:lnTo>
                  <a:pt x="329946" y="434271"/>
                </a:lnTo>
                <a:lnTo>
                  <a:pt x="330708" y="433509"/>
                </a:lnTo>
                <a:close/>
              </a:path>
              <a:path w="466725" h="464820">
                <a:moveTo>
                  <a:pt x="330708" y="30411"/>
                </a:moveTo>
                <a:lnTo>
                  <a:pt x="329946" y="29649"/>
                </a:lnTo>
                <a:lnTo>
                  <a:pt x="329946" y="30085"/>
                </a:lnTo>
                <a:lnTo>
                  <a:pt x="330708" y="30411"/>
                </a:lnTo>
                <a:close/>
              </a:path>
              <a:path w="466725" h="464820">
                <a:moveTo>
                  <a:pt x="349758" y="433238"/>
                </a:moveTo>
                <a:lnTo>
                  <a:pt x="349758" y="423603"/>
                </a:lnTo>
                <a:lnTo>
                  <a:pt x="329946" y="434271"/>
                </a:lnTo>
                <a:lnTo>
                  <a:pt x="329946" y="443627"/>
                </a:lnTo>
                <a:lnTo>
                  <a:pt x="333303" y="442365"/>
                </a:lnTo>
                <a:lnTo>
                  <a:pt x="349758" y="433238"/>
                </a:lnTo>
                <a:close/>
              </a:path>
              <a:path w="466725" h="464820">
                <a:moveTo>
                  <a:pt x="349758" y="40786"/>
                </a:moveTo>
                <a:lnTo>
                  <a:pt x="349758" y="40317"/>
                </a:lnTo>
                <a:lnTo>
                  <a:pt x="348996" y="40317"/>
                </a:lnTo>
                <a:lnTo>
                  <a:pt x="349758" y="40786"/>
                </a:lnTo>
                <a:close/>
              </a:path>
              <a:path w="466725" h="464820">
                <a:moveTo>
                  <a:pt x="358902" y="428167"/>
                </a:moveTo>
                <a:lnTo>
                  <a:pt x="358902" y="417507"/>
                </a:lnTo>
                <a:lnTo>
                  <a:pt x="348996" y="423603"/>
                </a:lnTo>
                <a:lnTo>
                  <a:pt x="349758" y="423603"/>
                </a:lnTo>
                <a:lnTo>
                  <a:pt x="349758" y="433238"/>
                </a:lnTo>
                <a:lnTo>
                  <a:pt x="358902" y="428167"/>
                </a:lnTo>
                <a:close/>
              </a:path>
              <a:path w="466725" h="464820">
                <a:moveTo>
                  <a:pt x="358902" y="46921"/>
                </a:moveTo>
                <a:lnTo>
                  <a:pt x="358902" y="46413"/>
                </a:lnTo>
                <a:lnTo>
                  <a:pt x="358140" y="46413"/>
                </a:lnTo>
                <a:lnTo>
                  <a:pt x="358902" y="46921"/>
                </a:lnTo>
                <a:close/>
              </a:path>
              <a:path w="466725" h="464820">
                <a:moveTo>
                  <a:pt x="425195" y="363378"/>
                </a:moveTo>
                <a:lnTo>
                  <a:pt x="425195" y="348165"/>
                </a:lnTo>
                <a:lnTo>
                  <a:pt x="419100" y="357309"/>
                </a:lnTo>
                <a:lnTo>
                  <a:pt x="413004" y="365691"/>
                </a:lnTo>
                <a:lnTo>
                  <a:pt x="406146" y="374835"/>
                </a:lnTo>
                <a:lnTo>
                  <a:pt x="406146" y="374073"/>
                </a:lnTo>
                <a:lnTo>
                  <a:pt x="399288" y="382455"/>
                </a:lnTo>
                <a:lnTo>
                  <a:pt x="384048" y="397695"/>
                </a:lnTo>
                <a:lnTo>
                  <a:pt x="367284" y="411411"/>
                </a:lnTo>
                <a:lnTo>
                  <a:pt x="358140" y="417507"/>
                </a:lnTo>
                <a:lnTo>
                  <a:pt x="358902" y="417507"/>
                </a:lnTo>
                <a:lnTo>
                  <a:pt x="358902" y="428167"/>
                </a:lnTo>
                <a:lnTo>
                  <a:pt x="363297" y="425729"/>
                </a:lnTo>
                <a:lnTo>
                  <a:pt x="390693" y="404519"/>
                </a:lnTo>
                <a:lnTo>
                  <a:pt x="414851" y="378785"/>
                </a:lnTo>
                <a:lnTo>
                  <a:pt x="425195" y="363378"/>
                </a:lnTo>
                <a:close/>
              </a:path>
              <a:path w="466725" h="464820">
                <a:moveTo>
                  <a:pt x="425195" y="116993"/>
                </a:moveTo>
                <a:lnTo>
                  <a:pt x="425195" y="115755"/>
                </a:lnTo>
                <a:lnTo>
                  <a:pt x="424434" y="115755"/>
                </a:lnTo>
                <a:lnTo>
                  <a:pt x="425195" y="116993"/>
                </a:lnTo>
                <a:close/>
              </a:path>
              <a:path w="466725" h="464820">
                <a:moveTo>
                  <a:pt x="430530" y="355433"/>
                </a:moveTo>
                <a:lnTo>
                  <a:pt x="430530" y="338259"/>
                </a:lnTo>
                <a:lnTo>
                  <a:pt x="424434" y="348165"/>
                </a:lnTo>
                <a:lnTo>
                  <a:pt x="425195" y="348165"/>
                </a:lnTo>
                <a:lnTo>
                  <a:pt x="425195" y="363378"/>
                </a:lnTo>
                <a:lnTo>
                  <a:pt x="430530" y="355433"/>
                </a:lnTo>
                <a:close/>
              </a:path>
              <a:path w="466725" h="464820">
                <a:moveTo>
                  <a:pt x="430530" y="126314"/>
                </a:moveTo>
                <a:lnTo>
                  <a:pt x="430530" y="125661"/>
                </a:lnTo>
                <a:lnTo>
                  <a:pt x="429768" y="124899"/>
                </a:lnTo>
                <a:lnTo>
                  <a:pt x="430530" y="126314"/>
                </a:lnTo>
                <a:close/>
              </a:path>
              <a:path w="466725" h="464820">
                <a:moveTo>
                  <a:pt x="456438" y="293596"/>
                </a:moveTo>
                <a:lnTo>
                  <a:pt x="456438" y="254439"/>
                </a:lnTo>
                <a:lnTo>
                  <a:pt x="454914" y="265869"/>
                </a:lnTo>
                <a:lnTo>
                  <a:pt x="452628" y="277299"/>
                </a:lnTo>
                <a:lnTo>
                  <a:pt x="450342" y="287967"/>
                </a:lnTo>
                <a:lnTo>
                  <a:pt x="447294" y="298635"/>
                </a:lnTo>
                <a:lnTo>
                  <a:pt x="443484" y="309303"/>
                </a:lnTo>
                <a:lnTo>
                  <a:pt x="443484" y="308541"/>
                </a:lnTo>
                <a:lnTo>
                  <a:pt x="439673" y="319209"/>
                </a:lnTo>
                <a:lnTo>
                  <a:pt x="435102" y="329115"/>
                </a:lnTo>
                <a:lnTo>
                  <a:pt x="429768" y="339021"/>
                </a:lnTo>
                <a:lnTo>
                  <a:pt x="430530" y="338259"/>
                </a:lnTo>
                <a:lnTo>
                  <a:pt x="430530" y="355433"/>
                </a:lnTo>
                <a:lnTo>
                  <a:pt x="435134" y="348574"/>
                </a:lnTo>
                <a:lnTo>
                  <a:pt x="450903" y="313937"/>
                </a:lnTo>
                <a:lnTo>
                  <a:pt x="456438" y="293596"/>
                </a:lnTo>
                <a:close/>
              </a:path>
              <a:path w="466725" h="464820">
                <a:moveTo>
                  <a:pt x="456438" y="214434"/>
                </a:moveTo>
                <a:lnTo>
                  <a:pt x="456438" y="209481"/>
                </a:lnTo>
                <a:lnTo>
                  <a:pt x="455676" y="208719"/>
                </a:lnTo>
                <a:lnTo>
                  <a:pt x="456438" y="214434"/>
                </a:lnTo>
                <a:close/>
              </a:path>
              <a:path w="466725" h="464820">
                <a:moveTo>
                  <a:pt x="457200" y="290796"/>
                </a:moveTo>
                <a:lnTo>
                  <a:pt x="457200" y="243009"/>
                </a:lnTo>
                <a:lnTo>
                  <a:pt x="455676" y="255201"/>
                </a:lnTo>
                <a:lnTo>
                  <a:pt x="456438" y="254439"/>
                </a:lnTo>
                <a:lnTo>
                  <a:pt x="456438" y="293596"/>
                </a:lnTo>
                <a:lnTo>
                  <a:pt x="457200" y="290796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632593" y="6253988"/>
            <a:ext cx="9813925" cy="11258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279650" marR="168275" indent="-2267585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2. </a:t>
            </a:r>
            <a:r>
              <a:rPr dirty="0" sz="2200" spc="-10">
                <a:latin typeface="Times New Roman"/>
                <a:cs typeface="Times New Roman"/>
              </a:rPr>
              <a:t>Деформації елементів </a:t>
            </a:r>
            <a:r>
              <a:rPr dirty="0" sz="2200" spc="-20">
                <a:latin typeface="Times New Roman"/>
                <a:cs typeface="Times New Roman"/>
              </a:rPr>
              <a:t>контейнера </a:t>
            </a:r>
            <a:r>
              <a:rPr dirty="0" sz="2200" spc="-10">
                <a:latin typeface="Times New Roman"/>
                <a:cs typeface="Times New Roman"/>
              </a:rPr>
              <a:t>при падінні </a:t>
            </a:r>
            <a:r>
              <a:rPr dirty="0" sz="2200" spc="-20">
                <a:latin typeface="Times New Roman"/>
                <a:cs typeface="Times New Roman"/>
              </a:rPr>
              <a:t>дном </a:t>
            </a:r>
            <a:r>
              <a:rPr dirty="0" sz="2200" spc="-5">
                <a:latin typeface="Times New Roman"/>
                <a:cs typeface="Times New Roman"/>
              </a:rPr>
              <a:t>на </a:t>
            </a:r>
            <a:r>
              <a:rPr dirty="0" sz="2200" spc="-20">
                <a:latin typeface="Times New Roman"/>
                <a:cs typeface="Times New Roman"/>
              </a:rPr>
              <a:t>жорстку </a:t>
            </a:r>
            <a:r>
              <a:rPr dirty="0" sz="2200" spc="-10">
                <a:latin typeface="Times New Roman"/>
                <a:cs typeface="Times New Roman"/>
              </a:rPr>
              <a:t>поверхню  без підсилення: </a:t>
            </a:r>
            <a:r>
              <a:rPr dirty="0" sz="2200" spc="-5">
                <a:latin typeface="Times New Roman"/>
                <a:cs typeface="Times New Roman"/>
              </a:rPr>
              <a:t>а – по вісі Y ; б – по вісі</a:t>
            </a:r>
            <a:r>
              <a:rPr dirty="0" sz="2200" spc="-170">
                <a:latin typeface="Times New Roman"/>
                <a:cs typeface="Times New Roman"/>
              </a:rPr>
              <a:t> </a:t>
            </a:r>
            <a:r>
              <a:rPr dirty="0" sz="2200" spc="-5">
                <a:latin typeface="Times New Roman"/>
                <a:cs typeface="Times New Roman"/>
              </a:rPr>
              <a:t>X.</a:t>
            </a:r>
            <a:endParaRPr sz="2200">
              <a:latin typeface="Times New Roman"/>
              <a:cs typeface="Times New Roman"/>
            </a:endParaRPr>
          </a:p>
          <a:p>
            <a:pPr algn="r" marR="5080">
              <a:lnSpc>
                <a:spcPct val="100000"/>
              </a:lnSpc>
              <a:spcBef>
                <a:spcPts val="1100"/>
              </a:spcBef>
            </a:pPr>
            <a:r>
              <a:rPr dirty="0" sz="2000" spc="-5">
                <a:latin typeface="Times New Roman"/>
                <a:cs typeface="Times New Roman"/>
              </a:rPr>
              <a:t>5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02287" y="761"/>
            <a:ext cx="5056632" cy="61782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55333" y="762"/>
            <a:ext cx="5170932" cy="628116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2310510" y="6244082"/>
            <a:ext cx="241935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а)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08531" y="6292075"/>
            <a:ext cx="26035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б)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06867" y="6590766"/>
            <a:ext cx="983107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3. </a:t>
            </a:r>
            <a:r>
              <a:rPr dirty="0" sz="2200" spc="-10">
                <a:latin typeface="Times New Roman"/>
                <a:cs typeface="Times New Roman"/>
              </a:rPr>
              <a:t>Деформації елементів </a:t>
            </a:r>
            <a:r>
              <a:rPr dirty="0" sz="2200" spc="-20">
                <a:latin typeface="Times New Roman"/>
                <a:cs typeface="Times New Roman"/>
              </a:rPr>
              <a:t>контейнера </a:t>
            </a:r>
            <a:r>
              <a:rPr dirty="0" sz="2200" spc="-10">
                <a:latin typeface="Times New Roman"/>
                <a:cs typeface="Times New Roman"/>
              </a:rPr>
              <a:t>при падінні </a:t>
            </a:r>
            <a:r>
              <a:rPr dirty="0" sz="2200" spc="-20">
                <a:latin typeface="Times New Roman"/>
                <a:cs typeface="Times New Roman"/>
              </a:rPr>
              <a:t>дном </a:t>
            </a:r>
            <a:r>
              <a:rPr dirty="0" sz="2200" spc="-5">
                <a:latin typeface="Times New Roman"/>
                <a:cs typeface="Times New Roman"/>
              </a:rPr>
              <a:t>на </a:t>
            </a:r>
            <a:r>
              <a:rPr dirty="0" sz="2200" spc="-20">
                <a:latin typeface="Times New Roman"/>
                <a:cs typeface="Times New Roman"/>
              </a:rPr>
              <a:t>жорстку </a:t>
            </a:r>
            <a:r>
              <a:rPr dirty="0" sz="2200" spc="-10">
                <a:latin typeface="Times New Roman"/>
                <a:cs typeface="Times New Roman"/>
              </a:rPr>
              <a:t>поверхню</a:t>
            </a:r>
            <a:r>
              <a:rPr dirty="0" sz="2200" spc="190">
                <a:latin typeface="Times New Roman"/>
                <a:cs typeface="Times New Roman"/>
              </a:rPr>
              <a:t> </a:t>
            </a:r>
            <a:r>
              <a:rPr dirty="0" sz="2200" spc="-5">
                <a:latin typeface="Times New Roman"/>
                <a:cs typeface="Times New Roman"/>
              </a:rPr>
              <a:t>з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10166477" y="7022052"/>
            <a:ext cx="466725" cy="464820"/>
          </a:xfrm>
          <a:custGeom>
            <a:avLst/>
            <a:gdLst/>
            <a:ahLst/>
            <a:cxnLst/>
            <a:rect l="l" t="t" r="r" b="b"/>
            <a:pathLst>
              <a:path w="466725" h="464820">
                <a:moveTo>
                  <a:pt x="466344" y="232188"/>
                </a:moveTo>
                <a:lnTo>
                  <a:pt x="456001" y="166233"/>
                </a:lnTo>
                <a:lnTo>
                  <a:pt x="442003" y="129284"/>
                </a:lnTo>
                <a:lnTo>
                  <a:pt x="400903" y="69248"/>
                </a:lnTo>
                <a:lnTo>
                  <a:pt x="346391" y="27691"/>
                </a:lnTo>
                <a:lnTo>
                  <a:pt x="283337" y="4612"/>
                </a:lnTo>
                <a:lnTo>
                  <a:pt x="250129" y="0"/>
                </a:lnTo>
                <a:lnTo>
                  <a:pt x="216613" y="5"/>
                </a:lnTo>
                <a:lnTo>
                  <a:pt x="151088" y="13870"/>
                </a:lnTo>
                <a:lnTo>
                  <a:pt x="91634" y="46202"/>
                </a:lnTo>
                <a:lnTo>
                  <a:pt x="43122" y="96997"/>
                </a:lnTo>
                <a:lnTo>
                  <a:pt x="10422" y="166254"/>
                </a:lnTo>
                <a:lnTo>
                  <a:pt x="1523" y="207804"/>
                </a:lnTo>
                <a:lnTo>
                  <a:pt x="0" y="232188"/>
                </a:lnTo>
                <a:lnTo>
                  <a:pt x="1524" y="255810"/>
                </a:lnTo>
                <a:lnTo>
                  <a:pt x="3048" y="267240"/>
                </a:lnTo>
                <a:lnTo>
                  <a:pt x="9144" y="289871"/>
                </a:lnTo>
                <a:lnTo>
                  <a:pt x="9144" y="231426"/>
                </a:lnTo>
                <a:lnTo>
                  <a:pt x="9167" y="231807"/>
                </a:lnTo>
                <a:lnTo>
                  <a:pt x="9905" y="219996"/>
                </a:lnTo>
                <a:lnTo>
                  <a:pt x="9906" y="220758"/>
                </a:lnTo>
                <a:lnTo>
                  <a:pt x="10667" y="208566"/>
                </a:lnTo>
                <a:lnTo>
                  <a:pt x="10667" y="209328"/>
                </a:lnTo>
                <a:lnTo>
                  <a:pt x="13715" y="186468"/>
                </a:lnTo>
                <a:lnTo>
                  <a:pt x="16001" y="175800"/>
                </a:lnTo>
                <a:lnTo>
                  <a:pt x="19049" y="165132"/>
                </a:lnTo>
                <a:lnTo>
                  <a:pt x="22859" y="154464"/>
                </a:lnTo>
                <a:lnTo>
                  <a:pt x="22859" y="155226"/>
                </a:lnTo>
                <a:lnTo>
                  <a:pt x="26669" y="144558"/>
                </a:lnTo>
                <a:lnTo>
                  <a:pt x="31241" y="134652"/>
                </a:lnTo>
                <a:lnTo>
                  <a:pt x="36575" y="124746"/>
                </a:lnTo>
                <a:lnTo>
                  <a:pt x="36575" y="125508"/>
                </a:lnTo>
                <a:lnTo>
                  <a:pt x="41909" y="115602"/>
                </a:lnTo>
                <a:lnTo>
                  <a:pt x="47243" y="106458"/>
                </a:lnTo>
                <a:lnTo>
                  <a:pt x="53339" y="99007"/>
                </a:lnTo>
                <a:lnTo>
                  <a:pt x="53339" y="98076"/>
                </a:lnTo>
                <a:lnTo>
                  <a:pt x="60197" y="88932"/>
                </a:lnTo>
                <a:lnTo>
                  <a:pt x="60197" y="89694"/>
                </a:lnTo>
                <a:lnTo>
                  <a:pt x="67055" y="82150"/>
                </a:lnTo>
                <a:lnTo>
                  <a:pt x="67055" y="81312"/>
                </a:lnTo>
                <a:lnTo>
                  <a:pt x="74675" y="73692"/>
                </a:lnTo>
                <a:lnTo>
                  <a:pt x="82296" y="66764"/>
                </a:lnTo>
                <a:lnTo>
                  <a:pt x="82296" y="66072"/>
                </a:lnTo>
                <a:lnTo>
                  <a:pt x="131692" y="32315"/>
                </a:lnTo>
                <a:lnTo>
                  <a:pt x="177545" y="15018"/>
                </a:lnTo>
                <a:lnTo>
                  <a:pt x="188213" y="11970"/>
                </a:lnTo>
                <a:lnTo>
                  <a:pt x="188213" y="12732"/>
                </a:lnTo>
                <a:lnTo>
                  <a:pt x="198881" y="10598"/>
                </a:lnTo>
                <a:lnTo>
                  <a:pt x="198881" y="10446"/>
                </a:lnTo>
                <a:lnTo>
                  <a:pt x="210311" y="8922"/>
                </a:lnTo>
                <a:lnTo>
                  <a:pt x="224304" y="8183"/>
                </a:lnTo>
                <a:lnTo>
                  <a:pt x="238977" y="8050"/>
                </a:lnTo>
                <a:lnTo>
                  <a:pt x="253604" y="8734"/>
                </a:lnTo>
                <a:lnTo>
                  <a:pt x="267462" y="10446"/>
                </a:lnTo>
                <a:lnTo>
                  <a:pt x="278130" y="12579"/>
                </a:lnTo>
                <a:lnTo>
                  <a:pt x="278130" y="11970"/>
                </a:lnTo>
                <a:lnTo>
                  <a:pt x="289560" y="15018"/>
                </a:lnTo>
                <a:lnTo>
                  <a:pt x="289560" y="15221"/>
                </a:lnTo>
                <a:lnTo>
                  <a:pt x="300228" y="18066"/>
                </a:lnTo>
                <a:lnTo>
                  <a:pt x="300228" y="18283"/>
                </a:lnTo>
                <a:lnTo>
                  <a:pt x="310134" y="21114"/>
                </a:lnTo>
                <a:lnTo>
                  <a:pt x="320802" y="25686"/>
                </a:lnTo>
                <a:lnTo>
                  <a:pt x="320802" y="26012"/>
                </a:lnTo>
                <a:lnTo>
                  <a:pt x="329946" y="29931"/>
                </a:lnTo>
                <a:lnTo>
                  <a:pt x="329946" y="29496"/>
                </a:lnTo>
                <a:lnTo>
                  <a:pt x="349758" y="40164"/>
                </a:lnTo>
                <a:lnTo>
                  <a:pt x="349758" y="40633"/>
                </a:lnTo>
                <a:lnTo>
                  <a:pt x="358902" y="46260"/>
                </a:lnTo>
                <a:lnTo>
                  <a:pt x="358902" y="46768"/>
                </a:lnTo>
                <a:lnTo>
                  <a:pt x="367284" y="52356"/>
                </a:lnTo>
                <a:lnTo>
                  <a:pt x="384048" y="66072"/>
                </a:lnTo>
                <a:lnTo>
                  <a:pt x="399288" y="81312"/>
                </a:lnTo>
                <a:lnTo>
                  <a:pt x="406146" y="89694"/>
                </a:lnTo>
                <a:lnTo>
                  <a:pt x="406146" y="88932"/>
                </a:lnTo>
                <a:lnTo>
                  <a:pt x="413004" y="98076"/>
                </a:lnTo>
                <a:lnTo>
                  <a:pt x="419100" y="106458"/>
                </a:lnTo>
                <a:lnTo>
                  <a:pt x="425195" y="115602"/>
                </a:lnTo>
                <a:lnTo>
                  <a:pt x="425195" y="116840"/>
                </a:lnTo>
                <a:lnTo>
                  <a:pt x="430530" y="125508"/>
                </a:lnTo>
                <a:lnTo>
                  <a:pt x="430530" y="124746"/>
                </a:lnTo>
                <a:lnTo>
                  <a:pt x="439673" y="144558"/>
                </a:lnTo>
                <a:lnTo>
                  <a:pt x="443484" y="155226"/>
                </a:lnTo>
                <a:lnTo>
                  <a:pt x="443484" y="154464"/>
                </a:lnTo>
                <a:lnTo>
                  <a:pt x="454914" y="197898"/>
                </a:lnTo>
                <a:lnTo>
                  <a:pt x="456438" y="209328"/>
                </a:lnTo>
                <a:lnTo>
                  <a:pt x="456438" y="208566"/>
                </a:lnTo>
                <a:lnTo>
                  <a:pt x="457200" y="220758"/>
                </a:lnTo>
                <a:lnTo>
                  <a:pt x="457200" y="290891"/>
                </a:lnTo>
                <a:lnTo>
                  <a:pt x="461436" y="275455"/>
                </a:lnTo>
                <a:lnTo>
                  <a:pt x="466344" y="232188"/>
                </a:lnTo>
                <a:close/>
              </a:path>
              <a:path w="466725" h="464820">
                <a:moveTo>
                  <a:pt x="9167" y="231807"/>
                </a:moveTo>
                <a:lnTo>
                  <a:pt x="9144" y="231426"/>
                </a:lnTo>
                <a:lnTo>
                  <a:pt x="9144" y="232188"/>
                </a:lnTo>
                <a:lnTo>
                  <a:pt x="9167" y="231807"/>
                </a:lnTo>
                <a:close/>
              </a:path>
              <a:path w="466725" h="464820">
                <a:moveTo>
                  <a:pt x="54102" y="366300"/>
                </a:moveTo>
                <a:lnTo>
                  <a:pt x="31242" y="328962"/>
                </a:lnTo>
                <a:lnTo>
                  <a:pt x="22860" y="308388"/>
                </a:lnTo>
                <a:lnTo>
                  <a:pt x="22860" y="309150"/>
                </a:lnTo>
                <a:lnTo>
                  <a:pt x="19050" y="298482"/>
                </a:lnTo>
                <a:lnTo>
                  <a:pt x="16002" y="287814"/>
                </a:lnTo>
                <a:lnTo>
                  <a:pt x="13716" y="277146"/>
                </a:lnTo>
                <a:lnTo>
                  <a:pt x="10668" y="254286"/>
                </a:lnTo>
                <a:lnTo>
                  <a:pt x="10668" y="255048"/>
                </a:lnTo>
                <a:lnTo>
                  <a:pt x="9167" y="231807"/>
                </a:lnTo>
                <a:lnTo>
                  <a:pt x="9144" y="232188"/>
                </a:lnTo>
                <a:lnTo>
                  <a:pt x="9144" y="289871"/>
                </a:lnTo>
                <a:lnTo>
                  <a:pt x="14366" y="309260"/>
                </a:lnTo>
                <a:lnTo>
                  <a:pt x="30753" y="346135"/>
                </a:lnTo>
                <a:lnTo>
                  <a:pt x="51568" y="377913"/>
                </a:lnTo>
                <a:lnTo>
                  <a:pt x="53340" y="379837"/>
                </a:lnTo>
                <a:lnTo>
                  <a:pt x="53340" y="365538"/>
                </a:lnTo>
                <a:lnTo>
                  <a:pt x="54102" y="366300"/>
                </a:lnTo>
                <a:close/>
              </a:path>
              <a:path w="466725" h="464820">
                <a:moveTo>
                  <a:pt x="54101" y="98076"/>
                </a:moveTo>
                <a:lnTo>
                  <a:pt x="53339" y="98076"/>
                </a:lnTo>
                <a:lnTo>
                  <a:pt x="53339" y="99007"/>
                </a:lnTo>
                <a:lnTo>
                  <a:pt x="54101" y="98076"/>
                </a:lnTo>
                <a:close/>
              </a:path>
              <a:path w="466725" h="464820">
                <a:moveTo>
                  <a:pt x="67818" y="382302"/>
                </a:moveTo>
                <a:lnTo>
                  <a:pt x="60198" y="373920"/>
                </a:lnTo>
                <a:lnTo>
                  <a:pt x="60198" y="374682"/>
                </a:lnTo>
                <a:lnTo>
                  <a:pt x="53340" y="365538"/>
                </a:lnTo>
                <a:lnTo>
                  <a:pt x="53340" y="379837"/>
                </a:lnTo>
                <a:lnTo>
                  <a:pt x="67056" y="394735"/>
                </a:lnTo>
                <a:lnTo>
                  <a:pt x="67056" y="382302"/>
                </a:lnTo>
                <a:lnTo>
                  <a:pt x="67818" y="382302"/>
                </a:lnTo>
                <a:close/>
              </a:path>
              <a:path w="466725" h="464820">
                <a:moveTo>
                  <a:pt x="67817" y="81312"/>
                </a:moveTo>
                <a:lnTo>
                  <a:pt x="67055" y="81312"/>
                </a:lnTo>
                <a:lnTo>
                  <a:pt x="67055" y="82150"/>
                </a:lnTo>
                <a:lnTo>
                  <a:pt x="67817" y="81312"/>
                </a:lnTo>
                <a:close/>
              </a:path>
              <a:path w="466725" h="464820">
                <a:moveTo>
                  <a:pt x="83058" y="397542"/>
                </a:moveTo>
                <a:lnTo>
                  <a:pt x="74676" y="389922"/>
                </a:lnTo>
                <a:lnTo>
                  <a:pt x="74676" y="390684"/>
                </a:lnTo>
                <a:lnTo>
                  <a:pt x="67056" y="382302"/>
                </a:lnTo>
                <a:lnTo>
                  <a:pt x="67056" y="394735"/>
                </a:lnTo>
                <a:lnTo>
                  <a:pt x="76175" y="404641"/>
                </a:lnTo>
                <a:lnTo>
                  <a:pt x="82296" y="409431"/>
                </a:lnTo>
                <a:lnTo>
                  <a:pt x="82296" y="397542"/>
                </a:lnTo>
                <a:lnTo>
                  <a:pt x="83058" y="397542"/>
                </a:lnTo>
                <a:close/>
              </a:path>
              <a:path w="466725" h="464820">
                <a:moveTo>
                  <a:pt x="83057" y="66072"/>
                </a:moveTo>
                <a:lnTo>
                  <a:pt x="82296" y="66072"/>
                </a:lnTo>
                <a:lnTo>
                  <a:pt x="82296" y="66764"/>
                </a:lnTo>
                <a:lnTo>
                  <a:pt x="83057" y="66072"/>
                </a:lnTo>
                <a:close/>
              </a:path>
              <a:path w="466725" h="464820">
                <a:moveTo>
                  <a:pt x="278892" y="450882"/>
                </a:moveTo>
                <a:lnTo>
                  <a:pt x="267462" y="453168"/>
                </a:lnTo>
                <a:lnTo>
                  <a:pt x="253604" y="454879"/>
                </a:lnTo>
                <a:lnTo>
                  <a:pt x="238977" y="455563"/>
                </a:lnTo>
                <a:lnTo>
                  <a:pt x="224304" y="455430"/>
                </a:lnTo>
                <a:lnTo>
                  <a:pt x="210311" y="454692"/>
                </a:lnTo>
                <a:lnTo>
                  <a:pt x="198882" y="453168"/>
                </a:lnTo>
                <a:lnTo>
                  <a:pt x="188214" y="451644"/>
                </a:lnTo>
                <a:lnTo>
                  <a:pt x="156210" y="442500"/>
                </a:lnTo>
                <a:lnTo>
                  <a:pt x="136398" y="433356"/>
                </a:lnTo>
                <a:lnTo>
                  <a:pt x="136398" y="434118"/>
                </a:lnTo>
                <a:lnTo>
                  <a:pt x="126492" y="428784"/>
                </a:lnTo>
                <a:lnTo>
                  <a:pt x="117348" y="423450"/>
                </a:lnTo>
                <a:lnTo>
                  <a:pt x="99060" y="411258"/>
                </a:lnTo>
                <a:lnTo>
                  <a:pt x="82296" y="397542"/>
                </a:lnTo>
                <a:lnTo>
                  <a:pt x="82296" y="409431"/>
                </a:lnTo>
                <a:lnTo>
                  <a:pt x="134211" y="443141"/>
                </a:lnTo>
                <a:lnTo>
                  <a:pt x="199755" y="462017"/>
                </a:lnTo>
                <a:lnTo>
                  <a:pt x="233747" y="464215"/>
                </a:lnTo>
                <a:lnTo>
                  <a:pt x="267702" y="461652"/>
                </a:lnTo>
                <a:lnTo>
                  <a:pt x="278130" y="459372"/>
                </a:lnTo>
                <a:lnTo>
                  <a:pt x="278130" y="451644"/>
                </a:lnTo>
                <a:lnTo>
                  <a:pt x="278892" y="450882"/>
                </a:lnTo>
                <a:close/>
              </a:path>
              <a:path w="466725" h="464820">
                <a:moveTo>
                  <a:pt x="199644" y="10446"/>
                </a:moveTo>
                <a:lnTo>
                  <a:pt x="198881" y="10446"/>
                </a:lnTo>
                <a:lnTo>
                  <a:pt x="198881" y="10598"/>
                </a:lnTo>
                <a:lnTo>
                  <a:pt x="199644" y="10446"/>
                </a:lnTo>
                <a:close/>
              </a:path>
              <a:path w="466725" h="464820">
                <a:moveTo>
                  <a:pt x="199644" y="453168"/>
                </a:moveTo>
                <a:lnTo>
                  <a:pt x="198882" y="453066"/>
                </a:lnTo>
                <a:lnTo>
                  <a:pt x="199644" y="453168"/>
                </a:lnTo>
                <a:close/>
              </a:path>
              <a:path w="466725" h="464820">
                <a:moveTo>
                  <a:pt x="278892" y="12732"/>
                </a:moveTo>
                <a:lnTo>
                  <a:pt x="278130" y="11970"/>
                </a:lnTo>
                <a:lnTo>
                  <a:pt x="278130" y="12579"/>
                </a:lnTo>
                <a:lnTo>
                  <a:pt x="278892" y="12732"/>
                </a:lnTo>
                <a:close/>
              </a:path>
              <a:path w="466725" h="464820">
                <a:moveTo>
                  <a:pt x="289560" y="456873"/>
                </a:moveTo>
                <a:lnTo>
                  <a:pt x="289560" y="448596"/>
                </a:lnTo>
                <a:lnTo>
                  <a:pt x="278130" y="451644"/>
                </a:lnTo>
                <a:lnTo>
                  <a:pt x="278130" y="459372"/>
                </a:lnTo>
                <a:lnTo>
                  <a:pt x="289560" y="456873"/>
                </a:lnTo>
                <a:close/>
              </a:path>
              <a:path w="466725" h="464820">
                <a:moveTo>
                  <a:pt x="289560" y="15221"/>
                </a:moveTo>
                <a:lnTo>
                  <a:pt x="289560" y="15018"/>
                </a:lnTo>
                <a:lnTo>
                  <a:pt x="288798" y="15018"/>
                </a:lnTo>
                <a:lnTo>
                  <a:pt x="289560" y="15221"/>
                </a:lnTo>
                <a:close/>
              </a:path>
              <a:path w="466725" h="464820">
                <a:moveTo>
                  <a:pt x="300228" y="454540"/>
                </a:moveTo>
                <a:lnTo>
                  <a:pt x="300228" y="445548"/>
                </a:lnTo>
                <a:lnTo>
                  <a:pt x="288798" y="448596"/>
                </a:lnTo>
                <a:lnTo>
                  <a:pt x="289560" y="448596"/>
                </a:lnTo>
                <a:lnTo>
                  <a:pt x="289560" y="456873"/>
                </a:lnTo>
                <a:lnTo>
                  <a:pt x="300228" y="454540"/>
                </a:lnTo>
                <a:close/>
              </a:path>
              <a:path w="466725" h="464820">
                <a:moveTo>
                  <a:pt x="300228" y="18283"/>
                </a:moveTo>
                <a:lnTo>
                  <a:pt x="300228" y="18066"/>
                </a:lnTo>
                <a:lnTo>
                  <a:pt x="299466" y="18066"/>
                </a:lnTo>
                <a:lnTo>
                  <a:pt x="300228" y="18283"/>
                </a:lnTo>
                <a:close/>
              </a:path>
              <a:path w="466725" h="464820">
                <a:moveTo>
                  <a:pt x="320802" y="446969"/>
                </a:moveTo>
                <a:lnTo>
                  <a:pt x="320802" y="437928"/>
                </a:lnTo>
                <a:lnTo>
                  <a:pt x="310134" y="442500"/>
                </a:lnTo>
                <a:lnTo>
                  <a:pt x="299466" y="445548"/>
                </a:lnTo>
                <a:lnTo>
                  <a:pt x="300228" y="445548"/>
                </a:lnTo>
                <a:lnTo>
                  <a:pt x="300228" y="454540"/>
                </a:lnTo>
                <a:lnTo>
                  <a:pt x="300982" y="454375"/>
                </a:lnTo>
                <a:lnTo>
                  <a:pt x="320802" y="446969"/>
                </a:lnTo>
                <a:close/>
              </a:path>
              <a:path w="466725" h="464820">
                <a:moveTo>
                  <a:pt x="320802" y="26012"/>
                </a:moveTo>
                <a:lnTo>
                  <a:pt x="320802" y="25686"/>
                </a:lnTo>
                <a:lnTo>
                  <a:pt x="320040" y="25686"/>
                </a:lnTo>
                <a:lnTo>
                  <a:pt x="320802" y="26012"/>
                </a:lnTo>
                <a:close/>
              </a:path>
              <a:path w="466725" h="464820">
                <a:moveTo>
                  <a:pt x="330708" y="433356"/>
                </a:moveTo>
                <a:lnTo>
                  <a:pt x="320040" y="437928"/>
                </a:lnTo>
                <a:lnTo>
                  <a:pt x="320802" y="437928"/>
                </a:lnTo>
                <a:lnTo>
                  <a:pt x="320802" y="446969"/>
                </a:lnTo>
                <a:lnTo>
                  <a:pt x="329946" y="443553"/>
                </a:lnTo>
                <a:lnTo>
                  <a:pt x="329946" y="434118"/>
                </a:lnTo>
                <a:lnTo>
                  <a:pt x="330708" y="433356"/>
                </a:lnTo>
                <a:close/>
              </a:path>
              <a:path w="466725" h="464820">
                <a:moveTo>
                  <a:pt x="330708" y="30258"/>
                </a:moveTo>
                <a:lnTo>
                  <a:pt x="329946" y="29496"/>
                </a:lnTo>
                <a:lnTo>
                  <a:pt x="329946" y="29931"/>
                </a:lnTo>
                <a:lnTo>
                  <a:pt x="330708" y="30258"/>
                </a:lnTo>
                <a:close/>
              </a:path>
              <a:path w="466725" h="464820">
                <a:moveTo>
                  <a:pt x="349758" y="433156"/>
                </a:moveTo>
                <a:lnTo>
                  <a:pt x="349758" y="423450"/>
                </a:lnTo>
                <a:lnTo>
                  <a:pt x="329946" y="434118"/>
                </a:lnTo>
                <a:lnTo>
                  <a:pt x="329946" y="443553"/>
                </a:lnTo>
                <a:lnTo>
                  <a:pt x="332948" y="442431"/>
                </a:lnTo>
                <a:lnTo>
                  <a:pt x="349758" y="433156"/>
                </a:lnTo>
                <a:close/>
              </a:path>
              <a:path w="466725" h="464820">
                <a:moveTo>
                  <a:pt x="349758" y="40633"/>
                </a:moveTo>
                <a:lnTo>
                  <a:pt x="349758" y="40164"/>
                </a:lnTo>
                <a:lnTo>
                  <a:pt x="348996" y="40164"/>
                </a:lnTo>
                <a:lnTo>
                  <a:pt x="349758" y="40633"/>
                </a:lnTo>
                <a:close/>
              </a:path>
              <a:path w="466725" h="464820">
                <a:moveTo>
                  <a:pt x="358902" y="428110"/>
                </a:moveTo>
                <a:lnTo>
                  <a:pt x="358902" y="417354"/>
                </a:lnTo>
                <a:lnTo>
                  <a:pt x="348996" y="423450"/>
                </a:lnTo>
                <a:lnTo>
                  <a:pt x="349758" y="423450"/>
                </a:lnTo>
                <a:lnTo>
                  <a:pt x="349758" y="433156"/>
                </a:lnTo>
                <a:lnTo>
                  <a:pt x="358902" y="428110"/>
                </a:lnTo>
                <a:close/>
              </a:path>
              <a:path w="466725" h="464820">
                <a:moveTo>
                  <a:pt x="358902" y="46768"/>
                </a:moveTo>
                <a:lnTo>
                  <a:pt x="358902" y="46260"/>
                </a:lnTo>
                <a:lnTo>
                  <a:pt x="358140" y="46260"/>
                </a:lnTo>
                <a:lnTo>
                  <a:pt x="358902" y="46768"/>
                </a:lnTo>
                <a:close/>
              </a:path>
              <a:path w="466725" h="464820">
                <a:moveTo>
                  <a:pt x="425195" y="363360"/>
                </a:moveTo>
                <a:lnTo>
                  <a:pt x="425195" y="348012"/>
                </a:lnTo>
                <a:lnTo>
                  <a:pt x="413004" y="366300"/>
                </a:lnTo>
                <a:lnTo>
                  <a:pt x="413004" y="365538"/>
                </a:lnTo>
                <a:lnTo>
                  <a:pt x="406146" y="374682"/>
                </a:lnTo>
                <a:lnTo>
                  <a:pt x="406146" y="373920"/>
                </a:lnTo>
                <a:lnTo>
                  <a:pt x="399288" y="382302"/>
                </a:lnTo>
                <a:lnTo>
                  <a:pt x="391668" y="390684"/>
                </a:lnTo>
                <a:lnTo>
                  <a:pt x="391668" y="389922"/>
                </a:lnTo>
                <a:lnTo>
                  <a:pt x="384048" y="397542"/>
                </a:lnTo>
                <a:lnTo>
                  <a:pt x="367284" y="411258"/>
                </a:lnTo>
                <a:lnTo>
                  <a:pt x="358140" y="417354"/>
                </a:lnTo>
                <a:lnTo>
                  <a:pt x="358902" y="417354"/>
                </a:lnTo>
                <a:lnTo>
                  <a:pt x="358902" y="428110"/>
                </a:lnTo>
                <a:lnTo>
                  <a:pt x="362964" y="425868"/>
                </a:lnTo>
                <a:lnTo>
                  <a:pt x="390389" y="404735"/>
                </a:lnTo>
                <a:lnTo>
                  <a:pt x="414587" y="379080"/>
                </a:lnTo>
                <a:lnTo>
                  <a:pt x="425195" y="363360"/>
                </a:lnTo>
                <a:close/>
              </a:path>
              <a:path w="466725" h="464820">
                <a:moveTo>
                  <a:pt x="425195" y="116840"/>
                </a:moveTo>
                <a:lnTo>
                  <a:pt x="425195" y="115602"/>
                </a:lnTo>
                <a:lnTo>
                  <a:pt x="424434" y="115602"/>
                </a:lnTo>
                <a:lnTo>
                  <a:pt x="425195" y="116840"/>
                </a:lnTo>
                <a:close/>
              </a:path>
              <a:path w="466725" h="464820">
                <a:moveTo>
                  <a:pt x="457200" y="290891"/>
                </a:moveTo>
                <a:lnTo>
                  <a:pt x="457200" y="243618"/>
                </a:lnTo>
                <a:lnTo>
                  <a:pt x="456438" y="255048"/>
                </a:lnTo>
                <a:lnTo>
                  <a:pt x="456438" y="254286"/>
                </a:lnTo>
                <a:lnTo>
                  <a:pt x="447294" y="298482"/>
                </a:lnTo>
                <a:lnTo>
                  <a:pt x="443484" y="309150"/>
                </a:lnTo>
                <a:lnTo>
                  <a:pt x="443484" y="308388"/>
                </a:lnTo>
                <a:lnTo>
                  <a:pt x="439673" y="319056"/>
                </a:lnTo>
                <a:lnTo>
                  <a:pt x="430530" y="338868"/>
                </a:lnTo>
                <a:lnTo>
                  <a:pt x="424434" y="348012"/>
                </a:lnTo>
                <a:lnTo>
                  <a:pt x="425195" y="348012"/>
                </a:lnTo>
                <a:lnTo>
                  <a:pt x="425195" y="363360"/>
                </a:lnTo>
                <a:lnTo>
                  <a:pt x="434920" y="348949"/>
                </a:lnTo>
                <a:lnTo>
                  <a:pt x="450749" y="314392"/>
                </a:lnTo>
                <a:lnTo>
                  <a:pt x="457200" y="290891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597048" y="6967580"/>
            <a:ext cx="5650230" cy="304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305"/>
              </a:lnSpc>
            </a:pPr>
            <a:r>
              <a:rPr dirty="0" sz="2200" spc="-10">
                <a:latin typeface="Times New Roman"/>
                <a:cs typeface="Times New Roman"/>
              </a:rPr>
              <a:t>ребрами </a:t>
            </a:r>
            <a:r>
              <a:rPr dirty="0" sz="2200" spc="-20">
                <a:latin typeface="Times New Roman"/>
                <a:cs typeface="Times New Roman"/>
              </a:rPr>
              <a:t>жорсткості: </a:t>
            </a:r>
            <a:r>
              <a:rPr dirty="0" sz="2200" spc="-5">
                <a:latin typeface="Times New Roman"/>
                <a:cs typeface="Times New Roman"/>
              </a:rPr>
              <a:t>а – по вісі У; б – по вісі</a:t>
            </a:r>
            <a:r>
              <a:rPr dirty="0" sz="2200" spc="15">
                <a:latin typeface="Times New Roman"/>
                <a:cs typeface="Times New Roman"/>
              </a:rPr>
              <a:t> </a:t>
            </a:r>
            <a:r>
              <a:rPr dirty="0" sz="2200" spc="-5">
                <a:latin typeface="Times New Roman"/>
                <a:cs typeface="Times New Roman"/>
              </a:rPr>
              <a:t>Х.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322941" y="7129559"/>
            <a:ext cx="152400" cy="279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110"/>
              </a:lnSpc>
            </a:pPr>
            <a:r>
              <a:rPr dirty="0" sz="2000" spc="-5">
                <a:latin typeface="Times New Roman"/>
                <a:cs typeface="Times New Roman"/>
              </a:rPr>
              <a:t>6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733420" y="3246373"/>
            <a:ext cx="241935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а)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31391" y="3276104"/>
            <a:ext cx="26035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10">
                <a:latin typeface="Times New Roman"/>
                <a:cs typeface="Times New Roman"/>
              </a:rPr>
              <a:t>б)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7916" y="3513073"/>
            <a:ext cx="9728200" cy="6813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516380" marR="5080" indent="-1504315">
              <a:lnSpc>
                <a:spcPct val="100000"/>
              </a:lnSpc>
            </a:pPr>
            <a:r>
              <a:rPr dirty="0" sz="2200" spc="-5">
                <a:latin typeface="Times New Roman"/>
                <a:cs typeface="Times New Roman"/>
              </a:rPr>
              <a:t>Рис. 4. </a:t>
            </a:r>
            <a:r>
              <a:rPr dirty="0" sz="2200" spc="-15">
                <a:latin typeface="Times New Roman"/>
                <a:cs typeface="Times New Roman"/>
              </a:rPr>
              <a:t>Контейнер: </a:t>
            </a:r>
            <a:r>
              <a:rPr dirty="0" sz="2200" spc="-5">
                <a:latin typeface="Times New Roman"/>
                <a:cs typeface="Times New Roman"/>
              </a:rPr>
              <a:t>а – загальний вид, де 1 – </a:t>
            </a:r>
            <a:r>
              <a:rPr dirty="0" sz="2200" spc="-15">
                <a:latin typeface="Times New Roman"/>
                <a:cs typeface="Times New Roman"/>
              </a:rPr>
              <a:t>контейнер, </a:t>
            </a:r>
            <a:r>
              <a:rPr dirty="0" sz="2200" spc="-5">
                <a:latin typeface="Times New Roman"/>
                <a:cs typeface="Times New Roman"/>
              </a:rPr>
              <a:t>2 – </a:t>
            </a:r>
            <a:r>
              <a:rPr dirty="0" sz="2200" spc="-10">
                <a:latin typeface="Times New Roman"/>
                <a:cs typeface="Times New Roman"/>
              </a:rPr>
              <a:t>кришка, </a:t>
            </a:r>
            <a:r>
              <a:rPr dirty="0" sz="2200" spc="-5">
                <a:latin typeface="Times New Roman"/>
                <a:cs typeface="Times New Roman"/>
              </a:rPr>
              <a:t>3 – </a:t>
            </a:r>
            <a:r>
              <a:rPr dirty="0" sz="2200" spc="-10">
                <a:latin typeface="Times New Roman"/>
                <a:cs typeface="Times New Roman"/>
              </a:rPr>
              <a:t>стійки, </a:t>
            </a:r>
            <a:r>
              <a:rPr dirty="0" sz="2200" spc="-5">
                <a:latin typeface="Times New Roman"/>
                <a:cs typeface="Times New Roman"/>
              </a:rPr>
              <a:t>4 –  бічні </a:t>
            </a:r>
            <a:r>
              <a:rPr dirty="0" sz="2200">
                <a:latin typeface="Times New Roman"/>
                <a:cs typeface="Times New Roman"/>
              </a:rPr>
              <a:t>металеві </a:t>
            </a:r>
            <a:r>
              <a:rPr dirty="0" sz="2200" spc="-5">
                <a:latin typeface="Times New Roman"/>
                <a:cs typeface="Times New Roman"/>
              </a:rPr>
              <a:t>захисні елементи; б – </a:t>
            </a:r>
            <a:r>
              <a:rPr dirty="0" sz="2200" spc="-15">
                <a:latin typeface="Times New Roman"/>
                <a:cs typeface="Times New Roman"/>
              </a:rPr>
              <a:t>армування</a:t>
            </a:r>
            <a:r>
              <a:rPr dirty="0" sz="2200" spc="5">
                <a:latin typeface="Times New Roman"/>
                <a:cs typeface="Times New Roman"/>
              </a:rPr>
              <a:t> </a:t>
            </a:r>
            <a:r>
              <a:rPr dirty="0" sz="2200" spc="-15">
                <a:latin typeface="Times New Roman"/>
                <a:cs typeface="Times New Roman"/>
              </a:rPr>
              <a:t>корпуса.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15631" y="0"/>
            <a:ext cx="3967734" cy="324688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688244" y="1680204"/>
            <a:ext cx="2212340" cy="1061085"/>
          </a:xfrm>
          <a:custGeom>
            <a:avLst/>
            <a:gdLst/>
            <a:ahLst/>
            <a:cxnLst/>
            <a:rect l="l" t="t" r="r" b="b"/>
            <a:pathLst>
              <a:path w="2212340" h="1061085">
                <a:moveTo>
                  <a:pt x="2141009" y="27324"/>
                </a:moveTo>
                <a:lnTo>
                  <a:pt x="2123704" y="4576"/>
                </a:lnTo>
                <a:lnTo>
                  <a:pt x="2212108" y="0"/>
                </a:lnTo>
                <a:lnTo>
                  <a:pt x="2194921" y="21343"/>
                </a:lnTo>
                <a:lnTo>
                  <a:pt x="2153424" y="21343"/>
                </a:lnTo>
                <a:lnTo>
                  <a:pt x="2151911" y="22100"/>
                </a:lnTo>
                <a:lnTo>
                  <a:pt x="2141009" y="27324"/>
                </a:lnTo>
                <a:close/>
              </a:path>
              <a:path w="2212340" h="1061085">
                <a:moveTo>
                  <a:pt x="2147939" y="36433"/>
                </a:moveTo>
                <a:lnTo>
                  <a:pt x="2141009" y="27324"/>
                </a:lnTo>
                <a:lnTo>
                  <a:pt x="2151911" y="22100"/>
                </a:lnTo>
                <a:lnTo>
                  <a:pt x="2153424" y="21343"/>
                </a:lnTo>
                <a:lnTo>
                  <a:pt x="2157236" y="21343"/>
                </a:lnTo>
                <a:lnTo>
                  <a:pt x="2158763" y="22100"/>
                </a:lnTo>
                <a:lnTo>
                  <a:pt x="2160291" y="23626"/>
                </a:lnTo>
                <a:lnTo>
                  <a:pt x="2161818" y="25908"/>
                </a:lnTo>
                <a:lnTo>
                  <a:pt x="2161818" y="27434"/>
                </a:lnTo>
                <a:lnTo>
                  <a:pt x="2160291" y="29727"/>
                </a:lnTo>
                <a:lnTo>
                  <a:pt x="2158763" y="31241"/>
                </a:lnTo>
                <a:lnTo>
                  <a:pt x="2147939" y="36433"/>
                </a:lnTo>
                <a:close/>
              </a:path>
              <a:path w="2212340" h="1061085">
                <a:moveTo>
                  <a:pt x="2164858" y="58676"/>
                </a:moveTo>
                <a:lnTo>
                  <a:pt x="2147939" y="36433"/>
                </a:lnTo>
                <a:lnTo>
                  <a:pt x="2158763" y="31241"/>
                </a:lnTo>
                <a:lnTo>
                  <a:pt x="2160291" y="29727"/>
                </a:lnTo>
                <a:lnTo>
                  <a:pt x="2161818" y="27434"/>
                </a:lnTo>
                <a:lnTo>
                  <a:pt x="2161818" y="25908"/>
                </a:lnTo>
                <a:lnTo>
                  <a:pt x="2160291" y="23626"/>
                </a:lnTo>
                <a:lnTo>
                  <a:pt x="2158763" y="22100"/>
                </a:lnTo>
                <a:lnTo>
                  <a:pt x="2157236" y="21343"/>
                </a:lnTo>
                <a:lnTo>
                  <a:pt x="2194921" y="21343"/>
                </a:lnTo>
                <a:lnTo>
                  <a:pt x="2164858" y="58676"/>
                </a:lnTo>
                <a:close/>
              </a:path>
              <a:path w="2212340" h="1061085">
                <a:moveTo>
                  <a:pt x="72321" y="1032037"/>
                </a:moveTo>
                <a:lnTo>
                  <a:pt x="64688" y="1022139"/>
                </a:lnTo>
                <a:lnTo>
                  <a:pt x="2141009" y="27324"/>
                </a:lnTo>
                <a:lnTo>
                  <a:pt x="2147939" y="36433"/>
                </a:lnTo>
                <a:lnTo>
                  <a:pt x="72321" y="1032037"/>
                </a:lnTo>
                <a:close/>
              </a:path>
              <a:path w="2212340" h="1061085">
                <a:moveTo>
                  <a:pt x="0" y="1060710"/>
                </a:moveTo>
                <a:lnTo>
                  <a:pt x="48006" y="1000509"/>
                </a:lnTo>
                <a:lnTo>
                  <a:pt x="64688" y="1022139"/>
                </a:lnTo>
                <a:lnTo>
                  <a:pt x="52574" y="1027943"/>
                </a:lnTo>
                <a:lnTo>
                  <a:pt x="51046" y="1028700"/>
                </a:lnTo>
                <a:lnTo>
                  <a:pt x="49519" y="1031751"/>
                </a:lnTo>
                <a:lnTo>
                  <a:pt x="49519" y="1034045"/>
                </a:lnTo>
                <a:lnTo>
                  <a:pt x="51046" y="1035559"/>
                </a:lnTo>
                <a:lnTo>
                  <a:pt x="52574" y="1036327"/>
                </a:lnTo>
                <a:lnTo>
                  <a:pt x="54101" y="1037852"/>
                </a:lnTo>
                <a:lnTo>
                  <a:pt x="76806" y="1037852"/>
                </a:lnTo>
                <a:lnTo>
                  <a:pt x="89146" y="1053852"/>
                </a:lnTo>
                <a:lnTo>
                  <a:pt x="0" y="1060710"/>
                </a:lnTo>
                <a:close/>
              </a:path>
              <a:path w="2212340" h="1061085">
                <a:moveTo>
                  <a:pt x="60196" y="1037852"/>
                </a:moveTo>
                <a:lnTo>
                  <a:pt x="54101" y="1037852"/>
                </a:lnTo>
                <a:lnTo>
                  <a:pt x="52574" y="1036327"/>
                </a:lnTo>
                <a:lnTo>
                  <a:pt x="51046" y="1035559"/>
                </a:lnTo>
                <a:lnTo>
                  <a:pt x="49519" y="1034045"/>
                </a:lnTo>
                <a:lnTo>
                  <a:pt x="49519" y="1031751"/>
                </a:lnTo>
                <a:lnTo>
                  <a:pt x="51046" y="1028700"/>
                </a:lnTo>
                <a:lnTo>
                  <a:pt x="52574" y="1027943"/>
                </a:lnTo>
                <a:lnTo>
                  <a:pt x="64688" y="1022139"/>
                </a:lnTo>
                <a:lnTo>
                  <a:pt x="72321" y="1032037"/>
                </a:lnTo>
                <a:lnTo>
                  <a:pt x="60196" y="1037852"/>
                </a:lnTo>
                <a:close/>
              </a:path>
              <a:path w="2212340" h="1061085">
                <a:moveTo>
                  <a:pt x="76806" y="1037852"/>
                </a:moveTo>
                <a:lnTo>
                  <a:pt x="60196" y="1037852"/>
                </a:lnTo>
                <a:lnTo>
                  <a:pt x="72321" y="1032037"/>
                </a:lnTo>
                <a:lnTo>
                  <a:pt x="76806" y="103785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737763" y="1701548"/>
            <a:ext cx="2112645" cy="1016635"/>
          </a:xfrm>
          <a:custGeom>
            <a:avLst/>
            <a:gdLst/>
            <a:ahLst/>
            <a:cxnLst/>
            <a:rect l="l" t="t" r="r" b="b"/>
            <a:pathLst>
              <a:path w="2112645" h="1016635">
                <a:moveTo>
                  <a:pt x="3054" y="1006599"/>
                </a:moveTo>
                <a:lnTo>
                  <a:pt x="2102392" y="757"/>
                </a:lnTo>
                <a:lnTo>
                  <a:pt x="2103905" y="0"/>
                </a:lnTo>
                <a:lnTo>
                  <a:pt x="2107716" y="0"/>
                </a:lnTo>
                <a:lnTo>
                  <a:pt x="2109244" y="757"/>
                </a:lnTo>
                <a:lnTo>
                  <a:pt x="2110771" y="2282"/>
                </a:lnTo>
                <a:lnTo>
                  <a:pt x="2112299" y="4564"/>
                </a:lnTo>
                <a:lnTo>
                  <a:pt x="2112299" y="6090"/>
                </a:lnTo>
                <a:lnTo>
                  <a:pt x="2110771" y="8383"/>
                </a:lnTo>
                <a:lnTo>
                  <a:pt x="2109244" y="9897"/>
                </a:lnTo>
                <a:lnTo>
                  <a:pt x="10677" y="1016508"/>
                </a:lnTo>
                <a:lnTo>
                  <a:pt x="4582" y="1016508"/>
                </a:lnTo>
                <a:lnTo>
                  <a:pt x="3054" y="1014983"/>
                </a:lnTo>
                <a:lnTo>
                  <a:pt x="1527" y="1014215"/>
                </a:lnTo>
                <a:lnTo>
                  <a:pt x="0" y="1012701"/>
                </a:lnTo>
                <a:lnTo>
                  <a:pt x="0" y="1010407"/>
                </a:lnTo>
                <a:lnTo>
                  <a:pt x="1527" y="1007356"/>
                </a:lnTo>
                <a:lnTo>
                  <a:pt x="3054" y="100659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2688244" y="2680714"/>
            <a:ext cx="89535" cy="60325"/>
          </a:xfrm>
          <a:custGeom>
            <a:avLst/>
            <a:gdLst/>
            <a:ahLst/>
            <a:cxnLst/>
            <a:rect l="l" t="t" r="r" b="b"/>
            <a:pathLst>
              <a:path w="89535" h="60325">
                <a:moveTo>
                  <a:pt x="89146" y="53342"/>
                </a:moveTo>
                <a:lnTo>
                  <a:pt x="0" y="60201"/>
                </a:lnTo>
                <a:lnTo>
                  <a:pt x="48006" y="0"/>
                </a:lnTo>
                <a:lnTo>
                  <a:pt x="89146" y="5334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811949" y="1680204"/>
            <a:ext cx="88900" cy="59055"/>
          </a:xfrm>
          <a:custGeom>
            <a:avLst/>
            <a:gdLst/>
            <a:ahLst/>
            <a:cxnLst/>
            <a:rect l="l" t="t" r="r" b="b"/>
            <a:pathLst>
              <a:path w="88900" h="59055">
                <a:moveTo>
                  <a:pt x="0" y="4576"/>
                </a:moveTo>
                <a:lnTo>
                  <a:pt x="88403" y="0"/>
                </a:lnTo>
                <a:lnTo>
                  <a:pt x="41154" y="58676"/>
                </a:lnTo>
                <a:lnTo>
                  <a:pt x="0" y="4576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1482229" y="1709420"/>
            <a:ext cx="678180" cy="187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>
                <a:latin typeface="Times New Roman"/>
                <a:cs typeface="Times New Roman"/>
              </a:rPr>
              <a:t>1 6 </a:t>
            </a:r>
            <a:r>
              <a:rPr dirty="0" sz="1150" spc="70">
                <a:latin typeface="Times New Roman"/>
                <a:cs typeface="Times New Roman"/>
              </a:rPr>
              <a:t>20</a:t>
            </a:r>
            <a:r>
              <a:rPr dirty="0" sz="1150" spc="-125">
                <a:latin typeface="Times New Roman"/>
                <a:cs typeface="Times New Roman"/>
              </a:rPr>
              <a:t> </a:t>
            </a:r>
            <a:r>
              <a:rPr dirty="0" sz="1150" spc="100">
                <a:latin typeface="Times New Roman"/>
                <a:cs typeface="Times New Roman"/>
              </a:rPr>
              <a:t>мм</a:t>
            </a:r>
            <a:r>
              <a:rPr dirty="0" sz="1150" spc="-100">
                <a:latin typeface="Times New Roman"/>
                <a:cs typeface="Times New Roman"/>
              </a:rPr>
              <a:t> 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2221886" y="1578106"/>
            <a:ext cx="79375" cy="1414780"/>
          </a:xfrm>
          <a:custGeom>
            <a:avLst/>
            <a:gdLst/>
            <a:ahLst/>
            <a:cxnLst/>
            <a:rect l="l" t="t" r="r" b="b"/>
            <a:pathLst>
              <a:path w="79375" h="1414780">
                <a:moveTo>
                  <a:pt x="33531" y="62483"/>
                </a:moveTo>
                <a:lnTo>
                  <a:pt x="0" y="62483"/>
                </a:lnTo>
                <a:lnTo>
                  <a:pt x="39626" y="0"/>
                </a:lnTo>
                <a:lnTo>
                  <a:pt x="69106" y="46484"/>
                </a:lnTo>
                <a:lnTo>
                  <a:pt x="36572" y="46484"/>
                </a:lnTo>
                <a:lnTo>
                  <a:pt x="35058" y="48009"/>
                </a:lnTo>
                <a:lnTo>
                  <a:pt x="33531" y="50292"/>
                </a:lnTo>
                <a:lnTo>
                  <a:pt x="33531" y="62483"/>
                </a:lnTo>
                <a:close/>
              </a:path>
              <a:path w="79375" h="1414780">
                <a:moveTo>
                  <a:pt x="42667" y="1366271"/>
                </a:moveTo>
                <a:lnTo>
                  <a:pt x="36572" y="1366271"/>
                </a:lnTo>
                <a:lnTo>
                  <a:pt x="35058" y="1364745"/>
                </a:lnTo>
                <a:lnTo>
                  <a:pt x="33531" y="1362463"/>
                </a:lnTo>
                <a:lnTo>
                  <a:pt x="33531" y="50292"/>
                </a:lnTo>
                <a:lnTo>
                  <a:pt x="35058" y="48009"/>
                </a:lnTo>
                <a:lnTo>
                  <a:pt x="36572" y="46484"/>
                </a:lnTo>
                <a:lnTo>
                  <a:pt x="42667" y="46484"/>
                </a:lnTo>
                <a:lnTo>
                  <a:pt x="44194" y="48009"/>
                </a:lnTo>
                <a:lnTo>
                  <a:pt x="45722" y="50292"/>
                </a:lnTo>
                <a:lnTo>
                  <a:pt x="45722" y="1362463"/>
                </a:lnTo>
                <a:lnTo>
                  <a:pt x="44194" y="1364745"/>
                </a:lnTo>
                <a:lnTo>
                  <a:pt x="42667" y="1366271"/>
                </a:lnTo>
                <a:close/>
              </a:path>
              <a:path w="79375" h="1414780">
                <a:moveTo>
                  <a:pt x="79253" y="62483"/>
                </a:moveTo>
                <a:lnTo>
                  <a:pt x="45722" y="62483"/>
                </a:lnTo>
                <a:lnTo>
                  <a:pt x="45722" y="50292"/>
                </a:lnTo>
                <a:lnTo>
                  <a:pt x="44194" y="48009"/>
                </a:lnTo>
                <a:lnTo>
                  <a:pt x="42667" y="46484"/>
                </a:lnTo>
                <a:lnTo>
                  <a:pt x="69106" y="46484"/>
                </a:lnTo>
                <a:lnTo>
                  <a:pt x="79253" y="62483"/>
                </a:lnTo>
                <a:close/>
              </a:path>
              <a:path w="79375" h="1414780">
                <a:moveTo>
                  <a:pt x="39626" y="1414269"/>
                </a:moveTo>
                <a:lnTo>
                  <a:pt x="0" y="1351028"/>
                </a:lnTo>
                <a:lnTo>
                  <a:pt x="33531" y="1351028"/>
                </a:lnTo>
                <a:lnTo>
                  <a:pt x="33531" y="1362463"/>
                </a:lnTo>
                <a:lnTo>
                  <a:pt x="35058" y="1364745"/>
                </a:lnTo>
                <a:lnTo>
                  <a:pt x="36572" y="1366271"/>
                </a:lnTo>
                <a:lnTo>
                  <a:pt x="69702" y="1366271"/>
                </a:lnTo>
                <a:lnTo>
                  <a:pt x="39626" y="1414269"/>
                </a:lnTo>
                <a:close/>
              </a:path>
              <a:path w="79375" h="1414780">
                <a:moveTo>
                  <a:pt x="69702" y="1366271"/>
                </a:moveTo>
                <a:lnTo>
                  <a:pt x="42667" y="1366271"/>
                </a:lnTo>
                <a:lnTo>
                  <a:pt x="44194" y="1364745"/>
                </a:lnTo>
                <a:lnTo>
                  <a:pt x="45722" y="1362463"/>
                </a:lnTo>
                <a:lnTo>
                  <a:pt x="45722" y="1351028"/>
                </a:lnTo>
                <a:lnTo>
                  <a:pt x="79253" y="1351028"/>
                </a:lnTo>
                <a:lnTo>
                  <a:pt x="69702" y="136627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2255418" y="1624590"/>
            <a:ext cx="12700" cy="1320165"/>
          </a:xfrm>
          <a:custGeom>
            <a:avLst/>
            <a:gdLst/>
            <a:ahLst/>
            <a:cxnLst/>
            <a:rect l="l" t="t" r="r" b="b"/>
            <a:pathLst>
              <a:path w="12700" h="1320164">
                <a:moveTo>
                  <a:pt x="6095" y="0"/>
                </a:moveTo>
                <a:lnTo>
                  <a:pt x="6095" y="1319787"/>
                </a:lnTo>
              </a:path>
            </a:pathLst>
          </a:custGeom>
          <a:ln w="1219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/>
          <p:nvPr/>
        </p:nvSpPr>
        <p:spPr>
          <a:xfrm>
            <a:off x="2221886" y="1578106"/>
            <a:ext cx="79375" cy="62865"/>
          </a:xfrm>
          <a:custGeom>
            <a:avLst/>
            <a:gdLst/>
            <a:ahLst/>
            <a:cxnLst/>
            <a:rect l="l" t="t" r="r" b="b"/>
            <a:pathLst>
              <a:path w="79375" h="62864">
                <a:moveTo>
                  <a:pt x="0" y="62483"/>
                </a:moveTo>
                <a:lnTo>
                  <a:pt x="39626" y="0"/>
                </a:lnTo>
                <a:lnTo>
                  <a:pt x="79253" y="62483"/>
                </a:lnTo>
                <a:lnTo>
                  <a:pt x="0" y="6248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2221886" y="2929135"/>
            <a:ext cx="79375" cy="63500"/>
          </a:xfrm>
          <a:custGeom>
            <a:avLst/>
            <a:gdLst/>
            <a:ahLst/>
            <a:cxnLst/>
            <a:rect l="l" t="t" r="r" b="b"/>
            <a:pathLst>
              <a:path w="79375" h="63500">
                <a:moveTo>
                  <a:pt x="79253" y="0"/>
                </a:moveTo>
                <a:lnTo>
                  <a:pt x="39626" y="63240"/>
                </a:lnTo>
                <a:lnTo>
                  <a:pt x="0" y="0"/>
                </a:lnTo>
                <a:lnTo>
                  <a:pt x="79253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/>
          <p:nvPr/>
        </p:nvSpPr>
        <p:spPr>
          <a:xfrm>
            <a:off x="2052751" y="2252663"/>
            <a:ext cx="172720" cy="54229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1260"/>
              </a:lnSpc>
            </a:pPr>
            <a:r>
              <a:rPr dirty="0" sz="1150">
                <a:latin typeface="Times New Roman"/>
                <a:cs typeface="Times New Roman"/>
              </a:rPr>
              <a:t>1</a:t>
            </a:r>
            <a:r>
              <a:rPr dirty="0" sz="1150" spc="-5">
                <a:latin typeface="Times New Roman"/>
                <a:cs typeface="Times New Roman"/>
              </a:rPr>
              <a:t>65</a:t>
            </a:r>
            <a:r>
              <a:rPr dirty="0" sz="1150">
                <a:latin typeface="Times New Roman"/>
                <a:cs typeface="Times New Roman"/>
              </a:rPr>
              <a:t>0</a:t>
            </a:r>
            <a:r>
              <a:rPr dirty="0" sz="1150">
                <a:latin typeface="Times New Roman"/>
                <a:cs typeface="Times New Roman"/>
              </a:rPr>
              <a:t> </a:t>
            </a:r>
            <a:r>
              <a:rPr dirty="0" sz="1150" spc="-5">
                <a:latin typeface="Times New Roman"/>
                <a:cs typeface="Times New Roman"/>
              </a:rPr>
              <a:t>мм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1169562" y="1719073"/>
            <a:ext cx="1498600" cy="652780"/>
          </a:xfrm>
          <a:custGeom>
            <a:avLst/>
            <a:gdLst/>
            <a:ahLst/>
            <a:cxnLst/>
            <a:rect l="l" t="t" r="r" b="b"/>
            <a:pathLst>
              <a:path w="1498600" h="652780">
                <a:moveTo>
                  <a:pt x="51060" y="57907"/>
                </a:moveTo>
                <a:lnTo>
                  <a:pt x="0" y="0"/>
                </a:lnTo>
                <a:lnTo>
                  <a:pt x="89160" y="2282"/>
                </a:lnTo>
                <a:lnTo>
                  <a:pt x="77157" y="19807"/>
                </a:lnTo>
                <a:lnTo>
                  <a:pt x="57156" y="19807"/>
                </a:lnTo>
                <a:lnTo>
                  <a:pt x="52574" y="22089"/>
                </a:lnTo>
                <a:lnTo>
                  <a:pt x="52574" y="25908"/>
                </a:lnTo>
                <a:lnTo>
                  <a:pt x="54101" y="28948"/>
                </a:lnTo>
                <a:lnTo>
                  <a:pt x="55628" y="29716"/>
                </a:lnTo>
                <a:lnTo>
                  <a:pt x="66986" y="34656"/>
                </a:lnTo>
                <a:lnTo>
                  <a:pt x="51060" y="57907"/>
                </a:lnTo>
                <a:close/>
              </a:path>
              <a:path w="1498600" h="652780">
                <a:moveTo>
                  <a:pt x="66986" y="34656"/>
                </a:moveTo>
                <a:lnTo>
                  <a:pt x="55628" y="29716"/>
                </a:lnTo>
                <a:lnTo>
                  <a:pt x="54101" y="28948"/>
                </a:lnTo>
                <a:lnTo>
                  <a:pt x="52574" y="25908"/>
                </a:lnTo>
                <a:lnTo>
                  <a:pt x="52574" y="22089"/>
                </a:lnTo>
                <a:lnTo>
                  <a:pt x="57156" y="19807"/>
                </a:lnTo>
                <a:lnTo>
                  <a:pt x="61724" y="19807"/>
                </a:lnTo>
                <a:lnTo>
                  <a:pt x="73611" y="24984"/>
                </a:lnTo>
                <a:lnTo>
                  <a:pt x="66986" y="34656"/>
                </a:lnTo>
                <a:close/>
              </a:path>
              <a:path w="1498600" h="652780">
                <a:moveTo>
                  <a:pt x="73611" y="24984"/>
                </a:moveTo>
                <a:lnTo>
                  <a:pt x="61724" y="19807"/>
                </a:lnTo>
                <a:lnTo>
                  <a:pt x="77157" y="19807"/>
                </a:lnTo>
                <a:lnTo>
                  <a:pt x="73611" y="24984"/>
                </a:lnTo>
                <a:close/>
              </a:path>
              <a:path w="1498600" h="652780">
                <a:moveTo>
                  <a:pt x="1425425" y="625496"/>
                </a:moveTo>
                <a:lnTo>
                  <a:pt x="66986" y="34656"/>
                </a:lnTo>
                <a:lnTo>
                  <a:pt x="73611" y="24984"/>
                </a:lnTo>
                <a:lnTo>
                  <a:pt x="1431718" y="616434"/>
                </a:lnTo>
                <a:lnTo>
                  <a:pt x="1425425" y="625496"/>
                </a:lnTo>
                <a:close/>
              </a:path>
              <a:path w="1498600" h="652780">
                <a:moveTo>
                  <a:pt x="1479972" y="631696"/>
                </a:moveTo>
                <a:lnTo>
                  <a:pt x="1442482" y="631696"/>
                </a:lnTo>
                <a:lnTo>
                  <a:pt x="1444010" y="630928"/>
                </a:lnTo>
                <a:lnTo>
                  <a:pt x="1445537" y="629402"/>
                </a:lnTo>
                <a:lnTo>
                  <a:pt x="1447050" y="627120"/>
                </a:lnTo>
                <a:lnTo>
                  <a:pt x="1447050" y="624069"/>
                </a:lnTo>
                <a:lnTo>
                  <a:pt x="1445537" y="623312"/>
                </a:lnTo>
                <a:lnTo>
                  <a:pt x="1444010" y="621787"/>
                </a:lnTo>
                <a:lnTo>
                  <a:pt x="1431718" y="616434"/>
                </a:lnTo>
                <a:lnTo>
                  <a:pt x="1447050" y="594353"/>
                </a:lnTo>
                <a:lnTo>
                  <a:pt x="1479972" y="631696"/>
                </a:lnTo>
                <a:close/>
              </a:path>
              <a:path w="1498600" h="652780">
                <a:moveTo>
                  <a:pt x="1442482" y="631696"/>
                </a:moveTo>
                <a:lnTo>
                  <a:pt x="1439427" y="631696"/>
                </a:lnTo>
                <a:lnTo>
                  <a:pt x="1437914" y="630928"/>
                </a:lnTo>
                <a:lnTo>
                  <a:pt x="1425425" y="625496"/>
                </a:lnTo>
                <a:lnTo>
                  <a:pt x="1431718" y="616434"/>
                </a:lnTo>
                <a:lnTo>
                  <a:pt x="1444010" y="621787"/>
                </a:lnTo>
                <a:lnTo>
                  <a:pt x="1445537" y="623312"/>
                </a:lnTo>
                <a:lnTo>
                  <a:pt x="1447050" y="624069"/>
                </a:lnTo>
                <a:lnTo>
                  <a:pt x="1447050" y="627120"/>
                </a:lnTo>
                <a:lnTo>
                  <a:pt x="1445537" y="629402"/>
                </a:lnTo>
                <a:lnTo>
                  <a:pt x="1444010" y="630928"/>
                </a:lnTo>
                <a:lnTo>
                  <a:pt x="1442482" y="631696"/>
                </a:lnTo>
                <a:close/>
              </a:path>
              <a:path w="1498600" h="652780">
                <a:moveTo>
                  <a:pt x="1498111" y="652272"/>
                </a:moveTo>
                <a:lnTo>
                  <a:pt x="1408951" y="649221"/>
                </a:lnTo>
                <a:lnTo>
                  <a:pt x="1425425" y="625496"/>
                </a:lnTo>
                <a:lnTo>
                  <a:pt x="1437914" y="630928"/>
                </a:lnTo>
                <a:lnTo>
                  <a:pt x="1439427" y="631696"/>
                </a:lnTo>
                <a:lnTo>
                  <a:pt x="1479972" y="631696"/>
                </a:lnTo>
                <a:lnTo>
                  <a:pt x="1498111" y="652272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object 17"/>
          <p:cNvSpPr/>
          <p:nvPr/>
        </p:nvSpPr>
        <p:spPr>
          <a:xfrm>
            <a:off x="1222137" y="1738880"/>
            <a:ext cx="1395095" cy="612140"/>
          </a:xfrm>
          <a:custGeom>
            <a:avLst/>
            <a:gdLst/>
            <a:ahLst/>
            <a:cxnLst/>
            <a:rect l="l" t="t" r="r" b="b"/>
            <a:pathLst>
              <a:path w="1395095" h="612139">
                <a:moveTo>
                  <a:pt x="9150" y="0"/>
                </a:moveTo>
                <a:lnTo>
                  <a:pt x="1391436" y="601980"/>
                </a:lnTo>
                <a:lnTo>
                  <a:pt x="1392963" y="603505"/>
                </a:lnTo>
                <a:lnTo>
                  <a:pt x="1394476" y="604262"/>
                </a:lnTo>
                <a:lnTo>
                  <a:pt x="1394476" y="607313"/>
                </a:lnTo>
                <a:lnTo>
                  <a:pt x="1392963" y="609595"/>
                </a:lnTo>
                <a:lnTo>
                  <a:pt x="1391436" y="611121"/>
                </a:lnTo>
                <a:lnTo>
                  <a:pt x="1389908" y="611889"/>
                </a:lnTo>
                <a:lnTo>
                  <a:pt x="1386853" y="611889"/>
                </a:lnTo>
                <a:lnTo>
                  <a:pt x="1385340" y="611121"/>
                </a:lnTo>
                <a:lnTo>
                  <a:pt x="3054" y="9909"/>
                </a:lnTo>
                <a:lnTo>
                  <a:pt x="1527" y="9140"/>
                </a:lnTo>
                <a:lnTo>
                  <a:pt x="0" y="6101"/>
                </a:lnTo>
                <a:lnTo>
                  <a:pt x="0" y="2282"/>
                </a:lnTo>
                <a:lnTo>
                  <a:pt x="4582" y="0"/>
                </a:lnTo>
                <a:lnTo>
                  <a:pt x="9150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object 18"/>
          <p:cNvSpPr/>
          <p:nvPr/>
        </p:nvSpPr>
        <p:spPr>
          <a:xfrm>
            <a:off x="1169562" y="1719073"/>
            <a:ext cx="89535" cy="58419"/>
          </a:xfrm>
          <a:custGeom>
            <a:avLst/>
            <a:gdLst/>
            <a:ahLst/>
            <a:cxnLst/>
            <a:rect l="l" t="t" r="r" b="b"/>
            <a:pathLst>
              <a:path w="89534" h="58419">
                <a:moveTo>
                  <a:pt x="51060" y="57907"/>
                </a:moveTo>
                <a:lnTo>
                  <a:pt x="0" y="0"/>
                </a:lnTo>
                <a:lnTo>
                  <a:pt x="89160" y="2282"/>
                </a:lnTo>
                <a:lnTo>
                  <a:pt x="51060" y="5790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/>
          <p:nvPr/>
        </p:nvSpPr>
        <p:spPr>
          <a:xfrm>
            <a:off x="2578514" y="2313426"/>
            <a:ext cx="89535" cy="58419"/>
          </a:xfrm>
          <a:custGeom>
            <a:avLst/>
            <a:gdLst/>
            <a:ahLst/>
            <a:cxnLst/>
            <a:rect l="l" t="t" r="r" b="b"/>
            <a:pathLst>
              <a:path w="89535" h="58419">
                <a:moveTo>
                  <a:pt x="38099" y="0"/>
                </a:moveTo>
                <a:lnTo>
                  <a:pt x="89160" y="57918"/>
                </a:lnTo>
                <a:lnTo>
                  <a:pt x="0" y="54868"/>
                </a:lnTo>
                <a:lnTo>
                  <a:pt x="38099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0" name="object 20"/>
          <p:cNvSpPr txBox="1"/>
          <p:nvPr/>
        </p:nvSpPr>
        <p:spPr>
          <a:xfrm>
            <a:off x="3484753" y="1842770"/>
            <a:ext cx="654050" cy="1879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150">
                <a:latin typeface="Times New Roman"/>
                <a:cs typeface="Times New Roman"/>
              </a:rPr>
              <a:t>2 </a:t>
            </a:r>
            <a:r>
              <a:rPr dirty="0" sz="1150" spc="100">
                <a:latin typeface="Times New Roman"/>
                <a:cs typeface="Times New Roman"/>
              </a:rPr>
              <a:t>400 </a:t>
            </a:r>
            <a:r>
              <a:rPr dirty="0" sz="1150" spc="5">
                <a:latin typeface="Times New Roman"/>
                <a:cs typeface="Times New Roman"/>
              </a:rPr>
              <a:t>м</a:t>
            </a:r>
            <a:r>
              <a:rPr dirty="0" sz="1150" spc="-200">
                <a:latin typeface="Times New Roman"/>
                <a:cs typeface="Times New Roman"/>
              </a:rPr>
              <a:t> </a:t>
            </a:r>
            <a:r>
              <a:rPr dirty="0" sz="1150" spc="5">
                <a:latin typeface="Times New Roman"/>
                <a:cs typeface="Times New Roman"/>
              </a:rPr>
              <a:t>м</a:t>
            </a:r>
            <a:endParaRPr sz="115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858422" y="386337"/>
            <a:ext cx="550545" cy="437515"/>
          </a:xfrm>
          <a:custGeom>
            <a:avLst/>
            <a:gdLst/>
            <a:ahLst/>
            <a:cxnLst/>
            <a:rect l="l" t="t" r="r" b="b"/>
            <a:pathLst>
              <a:path w="550544" h="437515">
                <a:moveTo>
                  <a:pt x="480975" y="387497"/>
                </a:moveTo>
                <a:lnTo>
                  <a:pt x="1527" y="9140"/>
                </a:lnTo>
                <a:lnTo>
                  <a:pt x="0" y="6858"/>
                </a:lnTo>
                <a:lnTo>
                  <a:pt x="0" y="3039"/>
                </a:lnTo>
                <a:lnTo>
                  <a:pt x="3054" y="0"/>
                </a:lnTo>
                <a:lnTo>
                  <a:pt x="9150" y="0"/>
                </a:lnTo>
                <a:lnTo>
                  <a:pt x="11434" y="1514"/>
                </a:lnTo>
                <a:lnTo>
                  <a:pt x="490468" y="380987"/>
                </a:lnTo>
                <a:lnTo>
                  <a:pt x="481854" y="385741"/>
                </a:lnTo>
                <a:lnTo>
                  <a:pt x="480975" y="387497"/>
                </a:lnTo>
                <a:close/>
              </a:path>
              <a:path w="550544" h="437515">
                <a:moveTo>
                  <a:pt x="550071" y="411477"/>
                </a:moveTo>
                <a:lnTo>
                  <a:pt x="512836" y="411477"/>
                </a:lnTo>
                <a:lnTo>
                  <a:pt x="514349" y="409952"/>
                </a:lnTo>
                <a:lnTo>
                  <a:pt x="518931" y="407670"/>
                </a:lnTo>
                <a:lnTo>
                  <a:pt x="518931" y="403851"/>
                </a:lnTo>
                <a:lnTo>
                  <a:pt x="517404" y="402325"/>
                </a:lnTo>
                <a:lnTo>
                  <a:pt x="490468" y="380987"/>
                </a:lnTo>
                <a:lnTo>
                  <a:pt x="501239" y="375042"/>
                </a:lnTo>
                <a:lnTo>
                  <a:pt x="539501" y="383286"/>
                </a:lnTo>
                <a:lnTo>
                  <a:pt x="549408" y="393953"/>
                </a:lnTo>
                <a:lnTo>
                  <a:pt x="550071" y="411477"/>
                </a:lnTo>
                <a:close/>
              </a:path>
              <a:path w="550544" h="437515">
                <a:moveTo>
                  <a:pt x="512836" y="411477"/>
                </a:moveTo>
                <a:lnTo>
                  <a:pt x="509025" y="409952"/>
                </a:lnTo>
                <a:lnTo>
                  <a:pt x="507497" y="408427"/>
                </a:lnTo>
                <a:lnTo>
                  <a:pt x="480975" y="387497"/>
                </a:lnTo>
                <a:lnTo>
                  <a:pt x="481854" y="385741"/>
                </a:lnTo>
                <a:lnTo>
                  <a:pt x="490468" y="380987"/>
                </a:lnTo>
                <a:lnTo>
                  <a:pt x="517404" y="402325"/>
                </a:lnTo>
                <a:lnTo>
                  <a:pt x="518931" y="403851"/>
                </a:lnTo>
                <a:lnTo>
                  <a:pt x="518931" y="407670"/>
                </a:lnTo>
                <a:lnTo>
                  <a:pt x="514349" y="409952"/>
                </a:lnTo>
                <a:lnTo>
                  <a:pt x="512836" y="411477"/>
                </a:lnTo>
                <a:close/>
              </a:path>
              <a:path w="550544" h="437515">
                <a:moveTo>
                  <a:pt x="513215" y="437125"/>
                </a:moveTo>
                <a:lnTo>
                  <a:pt x="489968" y="431285"/>
                </a:lnTo>
                <a:lnTo>
                  <a:pt x="483872" y="427477"/>
                </a:lnTo>
                <a:lnTo>
                  <a:pt x="479304" y="422901"/>
                </a:lnTo>
                <a:lnTo>
                  <a:pt x="473007" y="403401"/>
                </a:lnTo>
                <a:lnTo>
                  <a:pt x="480975" y="387497"/>
                </a:lnTo>
                <a:lnTo>
                  <a:pt x="507497" y="408427"/>
                </a:lnTo>
                <a:lnTo>
                  <a:pt x="509025" y="409952"/>
                </a:lnTo>
                <a:lnTo>
                  <a:pt x="512836" y="411477"/>
                </a:lnTo>
                <a:lnTo>
                  <a:pt x="550071" y="411477"/>
                </a:lnTo>
                <a:lnTo>
                  <a:pt x="550202" y="414939"/>
                </a:lnTo>
                <a:lnTo>
                  <a:pt x="535715" y="430504"/>
                </a:lnTo>
                <a:lnTo>
                  <a:pt x="513215" y="437125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2" name="object 22"/>
          <p:cNvSpPr/>
          <p:nvPr/>
        </p:nvSpPr>
        <p:spPr>
          <a:xfrm>
            <a:off x="1858422" y="386337"/>
            <a:ext cx="519430" cy="411480"/>
          </a:xfrm>
          <a:custGeom>
            <a:avLst/>
            <a:gdLst/>
            <a:ahLst/>
            <a:cxnLst/>
            <a:rect l="l" t="t" r="r" b="b"/>
            <a:pathLst>
              <a:path w="519430" h="411480">
                <a:moveTo>
                  <a:pt x="507497" y="408427"/>
                </a:moveTo>
                <a:lnTo>
                  <a:pt x="1527" y="9140"/>
                </a:lnTo>
                <a:lnTo>
                  <a:pt x="0" y="6858"/>
                </a:lnTo>
                <a:lnTo>
                  <a:pt x="0" y="3039"/>
                </a:lnTo>
                <a:lnTo>
                  <a:pt x="3054" y="0"/>
                </a:lnTo>
                <a:lnTo>
                  <a:pt x="9150" y="0"/>
                </a:lnTo>
                <a:lnTo>
                  <a:pt x="11434" y="1514"/>
                </a:lnTo>
                <a:lnTo>
                  <a:pt x="517404" y="402325"/>
                </a:lnTo>
                <a:lnTo>
                  <a:pt x="518931" y="403851"/>
                </a:lnTo>
                <a:lnTo>
                  <a:pt x="518931" y="407670"/>
                </a:lnTo>
                <a:lnTo>
                  <a:pt x="514349" y="409952"/>
                </a:lnTo>
                <a:lnTo>
                  <a:pt x="512836" y="411477"/>
                </a:lnTo>
                <a:lnTo>
                  <a:pt x="509025" y="409952"/>
                </a:lnTo>
                <a:lnTo>
                  <a:pt x="507497" y="408427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3" name="object 23"/>
          <p:cNvSpPr/>
          <p:nvPr/>
        </p:nvSpPr>
        <p:spPr>
          <a:xfrm>
            <a:off x="2331429" y="761380"/>
            <a:ext cx="77470" cy="62230"/>
          </a:xfrm>
          <a:custGeom>
            <a:avLst/>
            <a:gdLst/>
            <a:ahLst/>
            <a:cxnLst/>
            <a:rect l="l" t="t" r="r" b="b"/>
            <a:pathLst>
              <a:path w="77469" h="62230">
                <a:moveTo>
                  <a:pt x="66494" y="8244"/>
                </a:moveTo>
                <a:lnTo>
                  <a:pt x="72589" y="13577"/>
                </a:lnTo>
                <a:lnTo>
                  <a:pt x="76401" y="18910"/>
                </a:lnTo>
                <a:lnTo>
                  <a:pt x="77194" y="39897"/>
                </a:lnTo>
                <a:lnTo>
                  <a:pt x="62708" y="55461"/>
                </a:lnTo>
                <a:lnTo>
                  <a:pt x="40207" y="62083"/>
                </a:lnTo>
                <a:lnTo>
                  <a:pt x="16960" y="56242"/>
                </a:lnTo>
                <a:lnTo>
                  <a:pt x="10865" y="52434"/>
                </a:lnTo>
                <a:lnTo>
                  <a:pt x="6297" y="47858"/>
                </a:lnTo>
                <a:lnTo>
                  <a:pt x="0" y="28359"/>
                </a:lnTo>
                <a:lnTo>
                  <a:pt x="8847" y="10698"/>
                </a:lnTo>
                <a:lnTo>
                  <a:pt x="28232" y="0"/>
                </a:lnTo>
                <a:lnTo>
                  <a:pt x="53547" y="1385"/>
                </a:lnTo>
                <a:lnTo>
                  <a:pt x="60399" y="4424"/>
                </a:lnTo>
                <a:lnTo>
                  <a:pt x="66494" y="824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4" name="object 24"/>
          <p:cNvSpPr/>
          <p:nvPr/>
        </p:nvSpPr>
        <p:spPr>
          <a:xfrm>
            <a:off x="1342544" y="377942"/>
            <a:ext cx="552450" cy="453390"/>
          </a:xfrm>
          <a:custGeom>
            <a:avLst/>
            <a:gdLst/>
            <a:ahLst/>
            <a:cxnLst/>
            <a:rect l="l" t="t" r="r" b="b"/>
            <a:pathLst>
              <a:path w="552450" h="453390">
                <a:moveTo>
                  <a:pt x="481084" y="403574"/>
                </a:moveTo>
                <a:lnTo>
                  <a:pt x="1513" y="8383"/>
                </a:lnTo>
                <a:lnTo>
                  <a:pt x="0" y="7626"/>
                </a:lnTo>
                <a:lnTo>
                  <a:pt x="0" y="3819"/>
                </a:lnTo>
                <a:lnTo>
                  <a:pt x="1513" y="768"/>
                </a:lnTo>
                <a:lnTo>
                  <a:pt x="3040" y="768"/>
                </a:lnTo>
                <a:lnTo>
                  <a:pt x="6095" y="0"/>
                </a:lnTo>
                <a:lnTo>
                  <a:pt x="9906" y="768"/>
                </a:lnTo>
                <a:lnTo>
                  <a:pt x="11419" y="2293"/>
                </a:lnTo>
                <a:lnTo>
                  <a:pt x="491273" y="396861"/>
                </a:lnTo>
                <a:lnTo>
                  <a:pt x="482357" y="401294"/>
                </a:lnTo>
                <a:lnTo>
                  <a:pt x="481084" y="403574"/>
                </a:lnTo>
                <a:close/>
              </a:path>
              <a:path w="552450" h="453390">
                <a:moveTo>
                  <a:pt x="551118" y="427488"/>
                </a:moveTo>
                <a:lnTo>
                  <a:pt x="514349" y="427488"/>
                </a:lnTo>
                <a:lnTo>
                  <a:pt x="517404" y="425963"/>
                </a:lnTo>
                <a:lnTo>
                  <a:pt x="518917" y="423680"/>
                </a:lnTo>
                <a:lnTo>
                  <a:pt x="518917" y="419861"/>
                </a:lnTo>
                <a:lnTo>
                  <a:pt x="517404" y="418347"/>
                </a:lnTo>
                <a:lnTo>
                  <a:pt x="491273" y="396861"/>
                </a:lnTo>
                <a:lnTo>
                  <a:pt x="502942" y="391059"/>
                </a:lnTo>
                <a:lnTo>
                  <a:pt x="541014" y="399297"/>
                </a:lnTo>
                <a:lnTo>
                  <a:pt x="552449" y="422155"/>
                </a:lnTo>
                <a:lnTo>
                  <a:pt x="551118" y="427488"/>
                </a:lnTo>
                <a:close/>
              </a:path>
              <a:path w="552450" h="453390">
                <a:moveTo>
                  <a:pt x="514349" y="427488"/>
                </a:moveTo>
                <a:lnTo>
                  <a:pt x="509781" y="427488"/>
                </a:lnTo>
                <a:lnTo>
                  <a:pt x="508254" y="425963"/>
                </a:lnTo>
                <a:lnTo>
                  <a:pt x="481084" y="403574"/>
                </a:lnTo>
                <a:lnTo>
                  <a:pt x="482357" y="401294"/>
                </a:lnTo>
                <a:lnTo>
                  <a:pt x="491273" y="396861"/>
                </a:lnTo>
                <a:lnTo>
                  <a:pt x="517404" y="418347"/>
                </a:lnTo>
                <a:lnTo>
                  <a:pt x="518917" y="419861"/>
                </a:lnTo>
                <a:lnTo>
                  <a:pt x="518917" y="423680"/>
                </a:lnTo>
                <a:lnTo>
                  <a:pt x="517404" y="425963"/>
                </a:lnTo>
                <a:lnTo>
                  <a:pt x="514349" y="427488"/>
                </a:lnTo>
                <a:close/>
              </a:path>
              <a:path w="552450" h="453390">
                <a:moveTo>
                  <a:pt x="515429" y="453110"/>
                </a:moveTo>
                <a:lnTo>
                  <a:pt x="505581" y="453033"/>
                </a:lnTo>
                <a:lnTo>
                  <a:pt x="496820" y="451103"/>
                </a:lnTo>
                <a:lnTo>
                  <a:pt x="490724" y="447295"/>
                </a:lnTo>
                <a:lnTo>
                  <a:pt x="483872" y="443488"/>
                </a:lnTo>
                <a:lnTo>
                  <a:pt x="479304" y="438155"/>
                </a:lnTo>
                <a:lnTo>
                  <a:pt x="472627" y="418720"/>
                </a:lnTo>
                <a:lnTo>
                  <a:pt x="481084" y="403574"/>
                </a:lnTo>
                <a:lnTo>
                  <a:pt x="508254" y="425963"/>
                </a:lnTo>
                <a:lnTo>
                  <a:pt x="509781" y="427488"/>
                </a:lnTo>
                <a:lnTo>
                  <a:pt x="551118" y="427488"/>
                </a:lnTo>
                <a:lnTo>
                  <a:pt x="549408" y="434347"/>
                </a:lnTo>
                <a:lnTo>
                  <a:pt x="544069" y="439680"/>
                </a:lnTo>
                <a:lnTo>
                  <a:pt x="539501" y="445013"/>
                </a:lnTo>
                <a:lnTo>
                  <a:pt x="533406" y="448821"/>
                </a:lnTo>
                <a:lnTo>
                  <a:pt x="525118" y="451613"/>
                </a:lnTo>
                <a:lnTo>
                  <a:pt x="515429" y="45311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/>
          <p:nvPr/>
        </p:nvSpPr>
        <p:spPr>
          <a:xfrm>
            <a:off x="1342544" y="377942"/>
            <a:ext cx="519430" cy="427990"/>
          </a:xfrm>
          <a:custGeom>
            <a:avLst/>
            <a:gdLst/>
            <a:ahLst/>
            <a:cxnLst/>
            <a:rect l="l" t="t" r="r" b="b"/>
            <a:pathLst>
              <a:path w="519430" h="427990">
                <a:moveTo>
                  <a:pt x="508254" y="425963"/>
                </a:moveTo>
                <a:lnTo>
                  <a:pt x="1513" y="8383"/>
                </a:lnTo>
                <a:lnTo>
                  <a:pt x="0" y="7626"/>
                </a:lnTo>
                <a:lnTo>
                  <a:pt x="0" y="3819"/>
                </a:lnTo>
                <a:lnTo>
                  <a:pt x="1513" y="768"/>
                </a:lnTo>
                <a:lnTo>
                  <a:pt x="3040" y="768"/>
                </a:lnTo>
                <a:lnTo>
                  <a:pt x="6095" y="0"/>
                </a:lnTo>
                <a:lnTo>
                  <a:pt x="9906" y="768"/>
                </a:lnTo>
                <a:lnTo>
                  <a:pt x="11419" y="2293"/>
                </a:lnTo>
                <a:lnTo>
                  <a:pt x="517404" y="418347"/>
                </a:lnTo>
                <a:lnTo>
                  <a:pt x="518917" y="419861"/>
                </a:lnTo>
                <a:lnTo>
                  <a:pt x="518917" y="423680"/>
                </a:lnTo>
                <a:lnTo>
                  <a:pt x="517404" y="425963"/>
                </a:lnTo>
                <a:lnTo>
                  <a:pt x="514349" y="427488"/>
                </a:lnTo>
                <a:lnTo>
                  <a:pt x="509781" y="427488"/>
                </a:lnTo>
                <a:lnTo>
                  <a:pt x="508254" y="42596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6" name="object 26"/>
          <p:cNvSpPr/>
          <p:nvPr/>
        </p:nvSpPr>
        <p:spPr>
          <a:xfrm>
            <a:off x="1815172" y="769001"/>
            <a:ext cx="80010" cy="62230"/>
          </a:xfrm>
          <a:custGeom>
            <a:avLst/>
            <a:gdLst/>
            <a:ahLst/>
            <a:cxnLst/>
            <a:rect l="l" t="t" r="r" b="b"/>
            <a:pathLst>
              <a:path w="80010" h="62230">
                <a:moveTo>
                  <a:pt x="68387" y="8238"/>
                </a:moveTo>
                <a:lnTo>
                  <a:pt x="72969" y="13571"/>
                </a:lnTo>
                <a:lnTo>
                  <a:pt x="76781" y="19661"/>
                </a:lnTo>
                <a:lnTo>
                  <a:pt x="78294" y="24994"/>
                </a:lnTo>
                <a:lnTo>
                  <a:pt x="79821" y="31096"/>
                </a:lnTo>
                <a:lnTo>
                  <a:pt x="76781" y="43288"/>
                </a:lnTo>
                <a:lnTo>
                  <a:pt x="71442" y="48621"/>
                </a:lnTo>
                <a:lnTo>
                  <a:pt x="66874" y="53954"/>
                </a:lnTo>
                <a:lnTo>
                  <a:pt x="60779" y="57762"/>
                </a:lnTo>
                <a:lnTo>
                  <a:pt x="52491" y="60554"/>
                </a:lnTo>
                <a:lnTo>
                  <a:pt x="42801" y="62051"/>
                </a:lnTo>
                <a:lnTo>
                  <a:pt x="32954" y="61974"/>
                </a:lnTo>
                <a:lnTo>
                  <a:pt x="24192" y="60044"/>
                </a:lnTo>
                <a:lnTo>
                  <a:pt x="18097" y="56236"/>
                </a:lnTo>
                <a:lnTo>
                  <a:pt x="11245" y="52429"/>
                </a:lnTo>
                <a:lnTo>
                  <a:pt x="6677" y="47095"/>
                </a:lnTo>
                <a:lnTo>
                  <a:pt x="0" y="27661"/>
                </a:lnTo>
                <a:lnTo>
                  <a:pt x="9730" y="10235"/>
                </a:lnTo>
                <a:lnTo>
                  <a:pt x="30314" y="0"/>
                </a:lnTo>
                <a:lnTo>
                  <a:pt x="56196" y="2136"/>
                </a:lnTo>
                <a:lnTo>
                  <a:pt x="62292" y="4419"/>
                </a:lnTo>
                <a:lnTo>
                  <a:pt x="68387" y="823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2353714" y="355084"/>
            <a:ext cx="463550" cy="1717039"/>
          </a:xfrm>
          <a:custGeom>
            <a:avLst/>
            <a:gdLst/>
            <a:ahLst/>
            <a:cxnLst/>
            <a:rect l="l" t="t" r="r" b="b"/>
            <a:pathLst>
              <a:path w="463550" h="1717039">
                <a:moveTo>
                  <a:pt x="409190" y="1656288"/>
                </a:moveTo>
                <a:lnTo>
                  <a:pt x="0" y="6101"/>
                </a:lnTo>
                <a:lnTo>
                  <a:pt x="0" y="3819"/>
                </a:lnTo>
                <a:lnTo>
                  <a:pt x="1527" y="1525"/>
                </a:lnTo>
                <a:lnTo>
                  <a:pt x="3054" y="0"/>
                </a:lnTo>
                <a:lnTo>
                  <a:pt x="10677" y="0"/>
                </a:lnTo>
                <a:lnTo>
                  <a:pt x="12204" y="1525"/>
                </a:lnTo>
                <a:lnTo>
                  <a:pt x="13718" y="3819"/>
                </a:lnTo>
                <a:lnTo>
                  <a:pt x="422412" y="1654307"/>
                </a:lnTo>
                <a:lnTo>
                  <a:pt x="420635" y="1654307"/>
                </a:lnTo>
                <a:lnTo>
                  <a:pt x="415296" y="1655075"/>
                </a:lnTo>
                <a:lnTo>
                  <a:pt x="409190" y="1656288"/>
                </a:lnTo>
                <a:close/>
              </a:path>
              <a:path w="463550" h="1717039">
                <a:moveTo>
                  <a:pt x="426730" y="1690882"/>
                </a:moveTo>
                <a:lnTo>
                  <a:pt x="420635" y="1690882"/>
                </a:lnTo>
                <a:lnTo>
                  <a:pt x="416824" y="1687074"/>
                </a:lnTo>
                <a:lnTo>
                  <a:pt x="409190" y="1656288"/>
                </a:lnTo>
                <a:lnTo>
                  <a:pt x="415296" y="1655075"/>
                </a:lnTo>
                <a:lnTo>
                  <a:pt x="420635" y="1654307"/>
                </a:lnTo>
                <a:lnTo>
                  <a:pt x="422412" y="1654307"/>
                </a:lnTo>
                <a:lnTo>
                  <a:pt x="429771" y="1684023"/>
                </a:lnTo>
                <a:lnTo>
                  <a:pt x="429771" y="1687074"/>
                </a:lnTo>
                <a:lnTo>
                  <a:pt x="428258" y="1689356"/>
                </a:lnTo>
                <a:lnTo>
                  <a:pt x="426730" y="1690882"/>
                </a:lnTo>
                <a:close/>
              </a:path>
              <a:path w="463550" h="1717039">
                <a:moveTo>
                  <a:pt x="460585" y="1690882"/>
                </a:moveTo>
                <a:lnTo>
                  <a:pt x="426730" y="1690882"/>
                </a:lnTo>
                <a:lnTo>
                  <a:pt x="428258" y="1689356"/>
                </a:lnTo>
                <a:lnTo>
                  <a:pt x="429771" y="1687074"/>
                </a:lnTo>
                <a:lnTo>
                  <a:pt x="429771" y="1684023"/>
                </a:lnTo>
                <a:lnTo>
                  <a:pt x="422412" y="1654307"/>
                </a:lnTo>
                <a:lnTo>
                  <a:pt x="428258" y="1654307"/>
                </a:lnTo>
                <a:lnTo>
                  <a:pt x="431298" y="1655075"/>
                </a:lnTo>
                <a:lnTo>
                  <a:pt x="439678" y="1656589"/>
                </a:lnTo>
                <a:lnTo>
                  <a:pt x="445787" y="1658883"/>
                </a:lnTo>
                <a:lnTo>
                  <a:pt x="451883" y="1664216"/>
                </a:lnTo>
                <a:lnTo>
                  <a:pt x="457207" y="1668024"/>
                </a:lnTo>
                <a:lnTo>
                  <a:pt x="460262" y="1674125"/>
                </a:lnTo>
                <a:lnTo>
                  <a:pt x="463302" y="1679458"/>
                </a:lnTo>
                <a:lnTo>
                  <a:pt x="463302" y="1685548"/>
                </a:lnTo>
                <a:lnTo>
                  <a:pt x="460585" y="1690882"/>
                </a:lnTo>
                <a:close/>
              </a:path>
              <a:path w="463550" h="1717039">
                <a:moveTo>
                  <a:pt x="426927" y="1717047"/>
                </a:moveTo>
                <a:lnTo>
                  <a:pt x="400507" y="1711597"/>
                </a:lnTo>
                <a:lnTo>
                  <a:pt x="384063" y="1691650"/>
                </a:lnTo>
                <a:lnTo>
                  <a:pt x="384063" y="1683266"/>
                </a:lnTo>
                <a:lnTo>
                  <a:pt x="409190" y="1656288"/>
                </a:lnTo>
                <a:lnTo>
                  <a:pt x="416824" y="1687074"/>
                </a:lnTo>
                <a:lnTo>
                  <a:pt x="420635" y="1690882"/>
                </a:lnTo>
                <a:lnTo>
                  <a:pt x="460585" y="1690882"/>
                </a:lnTo>
                <a:lnTo>
                  <a:pt x="451724" y="1708273"/>
                </a:lnTo>
                <a:lnTo>
                  <a:pt x="426927" y="171704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2353714" y="355084"/>
            <a:ext cx="429895" cy="1691005"/>
          </a:xfrm>
          <a:custGeom>
            <a:avLst/>
            <a:gdLst/>
            <a:ahLst/>
            <a:cxnLst/>
            <a:rect l="l" t="t" r="r" b="b"/>
            <a:pathLst>
              <a:path w="429894" h="1691005">
                <a:moveTo>
                  <a:pt x="416824" y="1687074"/>
                </a:moveTo>
                <a:lnTo>
                  <a:pt x="0" y="6101"/>
                </a:lnTo>
                <a:lnTo>
                  <a:pt x="0" y="3819"/>
                </a:lnTo>
                <a:lnTo>
                  <a:pt x="1527" y="1525"/>
                </a:lnTo>
                <a:lnTo>
                  <a:pt x="3054" y="0"/>
                </a:lnTo>
                <a:lnTo>
                  <a:pt x="10677" y="0"/>
                </a:lnTo>
                <a:lnTo>
                  <a:pt x="12204" y="1525"/>
                </a:lnTo>
                <a:lnTo>
                  <a:pt x="13718" y="3819"/>
                </a:lnTo>
                <a:lnTo>
                  <a:pt x="429771" y="1684023"/>
                </a:lnTo>
                <a:lnTo>
                  <a:pt x="429771" y="1687074"/>
                </a:lnTo>
                <a:lnTo>
                  <a:pt x="428258" y="1689356"/>
                </a:lnTo>
                <a:lnTo>
                  <a:pt x="426730" y="1690882"/>
                </a:lnTo>
                <a:lnTo>
                  <a:pt x="420635" y="1690882"/>
                </a:lnTo>
                <a:lnTo>
                  <a:pt x="416824" y="1687074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2737778" y="2009391"/>
            <a:ext cx="79375" cy="62865"/>
          </a:xfrm>
          <a:custGeom>
            <a:avLst/>
            <a:gdLst/>
            <a:ahLst/>
            <a:cxnLst/>
            <a:rect l="l" t="t" r="r" b="b"/>
            <a:pathLst>
              <a:path w="79375" h="62864">
                <a:moveTo>
                  <a:pt x="79239" y="25151"/>
                </a:moveTo>
                <a:lnTo>
                  <a:pt x="79239" y="31241"/>
                </a:lnTo>
                <a:lnTo>
                  <a:pt x="67661" y="53966"/>
                </a:lnTo>
                <a:lnTo>
                  <a:pt x="42863" y="62740"/>
                </a:lnTo>
                <a:lnTo>
                  <a:pt x="16444" y="57290"/>
                </a:lnTo>
                <a:lnTo>
                  <a:pt x="0" y="37343"/>
                </a:lnTo>
                <a:lnTo>
                  <a:pt x="0" y="28959"/>
                </a:lnTo>
                <a:lnTo>
                  <a:pt x="31233" y="768"/>
                </a:lnTo>
                <a:lnTo>
                  <a:pt x="36572" y="0"/>
                </a:lnTo>
                <a:lnTo>
                  <a:pt x="44194" y="0"/>
                </a:lnTo>
                <a:lnTo>
                  <a:pt x="47235" y="768"/>
                </a:lnTo>
                <a:lnTo>
                  <a:pt x="55614" y="2282"/>
                </a:lnTo>
                <a:lnTo>
                  <a:pt x="61724" y="4576"/>
                </a:lnTo>
                <a:lnTo>
                  <a:pt x="67819" y="9909"/>
                </a:lnTo>
                <a:lnTo>
                  <a:pt x="73144" y="13717"/>
                </a:lnTo>
                <a:lnTo>
                  <a:pt x="76198" y="19818"/>
                </a:lnTo>
                <a:lnTo>
                  <a:pt x="79239" y="25151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 txBox="1"/>
          <p:nvPr/>
        </p:nvSpPr>
        <p:spPr>
          <a:xfrm>
            <a:off x="1263535" y="155447"/>
            <a:ext cx="130810" cy="263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50">
                <a:latin typeface="Times New Roman"/>
                <a:cs typeface="Times New Roman"/>
              </a:rPr>
              <a:t>1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1" name="object 31"/>
          <p:cNvSpPr txBox="1"/>
          <p:nvPr/>
        </p:nvSpPr>
        <p:spPr>
          <a:xfrm>
            <a:off x="1769500" y="155447"/>
            <a:ext cx="130810" cy="263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50">
                <a:latin typeface="Times New Roman"/>
                <a:cs typeface="Times New Roman"/>
              </a:rPr>
              <a:t>2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2254895" y="155447"/>
            <a:ext cx="130810" cy="263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50">
                <a:latin typeface="Times New Roman"/>
                <a:cs typeface="Times New Roman"/>
              </a:rPr>
              <a:t>3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3" name="object 33"/>
          <p:cNvSpPr/>
          <p:nvPr/>
        </p:nvSpPr>
        <p:spPr>
          <a:xfrm>
            <a:off x="1603145" y="2768506"/>
            <a:ext cx="283845" cy="224154"/>
          </a:xfrm>
          <a:custGeom>
            <a:avLst/>
            <a:gdLst/>
            <a:ahLst/>
            <a:cxnLst/>
            <a:rect l="l" t="t" r="r" b="b"/>
            <a:pathLst>
              <a:path w="283844" h="224155">
                <a:moveTo>
                  <a:pt x="211721" y="48321"/>
                </a:moveTo>
                <a:lnTo>
                  <a:pt x="211081" y="47841"/>
                </a:lnTo>
                <a:lnTo>
                  <a:pt x="207270" y="42507"/>
                </a:lnTo>
                <a:lnTo>
                  <a:pt x="204215" y="30316"/>
                </a:lnTo>
                <a:lnTo>
                  <a:pt x="205742" y="23457"/>
                </a:lnTo>
                <a:lnTo>
                  <a:pt x="207270" y="18892"/>
                </a:lnTo>
                <a:lnTo>
                  <a:pt x="211081" y="12034"/>
                </a:lnTo>
                <a:lnTo>
                  <a:pt x="217176" y="8983"/>
                </a:lnTo>
                <a:lnTo>
                  <a:pt x="221744" y="3650"/>
                </a:lnTo>
                <a:lnTo>
                  <a:pt x="230124" y="1368"/>
                </a:lnTo>
                <a:lnTo>
                  <a:pt x="255776" y="0"/>
                </a:lnTo>
                <a:lnTo>
                  <a:pt x="275102" y="10507"/>
                </a:lnTo>
                <a:lnTo>
                  <a:pt x="282233" y="24983"/>
                </a:lnTo>
                <a:lnTo>
                  <a:pt x="242328" y="24983"/>
                </a:lnTo>
                <a:lnTo>
                  <a:pt x="239274" y="26508"/>
                </a:lnTo>
                <a:lnTo>
                  <a:pt x="211721" y="48321"/>
                </a:lnTo>
                <a:close/>
              </a:path>
              <a:path w="283844" h="224155">
                <a:moveTo>
                  <a:pt x="221056" y="55651"/>
                </a:moveTo>
                <a:lnTo>
                  <a:pt x="217176" y="52417"/>
                </a:lnTo>
                <a:lnTo>
                  <a:pt x="211721" y="48321"/>
                </a:lnTo>
                <a:lnTo>
                  <a:pt x="239274" y="26508"/>
                </a:lnTo>
                <a:lnTo>
                  <a:pt x="242328" y="24983"/>
                </a:lnTo>
                <a:lnTo>
                  <a:pt x="247653" y="24983"/>
                </a:lnTo>
                <a:lnTo>
                  <a:pt x="249180" y="26508"/>
                </a:lnTo>
                <a:lnTo>
                  <a:pt x="250708" y="28790"/>
                </a:lnTo>
                <a:lnTo>
                  <a:pt x="250708" y="32609"/>
                </a:lnTo>
                <a:lnTo>
                  <a:pt x="249180" y="33367"/>
                </a:lnTo>
                <a:lnTo>
                  <a:pt x="221056" y="55651"/>
                </a:lnTo>
                <a:close/>
              </a:path>
              <a:path w="283844" h="224155">
                <a:moveTo>
                  <a:pt x="252235" y="61558"/>
                </a:moveTo>
                <a:lnTo>
                  <a:pt x="236233" y="61558"/>
                </a:lnTo>
                <a:lnTo>
                  <a:pt x="230124" y="58507"/>
                </a:lnTo>
                <a:lnTo>
                  <a:pt x="221744" y="56225"/>
                </a:lnTo>
                <a:lnTo>
                  <a:pt x="221056" y="55651"/>
                </a:lnTo>
                <a:lnTo>
                  <a:pt x="249180" y="33367"/>
                </a:lnTo>
                <a:lnTo>
                  <a:pt x="250708" y="32609"/>
                </a:lnTo>
                <a:lnTo>
                  <a:pt x="250708" y="28790"/>
                </a:lnTo>
                <a:lnTo>
                  <a:pt x="249180" y="26508"/>
                </a:lnTo>
                <a:lnTo>
                  <a:pt x="247653" y="24983"/>
                </a:lnTo>
                <a:lnTo>
                  <a:pt x="282233" y="24983"/>
                </a:lnTo>
                <a:lnTo>
                  <a:pt x="259844" y="58507"/>
                </a:lnTo>
                <a:lnTo>
                  <a:pt x="252235" y="61558"/>
                </a:lnTo>
                <a:close/>
              </a:path>
              <a:path w="283844" h="224155">
                <a:moveTo>
                  <a:pt x="9150" y="223869"/>
                </a:moveTo>
                <a:lnTo>
                  <a:pt x="4582" y="223869"/>
                </a:lnTo>
                <a:lnTo>
                  <a:pt x="1527" y="222343"/>
                </a:lnTo>
                <a:lnTo>
                  <a:pt x="0" y="220818"/>
                </a:lnTo>
                <a:lnTo>
                  <a:pt x="0" y="217010"/>
                </a:lnTo>
                <a:lnTo>
                  <a:pt x="1527" y="214728"/>
                </a:lnTo>
                <a:lnTo>
                  <a:pt x="211721" y="48321"/>
                </a:lnTo>
                <a:lnTo>
                  <a:pt x="217176" y="52417"/>
                </a:lnTo>
                <a:lnTo>
                  <a:pt x="221056" y="55651"/>
                </a:lnTo>
                <a:lnTo>
                  <a:pt x="10677" y="222343"/>
                </a:lnTo>
                <a:lnTo>
                  <a:pt x="9150" y="223869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4" name="object 34"/>
          <p:cNvSpPr/>
          <p:nvPr/>
        </p:nvSpPr>
        <p:spPr>
          <a:xfrm>
            <a:off x="1603145" y="2793489"/>
            <a:ext cx="250825" cy="199390"/>
          </a:xfrm>
          <a:custGeom>
            <a:avLst/>
            <a:gdLst/>
            <a:ahLst/>
            <a:cxnLst/>
            <a:rect l="l" t="t" r="r" b="b"/>
            <a:pathLst>
              <a:path w="250825" h="199389">
                <a:moveTo>
                  <a:pt x="249180" y="8383"/>
                </a:moveTo>
                <a:lnTo>
                  <a:pt x="10677" y="197360"/>
                </a:lnTo>
                <a:lnTo>
                  <a:pt x="9150" y="198886"/>
                </a:lnTo>
                <a:lnTo>
                  <a:pt x="4582" y="198886"/>
                </a:lnTo>
                <a:lnTo>
                  <a:pt x="1527" y="197360"/>
                </a:lnTo>
                <a:lnTo>
                  <a:pt x="0" y="195835"/>
                </a:lnTo>
                <a:lnTo>
                  <a:pt x="0" y="192027"/>
                </a:lnTo>
                <a:lnTo>
                  <a:pt x="1527" y="189745"/>
                </a:lnTo>
                <a:lnTo>
                  <a:pt x="239274" y="1525"/>
                </a:lnTo>
                <a:lnTo>
                  <a:pt x="242328" y="0"/>
                </a:lnTo>
                <a:lnTo>
                  <a:pt x="247653" y="0"/>
                </a:lnTo>
                <a:lnTo>
                  <a:pt x="249180" y="1525"/>
                </a:lnTo>
                <a:lnTo>
                  <a:pt x="250708" y="3807"/>
                </a:lnTo>
                <a:lnTo>
                  <a:pt x="250708" y="7626"/>
                </a:lnTo>
                <a:lnTo>
                  <a:pt x="249180" y="838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5" name="object 35"/>
          <p:cNvSpPr/>
          <p:nvPr/>
        </p:nvSpPr>
        <p:spPr>
          <a:xfrm>
            <a:off x="1807360" y="2768506"/>
            <a:ext cx="80010" cy="61594"/>
          </a:xfrm>
          <a:custGeom>
            <a:avLst/>
            <a:gdLst/>
            <a:ahLst/>
            <a:cxnLst/>
            <a:rect l="l" t="t" r="r" b="b"/>
            <a:pathLst>
              <a:path w="80010" h="61594">
                <a:moveTo>
                  <a:pt x="12961" y="8983"/>
                </a:moveTo>
                <a:lnTo>
                  <a:pt x="17529" y="3650"/>
                </a:lnTo>
                <a:lnTo>
                  <a:pt x="25908" y="1368"/>
                </a:lnTo>
                <a:lnTo>
                  <a:pt x="51560" y="0"/>
                </a:lnTo>
                <a:lnTo>
                  <a:pt x="70886" y="10507"/>
                </a:lnTo>
                <a:lnTo>
                  <a:pt x="79536" y="28063"/>
                </a:lnTo>
                <a:lnTo>
                  <a:pt x="73158" y="47841"/>
                </a:lnTo>
                <a:lnTo>
                  <a:pt x="68590" y="52417"/>
                </a:lnTo>
                <a:lnTo>
                  <a:pt x="62495" y="56225"/>
                </a:lnTo>
                <a:lnTo>
                  <a:pt x="55628" y="58507"/>
                </a:lnTo>
                <a:lnTo>
                  <a:pt x="48020" y="61558"/>
                </a:lnTo>
                <a:lnTo>
                  <a:pt x="32018" y="61558"/>
                </a:lnTo>
                <a:lnTo>
                  <a:pt x="25908" y="58507"/>
                </a:lnTo>
                <a:lnTo>
                  <a:pt x="17529" y="56225"/>
                </a:lnTo>
                <a:lnTo>
                  <a:pt x="12961" y="52417"/>
                </a:lnTo>
                <a:lnTo>
                  <a:pt x="6866" y="47841"/>
                </a:lnTo>
                <a:lnTo>
                  <a:pt x="3054" y="42507"/>
                </a:lnTo>
                <a:lnTo>
                  <a:pt x="0" y="30316"/>
                </a:lnTo>
                <a:lnTo>
                  <a:pt x="1527" y="23457"/>
                </a:lnTo>
                <a:lnTo>
                  <a:pt x="3054" y="18892"/>
                </a:lnTo>
                <a:lnTo>
                  <a:pt x="6866" y="12034"/>
                </a:lnTo>
                <a:lnTo>
                  <a:pt x="12961" y="8983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6" name="object 36"/>
          <p:cNvSpPr txBox="1"/>
          <p:nvPr/>
        </p:nvSpPr>
        <p:spPr>
          <a:xfrm>
            <a:off x="1335925" y="2918459"/>
            <a:ext cx="130810" cy="2635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650">
                <a:latin typeface="Times New Roman"/>
                <a:cs typeface="Times New Roman"/>
              </a:rPr>
              <a:t>4</a:t>
            </a:r>
            <a:endParaRPr sz="1650">
              <a:latin typeface="Times New Roman"/>
              <a:cs typeface="Times New Roman"/>
            </a:endParaRPr>
          </a:p>
        </p:txBody>
      </p:sp>
      <p:sp>
        <p:nvSpPr>
          <p:cNvPr id="37" name="object 37"/>
          <p:cNvSpPr/>
          <p:nvPr/>
        </p:nvSpPr>
        <p:spPr>
          <a:xfrm>
            <a:off x="1603145" y="2766824"/>
            <a:ext cx="1831339" cy="226060"/>
          </a:xfrm>
          <a:custGeom>
            <a:avLst/>
            <a:gdLst/>
            <a:ahLst/>
            <a:cxnLst/>
            <a:rect l="l" t="t" r="r" b="b"/>
            <a:pathLst>
              <a:path w="1831339" h="226060">
                <a:moveTo>
                  <a:pt x="1752196" y="30806"/>
                </a:moveTo>
                <a:lnTo>
                  <a:pt x="1778525" y="3050"/>
                </a:lnTo>
                <a:lnTo>
                  <a:pt x="1781566" y="1525"/>
                </a:lnTo>
                <a:lnTo>
                  <a:pt x="1786905" y="0"/>
                </a:lnTo>
                <a:lnTo>
                  <a:pt x="1794527" y="0"/>
                </a:lnTo>
                <a:lnTo>
                  <a:pt x="1822383" y="11691"/>
                </a:lnTo>
                <a:lnTo>
                  <a:pt x="1829010" y="26665"/>
                </a:lnTo>
                <a:lnTo>
                  <a:pt x="1791473" y="26665"/>
                </a:lnTo>
                <a:lnTo>
                  <a:pt x="1752196" y="30806"/>
                </a:lnTo>
                <a:close/>
              </a:path>
              <a:path w="1831339" h="226060">
                <a:moveTo>
                  <a:pt x="1754282" y="40673"/>
                </a:moveTo>
                <a:lnTo>
                  <a:pt x="1753373" y="38857"/>
                </a:lnTo>
                <a:lnTo>
                  <a:pt x="1751846" y="36575"/>
                </a:lnTo>
                <a:lnTo>
                  <a:pt x="1752196" y="30806"/>
                </a:lnTo>
                <a:lnTo>
                  <a:pt x="1791473" y="26665"/>
                </a:lnTo>
                <a:lnTo>
                  <a:pt x="1793000" y="26665"/>
                </a:lnTo>
                <a:lnTo>
                  <a:pt x="1797568" y="28959"/>
                </a:lnTo>
                <a:lnTo>
                  <a:pt x="1797568" y="35049"/>
                </a:lnTo>
                <a:lnTo>
                  <a:pt x="1794527" y="36575"/>
                </a:lnTo>
                <a:lnTo>
                  <a:pt x="1793000" y="36575"/>
                </a:lnTo>
                <a:lnTo>
                  <a:pt x="1754282" y="40673"/>
                </a:lnTo>
                <a:close/>
              </a:path>
              <a:path w="1831339" h="226060">
                <a:moveTo>
                  <a:pt x="1797568" y="63240"/>
                </a:moveTo>
                <a:lnTo>
                  <a:pt x="1788432" y="63240"/>
                </a:lnTo>
                <a:lnTo>
                  <a:pt x="1776099" y="60508"/>
                </a:lnTo>
                <a:lnTo>
                  <a:pt x="1766709" y="57023"/>
                </a:lnTo>
                <a:lnTo>
                  <a:pt x="1759799" y="51314"/>
                </a:lnTo>
                <a:lnTo>
                  <a:pt x="1754901" y="41908"/>
                </a:lnTo>
                <a:lnTo>
                  <a:pt x="1754282" y="40673"/>
                </a:lnTo>
                <a:lnTo>
                  <a:pt x="1793000" y="36575"/>
                </a:lnTo>
                <a:lnTo>
                  <a:pt x="1794527" y="36575"/>
                </a:lnTo>
                <a:lnTo>
                  <a:pt x="1797568" y="35049"/>
                </a:lnTo>
                <a:lnTo>
                  <a:pt x="1797568" y="28959"/>
                </a:lnTo>
                <a:lnTo>
                  <a:pt x="1793000" y="26665"/>
                </a:lnTo>
                <a:lnTo>
                  <a:pt x="1829010" y="26665"/>
                </a:lnTo>
                <a:lnTo>
                  <a:pt x="1831246" y="31717"/>
                </a:lnTo>
                <a:lnTo>
                  <a:pt x="1823273" y="51314"/>
                </a:lnTo>
                <a:lnTo>
                  <a:pt x="1800623" y="61715"/>
                </a:lnTo>
                <a:lnTo>
                  <a:pt x="1797568" y="63240"/>
                </a:lnTo>
                <a:close/>
              </a:path>
              <a:path w="1831339" h="226060">
                <a:moveTo>
                  <a:pt x="7622" y="225551"/>
                </a:moveTo>
                <a:lnTo>
                  <a:pt x="3040" y="225551"/>
                </a:lnTo>
                <a:lnTo>
                  <a:pt x="1513" y="222501"/>
                </a:lnTo>
                <a:lnTo>
                  <a:pt x="0" y="221744"/>
                </a:lnTo>
                <a:lnTo>
                  <a:pt x="0" y="218693"/>
                </a:lnTo>
                <a:lnTo>
                  <a:pt x="1513" y="217936"/>
                </a:lnTo>
                <a:lnTo>
                  <a:pt x="3040" y="216410"/>
                </a:lnTo>
                <a:lnTo>
                  <a:pt x="6095" y="214885"/>
                </a:lnTo>
                <a:lnTo>
                  <a:pt x="1752196" y="30806"/>
                </a:lnTo>
                <a:lnTo>
                  <a:pt x="1751846" y="36575"/>
                </a:lnTo>
                <a:lnTo>
                  <a:pt x="1753373" y="38857"/>
                </a:lnTo>
                <a:lnTo>
                  <a:pt x="1754282" y="40673"/>
                </a:lnTo>
                <a:lnTo>
                  <a:pt x="7622" y="225551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object 38"/>
          <p:cNvSpPr/>
          <p:nvPr/>
        </p:nvSpPr>
        <p:spPr>
          <a:xfrm>
            <a:off x="1603145" y="2793489"/>
            <a:ext cx="1797685" cy="199390"/>
          </a:xfrm>
          <a:custGeom>
            <a:avLst/>
            <a:gdLst/>
            <a:ahLst/>
            <a:cxnLst/>
            <a:rect l="l" t="t" r="r" b="b"/>
            <a:pathLst>
              <a:path w="1797685" h="199389">
                <a:moveTo>
                  <a:pt x="1793000" y="9909"/>
                </a:moveTo>
                <a:lnTo>
                  <a:pt x="7622" y="198886"/>
                </a:lnTo>
                <a:lnTo>
                  <a:pt x="3040" y="198886"/>
                </a:lnTo>
                <a:lnTo>
                  <a:pt x="1513" y="195835"/>
                </a:lnTo>
                <a:lnTo>
                  <a:pt x="0" y="195078"/>
                </a:lnTo>
                <a:lnTo>
                  <a:pt x="0" y="192027"/>
                </a:lnTo>
                <a:lnTo>
                  <a:pt x="1513" y="191270"/>
                </a:lnTo>
                <a:lnTo>
                  <a:pt x="3040" y="189745"/>
                </a:lnTo>
                <a:lnTo>
                  <a:pt x="6095" y="188219"/>
                </a:lnTo>
                <a:lnTo>
                  <a:pt x="1791473" y="0"/>
                </a:lnTo>
                <a:lnTo>
                  <a:pt x="1793000" y="0"/>
                </a:lnTo>
                <a:lnTo>
                  <a:pt x="1797568" y="2293"/>
                </a:lnTo>
                <a:lnTo>
                  <a:pt x="1797568" y="8383"/>
                </a:lnTo>
                <a:lnTo>
                  <a:pt x="1794527" y="9909"/>
                </a:lnTo>
                <a:lnTo>
                  <a:pt x="1793000" y="9909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9" name="object 39"/>
          <p:cNvSpPr/>
          <p:nvPr/>
        </p:nvSpPr>
        <p:spPr>
          <a:xfrm>
            <a:off x="3354992" y="2766824"/>
            <a:ext cx="80010" cy="63500"/>
          </a:xfrm>
          <a:custGeom>
            <a:avLst/>
            <a:gdLst/>
            <a:ahLst/>
            <a:cxnLst/>
            <a:rect l="l" t="t" r="r" b="b"/>
            <a:pathLst>
              <a:path w="80010" h="63500">
                <a:moveTo>
                  <a:pt x="35058" y="0"/>
                </a:moveTo>
                <a:lnTo>
                  <a:pt x="42681" y="0"/>
                </a:lnTo>
                <a:lnTo>
                  <a:pt x="70537" y="11691"/>
                </a:lnTo>
                <a:lnTo>
                  <a:pt x="79400" y="31717"/>
                </a:lnTo>
                <a:lnTo>
                  <a:pt x="71427" y="51314"/>
                </a:lnTo>
                <a:lnTo>
                  <a:pt x="48776" y="61715"/>
                </a:lnTo>
                <a:lnTo>
                  <a:pt x="45722" y="63240"/>
                </a:lnTo>
                <a:lnTo>
                  <a:pt x="36586" y="63240"/>
                </a:lnTo>
                <a:lnTo>
                  <a:pt x="24252" y="60508"/>
                </a:lnTo>
                <a:lnTo>
                  <a:pt x="14863" y="57023"/>
                </a:lnTo>
                <a:lnTo>
                  <a:pt x="7952" y="51314"/>
                </a:lnTo>
                <a:lnTo>
                  <a:pt x="3054" y="41908"/>
                </a:lnTo>
                <a:lnTo>
                  <a:pt x="1527" y="38857"/>
                </a:lnTo>
                <a:lnTo>
                  <a:pt x="0" y="36575"/>
                </a:lnTo>
                <a:lnTo>
                  <a:pt x="26679" y="3050"/>
                </a:lnTo>
                <a:lnTo>
                  <a:pt x="29720" y="1525"/>
                </a:lnTo>
                <a:lnTo>
                  <a:pt x="35058" y="0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0" name="object 40"/>
          <p:cNvSpPr/>
          <p:nvPr/>
        </p:nvSpPr>
        <p:spPr>
          <a:xfrm>
            <a:off x="5533529" y="0"/>
            <a:ext cx="4299203" cy="33939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object 41"/>
          <p:cNvSpPr/>
          <p:nvPr/>
        </p:nvSpPr>
        <p:spPr>
          <a:xfrm>
            <a:off x="3638435" y="4235958"/>
            <a:ext cx="3473958" cy="29596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object 42"/>
          <p:cNvSpPr/>
          <p:nvPr/>
        </p:nvSpPr>
        <p:spPr>
          <a:xfrm>
            <a:off x="10137520" y="6992942"/>
            <a:ext cx="466725" cy="464820"/>
          </a:xfrm>
          <a:custGeom>
            <a:avLst/>
            <a:gdLst/>
            <a:ahLst/>
            <a:cxnLst/>
            <a:rect l="l" t="t" r="r" b="b"/>
            <a:pathLst>
              <a:path w="466725" h="464820">
                <a:moveTo>
                  <a:pt x="466344" y="231579"/>
                </a:moveTo>
                <a:lnTo>
                  <a:pt x="455971" y="166351"/>
                </a:lnTo>
                <a:lnTo>
                  <a:pt x="441951" y="129372"/>
                </a:lnTo>
                <a:lnTo>
                  <a:pt x="400827" y="69289"/>
                </a:lnTo>
                <a:lnTo>
                  <a:pt x="346313" y="27704"/>
                </a:lnTo>
                <a:lnTo>
                  <a:pt x="283273" y="4612"/>
                </a:lnTo>
                <a:lnTo>
                  <a:pt x="250076" y="0"/>
                </a:lnTo>
                <a:lnTo>
                  <a:pt x="216571" y="8"/>
                </a:lnTo>
                <a:lnTo>
                  <a:pt x="151072" y="13889"/>
                </a:lnTo>
                <a:lnTo>
                  <a:pt x="91639" y="46247"/>
                </a:lnTo>
                <a:lnTo>
                  <a:pt x="43138" y="97080"/>
                </a:lnTo>
                <a:lnTo>
                  <a:pt x="10433" y="166382"/>
                </a:lnTo>
                <a:lnTo>
                  <a:pt x="1523" y="207957"/>
                </a:lnTo>
                <a:lnTo>
                  <a:pt x="0" y="231579"/>
                </a:lnTo>
                <a:lnTo>
                  <a:pt x="1524" y="255963"/>
                </a:lnTo>
                <a:lnTo>
                  <a:pt x="3048" y="267393"/>
                </a:lnTo>
                <a:lnTo>
                  <a:pt x="9144" y="289926"/>
                </a:lnTo>
                <a:lnTo>
                  <a:pt x="9144" y="220911"/>
                </a:lnTo>
                <a:lnTo>
                  <a:pt x="10667" y="208719"/>
                </a:lnTo>
                <a:lnTo>
                  <a:pt x="10667" y="209481"/>
                </a:lnTo>
                <a:lnTo>
                  <a:pt x="11429" y="203766"/>
                </a:lnTo>
                <a:lnTo>
                  <a:pt x="11429" y="198051"/>
                </a:lnTo>
                <a:lnTo>
                  <a:pt x="13715" y="186621"/>
                </a:lnTo>
                <a:lnTo>
                  <a:pt x="16001" y="175953"/>
                </a:lnTo>
                <a:lnTo>
                  <a:pt x="19049" y="165285"/>
                </a:lnTo>
                <a:lnTo>
                  <a:pt x="22859" y="154617"/>
                </a:lnTo>
                <a:lnTo>
                  <a:pt x="22859" y="155379"/>
                </a:lnTo>
                <a:lnTo>
                  <a:pt x="26669" y="144711"/>
                </a:lnTo>
                <a:lnTo>
                  <a:pt x="31241" y="134805"/>
                </a:lnTo>
                <a:lnTo>
                  <a:pt x="36575" y="124899"/>
                </a:lnTo>
                <a:lnTo>
                  <a:pt x="36575" y="125661"/>
                </a:lnTo>
                <a:lnTo>
                  <a:pt x="41909" y="115755"/>
                </a:lnTo>
                <a:lnTo>
                  <a:pt x="47243" y="106611"/>
                </a:lnTo>
                <a:lnTo>
                  <a:pt x="53339" y="98483"/>
                </a:lnTo>
                <a:lnTo>
                  <a:pt x="53339" y="98229"/>
                </a:lnTo>
                <a:lnTo>
                  <a:pt x="60197" y="89085"/>
                </a:lnTo>
                <a:lnTo>
                  <a:pt x="60197" y="89847"/>
                </a:lnTo>
                <a:lnTo>
                  <a:pt x="67055" y="82303"/>
                </a:lnTo>
                <a:lnTo>
                  <a:pt x="67055" y="81465"/>
                </a:lnTo>
                <a:lnTo>
                  <a:pt x="74675" y="73083"/>
                </a:lnTo>
                <a:lnTo>
                  <a:pt x="74675" y="73845"/>
                </a:lnTo>
                <a:lnTo>
                  <a:pt x="82296" y="66918"/>
                </a:lnTo>
                <a:lnTo>
                  <a:pt x="82296" y="66225"/>
                </a:lnTo>
                <a:lnTo>
                  <a:pt x="99059" y="52509"/>
                </a:lnTo>
                <a:lnTo>
                  <a:pt x="117347" y="40317"/>
                </a:lnTo>
                <a:lnTo>
                  <a:pt x="126491" y="34983"/>
                </a:lnTo>
                <a:lnTo>
                  <a:pt x="136397" y="29649"/>
                </a:lnTo>
                <a:lnTo>
                  <a:pt x="136397" y="30411"/>
                </a:lnTo>
                <a:lnTo>
                  <a:pt x="156210" y="21267"/>
                </a:lnTo>
                <a:lnTo>
                  <a:pt x="176783" y="15389"/>
                </a:lnTo>
                <a:lnTo>
                  <a:pt x="176783" y="15171"/>
                </a:lnTo>
                <a:lnTo>
                  <a:pt x="188213" y="12123"/>
                </a:lnTo>
                <a:lnTo>
                  <a:pt x="207729" y="9440"/>
                </a:lnTo>
                <a:lnTo>
                  <a:pt x="227799" y="8185"/>
                </a:lnTo>
                <a:lnTo>
                  <a:pt x="247889" y="8517"/>
                </a:lnTo>
                <a:lnTo>
                  <a:pt x="267462" y="10599"/>
                </a:lnTo>
                <a:lnTo>
                  <a:pt x="278892" y="12123"/>
                </a:lnTo>
                <a:lnTo>
                  <a:pt x="278892" y="12326"/>
                </a:lnTo>
                <a:lnTo>
                  <a:pt x="289560" y="15171"/>
                </a:lnTo>
                <a:lnTo>
                  <a:pt x="289560" y="15374"/>
                </a:lnTo>
                <a:lnTo>
                  <a:pt x="300228" y="18219"/>
                </a:lnTo>
                <a:lnTo>
                  <a:pt x="300228" y="18437"/>
                </a:lnTo>
                <a:lnTo>
                  <a:pt x="310134" y="21267"/>
                </a:lnTo>
                <a:lnTo>
                  <a:pt x="320802" y="25839"/>
                </a:lnTo>
                <a:lnTo>
                  <a:pt x="320802" y="26166"/>
                </a:lnTo>
                <a:lnTo>
                  <a:pt x="329946" y="30085"/>
                </a:lnTo>
                <a:lnTo>
                  <a:pt x="329946" y="29649"/>
                </a:lnTo>
                <a:lnTo>
                  <a:pt x="349758" y="40317"/>
                </a:lnTo>
                <a:lnTo>
                  <a:pt x="349758" y="40786"/>
                </a:lnTo>
                <a:lnTo>
                  <a:pt x="358902" y="46413"/>
                </a:lnTo>
                <a:lnTo>
                  <a:pt x="358902" y="46921"/>
                </a:lnTo>
                <a:lnTo>
                  <a:pt x="367284" y="52509"/>
                </a:lnTo>
                <a:lnTo>
                  <a:pt x="384048" y="66225"/>
                </a:lnTo>
                <a:lnTo>
                  <a:pt x="391668" y="73845"/>
                </a:lnTo>
                <a:lnTo>
                  <a:pt x="391668" y="73083"/>
                </a:lnTo>
                <a:lnTo>
                  <a:pt x="399288" y="81465"/>
                </a:lnTo>
                <a:lnTo>
                  <a:pt x="406146" y="89847"/>
                </a:lnTo>
                <a:lnTo>
                  <a:pt x="406146" y="89085"/>
                </a:lnTo>
                <a:lnTo>
                  <a:pt x="413004" y="98229"/>
                </a:lnTo>
                <a:lnTo>
                  <a:pt x="413004" y="97467"/>
                </a:lnTo>
                <a:lnTo>
                  <a:pt x="425195" y="115755"/>
                </a:lnTo>
                <a:lnTo>
                  <a:pt x="425195" y="116993"/>
                </a:lnTo>
                <a:lnTo>
                  <a:pt x="430530" y="125661"/>
                </a:lnTo>
                <a:lnTo>
                  <a:pt x="430530" y="126314"/>
                </a:lnTo>
                <a:lnTo>
                  <a:pt x="435134" y="134876"/>
                </a:lnTo>
                <a:lnTo>
                  <a:pt x="439673" y="144711"/>
                </a:lnTo>
                <a:lnTo>
                  <a:pt x="443484" y="155379"/>
                </a:lnTo>
                <a:lnTo>
                  <a:pt x="443484" y="154617"/>
                </a:lnTo>
                <a:lnTo>
                  <a:pt x="447294" y="165285"/>
                </a:lnTo>
                <a:lnTo>
                  <a:pt x="450342" y="175953"/>
                </a:lnTo>
                <a:lnTo>
                  <a:pt x="452628" y="186621"/>
                </a:lnTo>
                <a:lnTo>
                  <a:pt x="454914" y="198051"/>
                </a:lnTo>
                <a:lnTo>
                  <a:pt x="456438" y="209481"/>
                </a:lnTo>
                <a:lnTo>
                  <a:pt x="456438" y="214434"/>
                </a:lnTo>
                <a:lnTo>
                  <a:pt x="457200" y="220149"/>
                </a:lnTo>
                <a:lnTo>
                  <a:pt x="457200" y="290796"/>
                </a:lnTo>
                <a:lnTo>
                  <a:pt x="461519" y="274923"/>
                </a:lnTo>
                <a:lnTo>
                  <a:pt x="466344" y="231579"/>
                </a:lnTo>
                <a:close/>
              </a:path>
              <a:path w="466725" h="464820">
                <a:moveTo>
                  <a:pt x="12192" y="265869"/>
                </a:moveTo>
                <a:lnTo>
                  <a:pt x="10668" y="254439"/>
                </a:lnTo>
                <a:lnTo>
                  <a:pt x="10668" y="255201"/>
                </a:lnTo>
                <a:lnTo>
                  <a:pt x="9144" y="243009"/>
                </a:lnTo>
                <a:lnTo>
                  <a:pt x="9144" y="289926"/>
                </a:lnTo>
                <a:lnTo>
                  <a:pt x="11430" y="298376"/>
                </a:lnTo>
                <a:lnTo>
                  <a:pt x="11430" y="265869"/>
                </a:lnTo>
                <a:lnTo>
                  <a:pt x="12192" y="265869"/>
                </a:lnTo>
                <a:close/>
              </a:path>
              <a:path w="466725" h="464820">
                <a:moveTo>
                  <a:pt x="12191" y="198051"/>
                </a:moveTo>
                <a:lnTo>
                  <a:pt x="11429" y="198051"/>
                </a:lnTo>
                <a:lnTo>
                  <a:pt x="11429" y="203766"/>
                </a:lnTo>
                <a:lnTo>
                  <a:pt x="12191" y="198051"/>
                </a:lnTo>
                <a:close/>
              </a:path>
              <a:path w="466725" h="464820">
                <a:moveTo>
                  <a:pt x="54102" y="365691"/>
                </a:moveTo>
                <a:lnTo>
                  <a:pt x="47244" y="357309"/>
                </a:lnTo>
                <a:lnTo>
                  <a:pt x="41910" y="348165"/>
                </a:lnTo>
                <a:lnTo>
                  <a:pt x="36576" y="338259"/>
                </a:lnTo>
                <a:lnTo>
                  <a:pt x="36576" y="339021"/>
                </a:lnTo>
                <a:lnTo>
                  <a:pt x="31242" y="329115"/>
                </a:lnTo>
                <a:lnTo>
                  <a:pt x="26670" y="319209"/>
                </a:lnTo>
                <a:lnTo>
                  <a:pt x="22860" y="308541"/>
                </a:lnTo>
                <a:lnTo>
                  <a:pt x="22860" y="309303"/>
                </a:lnTo>
                <a:lnTo>
                  <a:pt x="19050" y="298635"/>
                </a:lnTo>
                <a:lnTo>
                  <a:pt x="16002" y="287967"/>
                </a:lnTo>
                <a:lnTo>
                  <a:pt x="13716" y="277299"/>
                </a:lnTo>
                <a:lnTo>
                  <a:pt x="11430" y="265869"/>
                </a:lnTo>
                <a:lnTo>
                  <a:pt x="11430" y="298376"/>
                </a:lnTo>
                <a:lnTo>
                  <a:pt x="14430" y="309467"/>
                </a:lnTo>
                <a:lnTo>
                  <a:pt x="30875" y="346379"/>
                </a:lnTo>
                <a:lnTo>
                  <a:pt x="51744" y="378177"/>
                </a:lnTo>
                <a:lnTo>
                  <a:pt x="53340" y="379907"/>
                </a:lnTo>
                <a:lnTo>
                  <a:pt x="53340" y="365691"/>
                </a:lnTo>
                <a:lnTo>
                  <a:pt x="54102" y="365691"/>
                </a:lnTo>
                <a:close/>
              </a:path>
              <a:path w="466725" h="464820">
                <a:moveTo>
                  <a:pt x="54101" y="97467"/>
                </a:moveTo>
                <a:lnTo>
                  <a:pt x="53339" y="98229"/>
                </a:lnTo>
                <a:lnTo>
                  <a:pt x="53339" y="98483"/>
                </a:lnTo>
                <a:lnTo>
                  <a:pt x="54101" y="97467"/>
                </a:lnTo>
                <a:close/>
              </a:path>
              <a:path w="466725" h="464820">
                <a:moveTo>
                  <a:pt x="67818" y="382455"/>
                </a:moveTo>
                <a:lnTo>
                  <a:pt x="60198" y="374073"/>
                </a:lnTo>
                <a:lnTo>
                  <a:pt x="60198" y="374835"/>
                </a:lnTo>
                <a:lnTo>
                  <a:pt x="53340" y="365691"/>
                </a:lnTo>
                <a:lnTo>
                  <a:pt x="53340" y="379907"/>
                </a:lnTo>
                <a:lnTo>
                  <a:pt x="67056" y="394780"/>
                </a:lnTo>
                <a:lnTo>
                  <a:pt x="67056" y="382455"/>
                </a:lnTo>
                <a:lnTo>
                  <a:pt x="67818" y="382455"/>
                </a:lnTo>
                <a:close/>
              </a:path>
              <a:path w="466725" h="464820">
                <a:moveTo>
                  <a:pt x="67817" y="81465"/>
                </a:moveTo>
                <a:lnTo>
                  <a:pt x="67055" y="81465"/>
                </a:lnTo>
                <a:lnTo>
                  <a:pt x="67055" y="82303"/>
                </a:lnTo>
                <a:lnTo>
                  <a:pt x="67817" y="81465"/>
                </a:lnTo>
                <a:close/>
              </a:path>
              <a:path w="466725" h="464820">
                <a:moveTo>
                  <a:pt x="83058" y="397695"/>
                </a:moveTo>
                <a:lnTo>
                  <a:pt x="74676" y="390075"/>
                </a:lnTo>
                <a:lnTo>
                  <a:pt x="67056" y="382455"/>
                </a:lnTo>
                <a:lnTo>
                  <a:pt x="67056" y="394780"/>
                </a:lnTo>
                <a:lnTo>
                  <a:pt x="76399" y="404912"/>
                </a:lnTo>
                <a:lnTo>
                  <a:pt x="82296" y="409518"/>
                </a:lnTo>
                <a:lnTo>
                  <a:pt x="82296" y="397695"/>
                </a:lnTo>
                <a:lnTo>
                  <a:pt x="83058" y="397695"/>
                </a:lnTo>
                <a:close/>
              </a:path>
              <a:path w="466725" h="464820">
                <a:moveTo>
                  <a:pt x="83057" y="66225"/>
                </a:moveTo>
                <a:lnTo>
                  <a:pt x="82296" y="66225"/>
                </a:lnTo>
                <a:lnTo>
                  <a:pt x="82296" y="66918"/>
                </a:lnTo>
                <a:lnTo>
                  <a:pt x="83057" y="66225"/>
                </a:lnTo>
                <a:close/>
              </a:path>
              <a:path w="466725" h="464820">
                <a:moveTo>
                  <a:pt x="177546" y="448749"/>
                </a:moveTo>
                <a:lnTo>
                  <a:pt x="156210" y="442653"/>
                </a:lnTo>
                <a:lnTo>
                  <a:pt x="136398" y="433509"/>
                </a:lnTo>
                <a:lnTo>
                  <a:pt x="136398" y="434271"/>
                </a:lnTo>
                <a:lnTo>
                  <a:pt x="126492" y="428937"/>
                </a:lnTo>
                <a:lnTo>
                  <a:pt x="117348" y="423603"/>
                </a:lnTo>
                <a:lnTo>
                  <a:pt x="99060" y="411411"/>
                </a:lnTo>
                <a:lnTo>
                  <a:pt x="82296" y="397695"/>
                </a:lnTo>
                <a:lnTo>
                  <a:pt x="82296" y="409518"/>
                </a:lnTo>
                <a:lnTo>
                  <a:pt x="104201" y="426631"/>
                </a:lnTo>
                <a:lnTo>
                  <a:pt x="134511" y="443385"/>
                </a:lnTo>
                <a:lnTo>
                  <a:pt x="166692" y="455221"/>
                </a:lnTo>
                <a:lnTo>
                  <a:pt x="176784" y="457326"/>
                </a:lnTo>
                <a:lnTo>
                  <a:pt x="176784" y="448749"/>
                </a:lnTo>
                <a:lnTo>
                  <a:pt x="177546" y="448749"/>
                </a:lnTo>
                <a:close/>
              </a:path>
              <a:path w="466725" h="464820">
                <a:moveTo>
                  <a:pt x="177545" y="15171"/>
                </a:moveTo>
                <a:lnTo>
                  <a:pt x="176783" y="15171"/>
                </a:lnTo>
                <a:lnTo>
                  <a:pt x="176783" y="15389"/>
                </a:lnTo>
                <a:lnTo>
                  <a:pt x="177545" y="15171"/>
                </a:lnTo>
                <a:close/>
              </a:path>
              <a:path w="466725" h="464820">
                <a:moveTo>
                  <a:pt x="289560" y="456978"/>
                </a:moveTo>
                <a:lnTo>
                  <a:pt x="289560" y="448749"/>
                </a:lnTo>
                <a:lnTo>
                  <a:pt x="278130" y="451035"/>
                </a:lnTo>
                <a:lnTo>
                  <a:pt x="259430" y="454418"/>
                </a:lnTo>
                <a:lnTo>
                  <a:pt x="238682" y="455769"/>
                </a:lnTo>
                <a:lnTo>
                  <a:pt x="217845" y="455325"/>
                </a:lnTo>
                <a:lnTo>
                  <a:pt x="198882" y="453321"/>
                </a:lnTo>
                <a:lnTo>
                  <a:pt x="188214" y="451035"/>
                </a:lnTo>
                <a:lnTo>
                  <a:pt x="188214" y="451797"/>
                </a:lnTo>
                <a:lnTo>
                  <a:pt x="176784" y="448749"/>
                </a:lnTo>
                <a:lnTo>
                  <a:pt x="176784" y="457326"/>
                </a:lnTo>
                <a:lnTo>
                  <a:pt x="200104" y="462190"/>
                </a:lnTo>
                <a:lnTo>
                  <a:pt x="234110" y="464339"/>
                </a:lnTo>
                <a:lnTo>
                  <a:pt x="268070" y="461719"/>
                </a:lnTo>
                <a:lnTo>
                  <a:pt x="289560" y="456978"/>
                </a:lnTo>
                <a:close/>
              </a:path>
              <a:path w="466725" h="464820">
                <a:moveTo>
                  <a:pt x="278892" y="12326"/>
                </a:moveTo>
                <a:lnTo>
                  <a:pt x="278892" y="12123"/>
                </a:lnTo>
                <a:lnTo>
                  <a:pt x="278130" y="12123"/>
                </a:lnTo>
                <a:lnTo>
                  <a:pt x="278892" y="12326"/>
                </a:lnTo>
                <a:close/>
              </a:path>
              <a:path w="466725" h="464820">
                <a:moveTo>
                  <a:pt x="289560" y="15374"/>
                </a:moveTo>
                <a:lnTo>
                  <a:pt x="289560" y="15171"/>
                </a:lnTo>
                <a:lnTo>
                  <a:pt x="288798" y="15171"/>
                </a:lnTo>
                <a:lnTo>
                  <a:pt x="289560" y="15374"/>
                </a:lnTo>
                <a:close/>
              </a:path>
              <a:path w="466725" h="464820">
                <a:moveTo>
                  <a:pt x="300228" y="454625"/>
                </a:moveTo>
                <a:lnTo>
                  <a:pt x="300228" y="445701"/>
                </a:lnTo>
                <a:lnTo>
                  <a:pt x="288798" y="448749"/>
                </a:lnTo>
                <a:lnTo>
                  <a:pt x="289560" y="448749"/>
                </a:lnTo>
                <a:lnTo>
                  <a:pt x="289560" y="456978"/>
                </a:lnTo>
                <a:lnTo>
                  <a:pt x="300228" y="454625"/>
                </a:lnTo>
                <a:close/>
              </a:path>
              <a:path w="466725" h="464820">
                <a:moveTo>
                  <a:pt x="300228" y="18437"/>
                </a:moveTo>
                <a:lnTo>
                  <a:pt x="300228" y="18219"/>
                </a:lnTo>
                <a:lnTo>
                  <a:pt x="299466" y="18219"/>
                </a:lnTo>
                <a:lnTo>
                  <a:pt x="300228" y="18437"/>
                </a:lnTo>
                <a:close/>
              </a:path>
              <a:path w="466725" h="464820">
                <a:moveTo>
                  <a:pt x="320802" y="447064"/>
                </a:moveTo>
                <a:lnTo>
                  <a:pt x="320802" y="438081"/>
                </a:lnTo>
                <a:lnTo>
                  <a:pt x="310134" y="442653"/>
                </a:lnTo>
                <a:lnTo>
                  <a:pt x="299466" y="445701"/>
                </a:lnTo>
                <a:lnTo>
                  <a:pt x="300228" y="445701"/>
                </a:lnTo>
                <a:lnTo>
                  <a:pt x="300228" y="454625"/>
                </a:lnTo>
                <a:lnTo>
                  <a:pt x="301347" y="454378"/>
                </a:lnTo>
                <a:lnTo>
                  <a:pt x="320802" y="447064"/>
                </a:lnTo>
                <a:close/>
              </a:path>
              <a:path w="466725" h="464820">
                <a:moveTo>
                  <a:pt x="320802" y="26166"/>
                </a:moveTo>
                <a:lnTo>
                  <a:pt x="320802" y="25839"/>
                </a:lnTo>
                <a:lnTo>
                  <a:pt x="320040" y="25839"/>
                </a:lnTo>
                <a:lnTo>
                  <a:pt x="320802" y="26166"/>
                </a:lnTo>
                <a:close/>
              </a:path>
              <a:path w="466725" h="464820">
                <a:moveTo>
                  <a:pt x="330708" y="433509"/>
                </a:moveTo>
                <a:lnTo>
                  <a:pt x="320040" y="438081"/>
                </a:lnTo>
                <a:lnTo>
                  <a:pt x="320802" y="438081"/>
                </a:lnTo>
                <a:lnTo>
                  <a:pt x="320802" y="447064"/>
                </a:lnTo>
                <a:lnTo>
                  <a:pt x="329946" y="443627"/>
                </a:lnTo>
                <a:lnTo>
                  <a:pt x="329946" y="434271"/>
                </a:lnTo>
                <a:lnTo>
                  <a:pt x="330708" y="433509"/>
                </a:lnTo>
                <a:close/>
              </a:path>
              <a:path w="466725" h="464820">
                <a:moveTo>
                  <a:pt x="330708" y="30411"/>
                </a:moveTo>
                <a:lnTo>
                  <a:pt x="329946" y="29649"/>
                </a:lnTo>
                <a:lnTo>
                  <a:pt x="329946" y="30085"/>
                </a:lnTo>
                <a:lnTo>
                  <a:pt x="330708" y="30411"/>
                </a:lnTo>
                <a:close/>
              </a:path>
              <a:path w="466725" h="464820">
                <a:moveTo>
                  <a:pt x="349758" y="433238"/>
                </a:moveTo>
                <a:lnTo>
                  <a:pt x="349758" y="423603"/>
                </a:lnTo>
                <a:lnTo>
                  <a:pt x="329946" y="434271"/>
                </a:lnTo>
                <a:lnTo>
                  <a:pt x="329946" y="443627"/>
                </a:lnTo>
                <a:lnTo>
                  <a:pt x="333303" y="442365"/>
                </a:lnTo>
                <a:lnTo>
                  <a:pt x="349758" y="433238"/>
                </a:lnTo>
                <a:close/>
              </a:path>
              <a:path w="466725" h="464820">
                <a:moveTo>
                  <a:pt x="349758" y="40786"/>
                </a:moveTo>
                <a:lnTo>
                  <a:pt x="349758" y="40317"/>
                </a:lnTo>
                <a:lnTo>
                  <a:pt x="348996" y="40317"/>
                </a:lnTo>
                <a:lnTo>
                  <a:pt x="349758" y="40786"/>
                </a:lnTo>
                <a:close/>
              </a:path>
              <a:path w="466725" h="464820">
                <a:moveTo>
                  <a:pt x="358902" y="428167"/>
                </a:moveTo>
                <a:lnTo>
                  <a:pt x="358902" y="417507"/>
                </a:lnTo>
                <a:lnTo>
                  <a:pt x="348996" y="423603"/>
                </a:lnTo>
                <a:lnTo>
                  <a:pt x="349758" y="423603"/>
                </a:lnTo>
                <a:lnTo>
                  <a:pt x="349758" y="433238"/>
                </a:lnTo>
                <a:lnTo>
                  <a:pt x="358902" y="428167"/>
                </a:lnTo>
                <a:close/>
              </a:path>
              <a:path w="466725" h="464820">
                <a:moveTo>
                  <a:pt x="358902" y="46921"/>
                </a:moveTo>
                <a:lnTo>
                  <a:pt x="358902" y="46413"/>
                </a:lnTo>
                <a:lnTo>
                  <a:pt x="358140" y="46413"/>
                </a:lnTo>
                <a:lnTo>
                  <a:pt x="358902" y="46921"/>
                </a:lnTo>
                <a:close/>
              </a:path>
              <a:path w="466725" h="464820">
                <a:moveTo>
                  <a:pt x="425195" y="363378"/>
                </a:moveTo>
                <a:lnTo>
                  <a:pt x="425195" y="348165"/>
                </a:lnTo>
                <a:lnTo>
                  <a:pt x="419100" y="357309"/>
                </a:lnTo>
                <a:lnTo>
                  <a:pt x="413004" y="365691"/>
                </a:lnTo>
                <a:lnTo>
                  <a:pt x="406146" y="374835"/>
                </a:lnTo>
                <a:lnTo>
                  <a:pt x="406146" y="374073"/>
                </a:lnTo>
                <a:lnTo>
                  <a:pt x="399288" y="382455"/>
                </a:lnTo>
                <a:lnTo>
                  <a:pt x="384048" y="397695"/>
                </a:lnTo>
                <a:lnTo>
                  <a:pt x="367284" y="411411"/>
                </a:lnTo>
                <a:lnTo>
                  <a:pt x="358140" y="417507"/>
                </a:lnTo>
                <a:lnTo>
                  <a:pt x="358902" y="417507"/>
                </a:lnTo>
                <a:lnTo>
                  <a:pt x="358902" y="428167"/>
                </a:lnTo>
                <a:lnTo>
                  <a:pt x="363297" y="425729"/>
                </a:lnTo>
                <a:lnTo>
                  <a:pt x="390693" y="404519"/>
                </a:lnTo>
                <a:lnTo>
                  <a:pt x="414851" y="378785"/>
                </a:lnTo>
                <a:lnTo>
                  <a:pt x="425195" y="363378"/>
                </a:lnTo>
                <a:close/>
              </a:path>
              <a:path w="466725" h="464820">
                <a:moveTo>
                  <a:pt x="425195" y="116993"/>
                </a:moveTo>
                <a:lnTo>
                  <a:pt x="425195" y="115755"/>
                </a:lnTo>
                <a:lnTo>
                  <a:pt x="424434" y="115755"/>
                </a:lnTo>
                <a:lnTo>
                  <a:pt x="425195" y="116993"/>
                </a:lnTo>
                <a:close/>
              </a:path>
              <a:path w="466725" h="464820">
                <a:moveTo>
                  <a:pt x="430530" y="355433"/>
                </a:moveTo>
                <a:lnTo>
                  <a:pt x="430530" y="338259"/>
                </a:lnTo>
                <a:lnTo>
                  <a:pt x="424434" y="348165"/>
                </a:lnTo>
                <a:lnTo>
                  <a:pt x="425195" y="348165"/>
                </a:lnTo>
                <a:lnTo>
                  <a:pt x="425195" y="363378"/>
                </a:lnTo>
                <a:lnTo>
                  <a:pt x="430530" y="355433"/>
                </a:lnTo>
                <a:close/>
              </a:path>
              <a:path w="466725" h="464820">
                <a:moveTo>
                  <a:pt x="430530" y="126314"/>
                </a:moveTo>
                <a:lnTo>
                  <a:pt x="430530" y="125661"/>
                </a:lnTo>
                <a:lnTo>
                  <a:pt x="429768" y="124899"/>
                </a:lnTo>
                <a:lnTo>
                  <a:pt x="430530" y="126314"/>
                </a:lnTo>
                <a:close/>
              </a:path>
              <a:path w="466725" h="464820">
                <a:moveTo>
                  <a:pt x="456438" y="293596"/>
                </a:moveTo>
                <a:lnTo>
                  <a:pt x="456438" y="254439"/>
                </a:lnTo>
                <a:lnTo>
                  <a:pt x="454914" y="265869"/>
                </a:lnTo>
                <a:lnTo>
                  <a:pt x="452628" y="277299"/>
                </a:lnTo>
                <a:lnTo>
                  <a:pt x="450342" y="287967"/>
                </a:lnTo>
                <a:lnTo>
                  <a:pt x="447294" y="298635"/>
                </a:lnTo>
                <a:lnTo>
                  <a:pt x="443484" y="309303"/>
                </a:lnTo>
                <a:lnTo>
                  <a:pt x="443484" y="308541"/>
                </a:lnTo>
                <a:lnTo>
                  <a:pt x="439673" y="319209"/>
                </a:lnTo>
                <a:lnTo>
                  <a:pt x="435102" y="329115"/>
                </a:lnTo>
                <a:lnTo>
                  <a:pt x="429768" y="339021"/>
                </a:lnTo>
                <a:lnTo>
                  <a:pt x="430530" y="338259"/>
                </a:lnTo>
                <a:lnTo>
                  <a:pt x="430530" y="355433"/>
                </a:lnTo>
                <a:lnTo>
                  <a:pt x="435134" y="348574"/>
                </a:lnTo>
                <a:lnTo>
                  <a:pt x="450903" y="313937"/>
                </a:lnTo>
                <a:lnTo>
                  <a:pt x="456438" y="293596"/>
                </a:lnTo>
                <a:close/>
              </a:path>
              <a:path w="466725" h="464820">
                <a:moveTo>
                  <a:pt x="456438" y="214434"/>
                </a:moveTo>
                <a:lnTo>
                  <a:pt x="456438" y="209481"/>
                </a:lnTo>
                <a:lnTo>
                  <a:pt x="455676" y="208719"/>
                </a:lnTo>
                <a:lnTo>
                  <a:pt x="456438" y="214434"/>
                </a:lnTo>
                <a:close/>
              </a:path>
              <a:path w="466725" h="464820">
                <a:moveTo>
                  <a:pt x="457200" y="290796"/>
                </a:moveTo>
                <a:lnTo>
                  <a:pt x="457200" y="243009"/>
                </a:lnTo>
                <a:lnTo>
                  <a:pt x="455676" y="255201"/>
                </a:lnTo>
                <a:lnTo>
                  <a:pt x="456438" y="254439"/>
                </a:lnTo>
                <a:lnTo>
                  <a:pt x="456438" y="293596"/>
                </a:lnTo>
                <a:lnTo>
                  <a:pt x="457200" y="290796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3" name="object 43"/>
          <p:cNvSpPr txBox="1"/>
          <p:nvPr/>
        </p:nvSpPr>
        <p:spPr>
          <a:xfrm>
            <a:off x="10293984" y="7100603"/>
            <a:ext cx="152400" cy="279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110"/>
              </a:lnSpc>
            </a:pPr>
            <a:r>
              <a:rPr dirty="0" sz="2000" spc="-5">
                <a:latin typeface="Times New Roman"/>
                <a:cs typeface="Times New Roman"/>
              </a:rPr>
              <a:t>7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4" name="object 44"/>
          <p:cNvSpPr txBox="1"/>
          <p:nvPr/>
        </p:nvSpPr>
        <p:spPr>
          <a:xfrm>
            <a:off x="1460131" y="7187810"/>
            <a:ext cx="8011795" cy="304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305"/>
              </a:lnSpc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5. </a:t>
            </a:r>
            <a:r>
              <a:rPr dirty="0" sz="2200" spc="-10">
                <a:latin typeface="Times New Roman"/>
                <a:cs typeface="Times New Roman"/>
              </a:rPr>
              <a:t>Найбільш </a:t>
            </a:r>
            <a:r>
              <a:rPr dirty="0" sz="2200" spc="-15">
                <a:latin typeface="Times New Roman"/>
                <a:cs typeface="Times New Roman"/>
              </a:rPr>
              <a:t>небезпечні </a:t>
            </a:r>
            <a:r>
              <a:rPr dirty="0" sz="2200" spc="-10">
                <a:latin typeface="Times New Roman"/>
                <a:cs typeface="Times New Roman"/>
              </a:rPr>
              <a:t>ділянки </a:t>
            </a:r>
            <a:r>
              <a:rPr dirty="0" sz="2200" spc="-20">
                <a:latin typeface="Times New Roman"/>
                <a:cs typeface="Times New Roman"/>
              </a:rPr>
              <a:t>контейнера </a:t>
            </a:r>
            <a:r>
              <a:rPr dirty="0" sz="2200" spc="-10">
                <a:latin typeface="Times New Roman"/>
                <a:cs typeface="Times New Roman"/>
              </a:rPr>
              <a:t>при падінні</a:t>
            </a:r>
            <a:r>
              <a:rPr dirty="0" sz="2200" spc="120">
                <a:latin typeface="Times New Roman"/>
                <a:cs typeface="Times New Roman"/>
              </a:rPr>
              <a:t> </a:t>
            </a:r>
            <a:r>
              <a:rPr dirty="0" sz="2200" spc="-25">
                <a:latin typeface="Times New Roman"/>
                <a:cs typeface="Times New Roman"/>
              </a:rPr>
              <a:t>кутом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3125" y="2407158"/>
            <a:ext cx="5786628" cy="352805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878715" y="2407158"/>
            <a:ext cx="4665726" cy="337337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789565" y="5953785"/>
            <a:ext cx="9331960" cy="1186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353310">
              <a:lnSpc>
                <a:spcPct val="100000"/>
              </a:lnSpc>
              <a:tabLst>
                <a:tab pos="6983095" algn="l"/>
              </a:tabLst>
            </a:pPr>
            <a:r>
              <a:rPr dirty="0" sz="2200" spc="-5">
                <a:latin typeface="Times New Roman"/>
                <a:cs typeface="Times New Roman"/>
              </a:rPr>
              <a:t>а)	</a:t>
            </a:r>
            <a:r>
              <a:rPr dirty="0" sz="2200" spc="-10">
                <a:latin typeface="Times New Roman"/>
                <a:cs typeface="Times New Roman"/>
              </a:rPr>
              <a:t>б)</a:t>
            </a:r>
            <a:endParaRPr sz="2200">
              <a:latin typeface="Times New Roman"/>
              <a:cs typeface="Times New Roman"/>
            </a:endParaRPr>
          </a:p>
          <a:p>
            <a:pPr marL="2457450" marR="5080" indent="-2445385">
              <a:lnSpc>
                <a:spcPct val="106800"/>
              </a:lnSpc>
              <a:spcBef>
                <a:spcPts val="969"/>
              </a:spcBef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6. </a:t>
            </a:r>
            <a:r>
              <a:rPr dirty="0" sz="2200" spc="-10">
                <a:latin typeface="Times New Roman"/>
                <a:cs typeface="Times New Roman"/>
              </a:rPr>
              <a:t>Кінцево-елементна </a:t>
            </a:r>
            <a:r>
              <a:rPr dirty="0" sz="2200" spc="-20">
                <a:latin typeface="Times New Roman"/>
                <a:cs typeface="Times New Roman"/>
              </a:rPr>
              <a:t>модель контейнера: </a:t>
            </a:r>
            <a:r>
              <a:rPr dirty="0" sz="2200" spc="-5">
                <a:latin typeface="Times New Roman"/>
                <a:cs typeface="Times New Roman"/>
              </a:rPr>
              <a:t>а – </a:t>
            </a:r>
            <a:r>
              <a:rPr dirty="0" sz="2200" spc="-25">
                <a:latin typeface="Times New Roman"/>
                <a:cs typeface="Times New Roman"/>
              </a:rPr>
              <a:t>розрахункова схема, </a:t>
            </a:r>
            <a:r>
              <a:rPr dirty="0" sz="2200" spc="-5">
                <a:latin typeface="Times New Roman"/>
                <a:cs typeface="Times New Roman"/>
              </a:rPr>
              <a:t>б – </a:t>
            </a:r>
            <a:r>
              <a:rPr dirty="0" sz="2200" spc="-10">
                <a:latin typeface="Times New Roman"/>
                <a:cs typeface="Times New Roman"/>
              </a:rPr>
              <a:t>3D-  візуалізація </a:t>
            </a:r>
            <a:r>
              <a:rPr dirty="0" sz="2200" spc="-20">
                <a:latin typeface="Times New Roman"/>
                <a:cs typeface="Times New Roman"/>
              </a:rPr>
              <a:t>розрахункової</a:t>
            </a:r>
            <a:r>
              <a:rPr dirty="0" sz="2200" spc="-65">
                <a:latin typeface="Times New Roman"/>
                <a:cs typeface="Times New Roman"/>
              </a:rPr>
              <a:t> </a:t>
            </a:r>
            <a:r>
              <a:rPr dirty="0" sz="2200" spc="-20">
                <a:latin typeface="Times New Roman"/>
                <a:cs typeface="Times New Roman"/>
              </a:rPr>
              <a:t>схеми.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999877" y="256295"/>
            <a:ext cx="8950960" cy="3467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200" spc="-5" b="1">
                <a:latin typeface="Times New Roman"/>
                <a:cs typeface="Times New Roman"/>
              </a:rPr>
              <a:t>Рівняння </a:t>
            </a:r>
            <a:r>
              <a:rPr dirty="0" sz="2200" spc="-15" b="1">
                <a:latin typeface="Times New Roman"/>
                <a:cs typeface="Times New Roman"/>
              </a:rPr>
              <a:t>повної </a:t>
            </a:r>
            <a:r>
              <a:rPr dirty="0" sz="2200" spc="-5" b="1">
                <a:latin typeface="Times New Roman"/>
                <a:cs typeface="Times New Roman"/>
              </a:rPr>
              <a:t>потенційної енергії </a:t>
            </a:r>
            <a:r>
              <a:rPr dirty="0" sz="2200" spc="-10" b="1">
                <a:latin typeface="Times New Roman"/>
                <a:cs typeface="Times New Roman"/>
              </a:rPr>
              <a:t>статичної деформації</a:t>
            </a:r>
            <a:r>
              <a:rPr dirty="0" sz="2200" spc="25" b="1">
                <a:latin typeface="Times New Roman"/>
                <a:cs typeface="Times New Roman"/>
              </a:rPr>
              <a:t> </a:t>
            </a:r>
            <a:r>
              <a:rPr dirty="0" sz="2200" spc="-10" b="1">
                <a:latin typeface="Times New Roman"/>
                <a:cs typeface="Times New Roman"/>
              </a:rPr>
              <a:t>контейнера: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18803" y="1081532"/>
            <a:ext cx="382270" cy="3930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500" spc="10" i="1">
                <a:latin typeface="Times New Roman"/>
                <a:cs typeface="Times New Roman"/>
              </a:rPr>
              <a:t>dV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493884" y="1294904"/>
            <a:ext cx="51117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50" spc="10" i="1">
                <a:latin typeface="Times New Roman"/>
                <a:cs typeface="Times New Roman"/>
              </a:rPr>
              <a:t>внутр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228203" y="1037844"/>
            <a:ext cx="171450" cy="758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6034">
              <a:lnSpc>
                <a:spcPts val="4315"/>
              </a:lnSpc>
            </a:pPr>
            <a:r>
              <a:rPr dirty="0" sz="3750" spc="10">
                <a:latin typeface="Symbol"/>
                <a:cs typeface="Symbol"/>
              </a:rPr>
              <a:t></a:t>
            </a:r>
            <a:endParaRPr sz="3750">
              <a:latin typeface="Symbol"/>
              <a:cs typeface="Symbol"/>
            </a:endParaRPr>
          </a:p>
          <a:p>
            <a:pPr marL="12700">
              <a:lnSpc>
                <a:spcPts val="1555"/>
              </a:lnSpc>
            </a:pPr>
            <a:r>
              <a:rPr dirty="0" sz="1450" spc="10" i="1">
                <a:latin typeface="Times New Roman"/>
                <a:cs typeface="Times New Roman"/>
              </a:rPr>
              <a:t>V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528436" y="1037844"/>
            <a:ext cx="170180" cy="7581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4315"/>
              </a:lnSpc>
            </a:pPr>
            <a:r>
              <a:rPr dirty="0" sz="3750" spc="10">
                <a:latin typeface="Symbol"/>
                <a:cs typeface="Symbol"/>
              </a:rPr>
              <a:t></a:t>
            </a:r>
            <a:endParaRPr sz="3750">
              <a:latin typeface="Symbol"/>
              <a:cs typeface="Symbol"/>
            </a:endParaRPr>
          </a:p>
          <a:p>
            <a:pPr marL="12700">
              <a:lnSpc>
                <a:spcPts val="1555"/>
              </a:lnSpc>
            </a:pPr>
            <a:r>
              <a:rPr dirty="0" sz="1450" spc="10" i="1">
                <a:latin typeface="Times New Roman"/>
                <a:cs typeface="Times New Roman"/>
              </a:rPr>
              <a:t>V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60263" y="1081532"/>
            <a:ext cx="2526665" cy="447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500" spc="100" i="1">
                <a:latin typeface="Times New Roman"/>
                <a:cs typeface="Times New Roman"/>
              </a:rPr>
              <a:t>U</a:t>
            </a:r>
            <a:r>
              <a:rPr dirty="0" baseline="-24904" sz="2175" spc="150" i="1">
                <a:latin typeface="Times New Roman"/>
                <a:cs typeface="Times New Roman"/>
              </a:rPr>
              <a:t>ст</a:t>
            </a:r>
            <a:r>
              <a:rPr dirty="0" baseline="-24904" sz="2175" spc="292" i="1">
                <a:latin typeface="Times New Roman"/>
                <a:cs typeface="Times New Roman"/>
              </a:rPr>
              <a:t> </a:t>
            </a:r>
            <a:r>
              <a:rPr dirty="0" sz="2500" spc="10">
                <a:latin typeface="Symbol"/>
                <a:cs typeface="Symbol"/>
              </a:rPr>
              <a:t></a:t>
            </a:r>
            <a:r>
              <a:rPr dirty="0" sz="2500" spc="-225">
                <a:latin typeface="Times New Roman"/>
                <a:cs typeface="Times New Roman"/>
              </a:rPr>
              <a:t> </a:t>
            </a:r>
            <a:r>
              <a:rPr dirty="0" sz="2500" spc="145" i="1">
                <a:latin typeface="Times New Roman"/>
                <a:cs typeface="Times New Roman"/>
              </a:rPr>
              <a:t>U</a:t>
            </a:r>
            <a:r>
              <a:rPr dirty="0" baseline="-24904" sz="2175" spc="217" i="1">
                <a:latin typeface="Times New Roman"/>
                <a:cs typeface="Times New Roman"/>
              </a:rPr>
              <a:t>ф</a:t>
            </a:r>
            <a:r>
              <a:rPr dirty="0" baseline="-24904" sz="2175" spc="165" i="1">
                <a:latin typeface="Times New Roman"/>
                <a:cs typeface="Times New Roman"/>
              </a:rPr>
              <a:t> </a:t>
            </a:r>
            <a:r>
              <a:rPr dirty="0" sz="2500" spc="10">
                <a:latin typeface="Symbol"/>
                <a:cs typeface="Symbol"/>
              </a:rPr>
              <a:t></a:t>
            </a:r>
            <a:r>
              <a:rPr dirty="0" sz="2500" spc="-340">
                <a:latin typeface="Times New Roman"/>
                <a:cs typeface="Times New Roman"/>
              </a:rPr>
              <a:t> </a:t>
            </a:r>
            <a:r>
              <a:rPr dirty="0" sz="2500" spc="85" i="1">
                <a:latin typeface="Times New Roman"/>
                <a:cs typeface="Times New Roman"/>
              </a:rPr>
              <a:t>U</a:t>
            </a:r>
            <a:r>
              <a:rPr dirty="0" baseline="-24904" sz="2175" spc="127" i="1">
                <a:latin typeface="Times New Roman"/>
                <a:cs typeface="Times New Roman"/>
              </a:rPr>
              <a:t>V</a:t>
            </a:r>
            <a:r>
              <a:rPr dirty="0" baseline="-24904" sz="2175" spc="352" i="1">
                <a:latin typeface="Times New Roman"/>
                <a:cs typeface="Times New Roman"/>
              </a:rPr>
              <a:t> </a:t>
            </a:r>
            <a:r>
              <a:rPr dirty="0" sz="2500" spc="10">
                <a:latin typeface="Symbol"/>
                <a:cs typeface="Symbol"/>
              </a:rPr>
              <a:t></a:t>
            </a:r>
            <a:r>
              <a:rPr dirty="0" sz="2500" spc="-340">
                <a:latin typeface="Times New Roman"/>
                <a:cs typeface="Times New Roman"/>
              </a:rPr>
              <a:t> </a:t>
            </a:r>
            <a:r>
              <a:rPr dirty="0" sz="2500" spc="15" i="1">
                <a:latin typeface="Times New Roman"/>
                <a:cs typeface="Times New Roman"/>
              </a:rPr>
              <a:t>U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428621" y="1081537"/>
            <a:ext cx="701675" cy="643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  <a:tabLst>
                <a:tab pos="241300" algn="l"/>
                <a:tab pos="675640" algn="l"/>
              </a:tabLst>
            </a:pPr>
            <a:r>
              <a:rPr dirty="0" sz="1450" spc="5" u="heavy">
                <a:latin typeface="Times New Roman"/>
                <a:cs typeface="Times New Roman"/>
              </a:rPr>
              <a:t> </a:t>
            </a:r>
            <a:r>
              <a:rPr dirty="0" sz="1450" spc="5" u="heavy">
                <a:latin typeface="Times New Roman"/>
                <a:cs typeface="Times New Roman"/>
              </a:rPr>
              <a:t>	</a:t>
            </a:r>
            <a:r>
              <a:rPr dirty="0" sz="1450" spc="10" i="1" u="heavy">
                <a:latin typeface="Times New Roman"/>
                <a:cs typeface="Times New Roman"/>
              </a:rPr>
              <a:t>экв	</a:t>
            </a:r>
            <a:endParaRPr sz="1450">
              <a:latin typeface="Times New Roman"/>
              <a:cs typeface="Times New Roman"/>
            </a:endParaRPr>
          </a:p>
          <a:p>
            <a:pPr algn="ctr" marR="10160">
              <a:lnSpc>
                <a:spcPct val="100000"/>
              </a:lnSpc>
              <a:spcBef>
                <a:spcPts val="229"/>
              </a:spcBef>
            </a:pPr>
            <a:r>
              <a:rPr dirty="0" sz="2500" spc="10">
                <a:latin typeface="Times New Roman"/>
                <a:cs typeface="Times New Roman"/>
              </a:rPr>
              <a:t>3</a:t>
            </a:r>
            <a:r>
              <a:rPr dirty="0" sz="2500" spc="-395">
                <a:latin typeface="Times New Roman"/>
                <a:cs typeface="Times New Roman"/>
              </a:rPr>
              <a:t> </a:t>
            </a:r>
            <a:r>
              <a:rPr dirty="0" sz="2500" spc="5">
                <a:latin typeface="Symbol"/>
                <a:cs typeface="Symbol"/>
              </a:rPr>
              <a:t></a:t>
            </a:r>
            <a:r>
              <a:rPr dirty="0" sz="2500" spc="-225">
                <a:latin typeface="Times New Roman"/>
                <a:cs typeface="Times New Roman"/>
              </a:rPr>
              <a:t> </a:t>
            </a:r>
            <a:r>
              <a:rPr dirty="0" sz="2500" spc="15" i="1">
                <a:latin typeface="Times New Roman"/>
                <a:cs typeface="Times New Roman"/>
              </a:rPr>
              <a:t>E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728093" y="1081537"/>
            <a:ext cx="701675" cy="6438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54000" algn="l"/>
                <a:tab pos="688340" algn="l"/>
              </a:tabLst>
            </a:pPr>
            <a:r>
              <a:rPr dirty="0" sz="1450" spc="5" u="heavy">
                <a:latin typeface="Times New Roman"/>
                <a:cs typeface="Times New Roman"/>
              </a:rPr>
              <a:t> </a:t>
            </a:r>
            <a:r>
              <a:rPr dirty="0" sz="1450" spc="5" u="heavy">
                <a:latin typeface="Times New Roman"/>
                <a:cs typeface="Times New Roman"/>
              </a:rPr>
              <a:t>	</a:t>
            </a:r>
            <a:r>
              <a:rPr dirty="0" sz="1450" spc="10" i="1" u="heavy">
                <a:latin typeface="Times New Roman"/>
                <a:cs typeface="Times New Roman"/>
              </a:rPr>
              <a:t>экв	</a:t>
            </a:r>
            <a:endParaRPr sz="1450">
              <a:latin typeface="Times New Roman"/>
              <a:cs typeface="Times New Roman"/>
            </a:endParaRPr>
          </a:p>
          <a:p>
            <a:pPr marL="74295">
              <a:lnSpc>
                <a:spcPct val="100000"/>
              </a:lnSpc>
              <a:spcBef>
                <a:spcPts val="229"/>
              </a:spcBef>
            </a:pPr>
            <a:r>
              <a:rPr dirty="0" sz="2500" spc="10">
                <a:latin typeface="Times New Roman"/>
                <a:cs typeface="Times New Roman"/>
              </a:rPr>
              <a:t>6</a:t>
            </a:r>
            <a:r>
              <a:rPr dirty="0" sz="2500" spc="-330">
                <a:latin typeface="Times New Roman"/>
                <a:cs typeface="Times New Roman"/>
              </a:rPr>
              <a:t> </a:t>
            </a:r>
            <a:r>
              <a:rPr dirty="0" sz="2500" spc="5">
                <a:latin typeface="Symbol"/>
                <a:cs typeface="Symbol"/>
              </a:rPr>
              <a:t></a:t>
            </a:r>
            <a:r>
              <a:rPr dirty="0" sz="2500" spc="-215">
                <a:latin typeface="Times New Roman"/>
                <a:cs typeface="Times New Roman"/>
              </a:rPr>
              <a:t> </a:t>
            </a:r>
            <a:r>
              <a:rPr dirty="0" sz="2500" spc="15" i="1">
                <a:latin typeface="Times New Roman"/>
                <a:cs typeface="Times New Roman"/>
              </a:rPr>
              <a:t>E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253860" y="834643"/>
            <a:ext cx="2818765" cy="2336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712085" algn="l"/>
              </a:tabLst>
            </a:pPr>
            <a:r>
              <a:rPr dirty="0" sz="1450" spc="10">
                <a:latin typeface="Times New Roman"/>
                <a:cs typeface="Times New Roman"/>
              </a:rPr>
              <a:t>2</a:t>
            </a:r>
            <a:r>
              <a:rPr dirty="0" sz="1450" spc="10">
                <a:latin typeface="Times New Roman"/>
                <a:cs typeface="Times New Roman"/>
              </a:rPr>
              <a:t>	</a:t>
            </a:r>
            <a:r>
              <a:rPr dirty="0" sz="1450" spc="10">
                <a:latin typeface="Times New Roman"/>
                <a:cs typeface="Times New Roman"/>
              </a:rPr>
              <a:t>2</a:t>
            </a:r>
            <a:endParaRPr sz="1450">
              <a:latin typeface="Times New Roman"/>
              <a:cs typeface="Times New Roman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8424798" y="849121"/>
            <a:ext cx="219075" cy="4102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50" spc="-75" i="1">
                <a:latin typeface="Symbol"/>
                <a:cs typeface="Symbol"/>
              </a:rPr>
              <a:t></a:t>
            </a:r>
            <a:endParaRPr sz="2650">
              <a:latin typeface="Symbol"/>
              <a:cs typeface="Symbo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519062" y="1062482"/>
            <a:ext cx="1694180" cy="412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500" spc="10" i="1">
                <a:latin typeface="Times New Roman"/>
                <a:cs typeface="Times New Roman"/>
              </a:rPr>
              <a:t>dV</a:t>
            </a:r>
            <a:r>
              <a:rPr dirty="0" sz="2500" spc="190" i="1">
                <a:latin typeface="Times New Roman"/>
                <a:cs typeface="Times New Roman"/>
              </a:rPr>
              <a:t> </a:t>
            </a:r>
            <a:r>
              <a:rPr dirty="0" sz="2500" spc="10">
                <a:latin typeface="Symbol"/>
                <a:cs typeface="Symbol"/>
              </a:rPr>
              <a:t></a:t>
            </a:r>
            <a:r>
              <a:rPr dirty="0" sz="2500" spc="-150">
                <a:latin typeface="Times New Roman"/>
                <a:cs typeface="Times New Roman"/>
              </a:rPr>
              <a:t> </a:t>
            </a:r>
            <a:r>
              <a:rPr dirty="0" sz="2500" spc="-100">
                <a:latin typeface="Times New Roman"/>
                <a:cs typeface="Times New Roman"/>
              </a:rPr>
              <a:t>(1</a:t>
            </a:r>
            <a:r>
              <a:rPr dirty="0" sz="2500" spc="-370">
                <a:latin typeface="Times New Roman"/>
                <a:cs typeface="Times New Roman"/>
              </a:rPr>
              <a:t> </a:t>
            </a:r>
            <a:r>
              <a:rPr dirty="0" sz="2500" spc="10">
                <a:latin typeface="Symbol"/>
                <a:cs typeface="Symbol"/>
              </a:rPr>
              <a:t></a:t>
            </a:r>
            <a:r>
              <a:rPr dirty="0" sz="2500" spc="-70">
                <a:latin typeface="Times New Roman"/>
                <a:cs typeface="Times New Roman"/>
              </a:rPr>
              <a:t> </a:t>
            </a:r>
            <a:r>
              <a:rPr dirty="0" sz="2650" spc="55" i="1">
                <a:latin typeface="Symbol"/>
                <a:cs typeface="Symbol"/>
              </a:rPr>
              <a:t></a:t>
            </a:r>
            <a:r>
              <a:rPr dirty="0" sz="2500" spc="55">
                <a:latin typeface="Times New Roman"/>
                <a:cs typeface="Times New Roman"/>
              </a:rPr>
              <a:t>)</a:t>
            </a:r>
            <a:r>
              <a:rPr dirty="0" sz="2500" spc="-260">
                <a:latin typeface="Times New Roman"/>
                <a:cs typeface="Times New Roman"/>
              </a:rPr>
              <a:t> </a:t>
            </a:r>
            <a:r>
              <a:rPr dirty="0" sz="2500" spc="5">
                <a:latin typeface="Symbol"/>
                <a:cs typeface="Symbol"/>
              </a:rPr>
              <a:t></a:t>
            </a:r>
            <a:endParaRPr sz="2500">
              <a:latin typeface="Symbol"/>
              <a:cs typeface="Symbo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725033" y="849121"/>
            <a:ext cx="219075" cy="41020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650" spc="-75" i="1">
                <a:latin typeface="Symbol"/>
                <a:cs typeface="Symbol"/>
              </a:rPr>
              <a:t></a:t>
            </a:r>
            <a:endParaRPr sz="2650">
              <a:latin typeface="Symbol"/>
              <a:cs typeface="Symbo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4108081" y="1062469"/>
            <a:ext cx="1405255" cy="4121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500" spc="10">
                <a:latin typeface="Symbol"/>
                <a:cs typeface="Symbol"/>
              </a:rPr>
              <a:t></a:t>
            </a:r>
            <a:r>
              <a:rPr dirty="0" sz="2500" spc="-45">
                <a:latin typeface="Times New Roman"/>
                <a:cs typeface="Times New Roman"/>
              </a:rPr>
              <a:t> </a:t>
            </a:r>
            <a:r>
              <a:rPr dirty="0" sz="2500" spc="-100">
                <a:latin typeface="Times New Roman"/>
                <a:cs typeface="Times New Roman"/>
              </a:rPr>
              <a:t>(1</a:t>
            </a:r>
            <a:r>
              <a:rPr dirty="0" sz="2500" spc="-375">
                <a:latin typeface="Times New Roman"/>
                <a:cs typeface="Times New Roman"/>
              </a:rPr>
              <a:t> </a:t>
            </a:r>
            <a:r>
              <a:rPr dirty="0" sz="2500" spc="10">
                <a:latin typeface="Symbol"/>
                <a:cs typeface="Symbol"/>
              </a:rPr>
              <a:t></a:t>
            </a:r>
            <a:r>
              <a:rPr dirty="0" sz="2500" spc="-160">
                <a:latin typeface="Times New Roman"/>
                <a:cs typeface="Times New Roman"/>
              </a:rPr>
              <a:t> </a:t>
            </a:r>
            <a:r>
              <a:rPr dirty="0" sz="2500" spc="65">
                <a:latin typeface="Times New Roman"/>
                <a:cs typeface="Times New Roman"/>
              </a:rPr>
              <a:t>2</a:t>
            </a:r>
            <a:r>
              <a:rPr dirty="0" sz="2650" spc="65" i="1">
                <a:latin typeface="Symbol"/>
                <a:cs typeface="Symbol"/>
              </a:rPr>
              <a:t></a:t>
            </a:r>
            <a:r>
              <a:rPr dirty="0" sz="2500" spc="65">
                <a:latin typeface="Times New Roman"/>
                <a:cs typeface="Times New Roman"/>
              </a:rPr>
              <a:t>)</a:t>
            </a:r>
            <a:r>
              <a:rPr dirty="0" sz="2500" spc="-270">
                <a:latin typeface="Times New Roman"/>
                <a:cs typeface="Times New Roman"/>
              </a:rPr>
              <a:t> </a:t>
            </a:r>
            <a:r>
              <a:rPr dirty="0" sz="2500" spc="5">
                <a:latin typeface="Symbol"/>
                <a:cs typeface="Symbol"/>
              </a:rPr>
              <a:t></a:t>
            </a:r>
            <a:endParaRPr sz="2500">
              <a:latin typeface="Symbol"/>
              <a:cs typeface="Symbol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0137520" y="6992942"/>
            <a:ext cx="466725" cy="464820"/>
          </a:xfrm>
          <a:custGeom>
            <a:avLst/>
            <a:gdLst/>
            <a:ahLst/>
            <a:cxnLst/>
            <a:rect l="l" t="t" r="r" b="b"/>
            <a:pathLst>
              <a:path w="466725" h="464820">
                <a:moveTo>
                  <a:pt x="466344" y="231579"/>
                </a:moveTo>
                <a:lnTo>
                  <a:pt x="455971" y="166351"/>
                </a:lnTo>
                <a:lnTo>
                  <a:pt x="441951" y="129372"/>
                </a:lnTo>
                <a:lnTo>
                  <a:pt x="400827" y="69289"/>
                </a:lnTo>
                <a:lnTo>
                  <a:pt x="346313" y="27704"/>
                </a:lnTo>
                <a:lnTo>
                  <a:pt x="283273" y="4612"/>
                </a:lnTo>
                <a:lnTo>
                  <a:pt x="250076" y="0"/>
                </a:lnTo>
                <a:lnTo>
                  <a:pt x="216571" y="8"/>
                </a:lnTo>
                <a:lnTo>
                  <a:pt x="151072" y="13889"/>
                </a:lnTo>
                <a:lnTo>
                  <a:pt x="91639" y="46247"/>
                </a:lnTo>
                <a:lnTo>
                  <a:pt x="43138" y="97080"/>
                </a:lnTo>
                <a:lnTo>
                  <a:pt x="10433" y="166382"/>
                </a:lnTo>
                <a:lnTo>
                  <a:pt x="1523" y="207957"/>
                </a:lnTo>
                <a:lnTo>
                  <a:pt x="0" y="231579"/>
                </a:lnTo>
                <a:lnTo>
                  <a:pt x="1524" y="255963"/>
                </a:lnTo>
                <a:lnTo>
                  <a:pt x="3048" y="267393"/>
                </a:lnTo>
                <a:lnTo>
                  <a:pt x="9144" y="289926"/>
                </a:lnTo>
                <a:lnTo>
                  <a:pt x="9144" y="220911"/>
                </a:lnTo>
                <a:lnTo>
                  <a:pt x="10667" y="208719"/>
                </a:lnTo>
                <a:lnTo>
                  <a:pt x="10667" y="209481"/>
                </a:lnTo>
                <a:lnTo>
                  <a:pt x="11429" y="203766"/>
                </a:lnTo>
                <a:lnTo>
                  <a:pt x="11429" y="198051"/>
                </a:lnTo>
                <a:lnTo>
                  <a:pt x="13715" y="186621"/>
                </a:lnTo>
                <a:lnTo>
                  <a:pt x="16001" y="175953"/>
                </a:lnTo>
                <a:lnTo>
                  <a:pt x="19049" y="165285"/>
                </a:lnTo>
                <a:lnTo>
                  <a:pt x="22859" y="154617"/>
                </a:lnTo>
                <a:lnTo>
                  <a:pt x="22859" y="155379"/>
                </a:lnTo>
                <a:lnTo>
                  <a:pt x="26669" y="144711"/>
                </a:lnTo>
                <a:lnTo>
                  <a:pt x="31241" y="134805"/>
                </a:lnTo>
                <a:lnTo>
                  <a:pt x="36575" y="124899"/>
                </a:lnTo>
                <a:lnTo>
                  <a:pt x="36575" y="125661"/>
                </a:lnTo>
                <a:lnTo>
                  <a:pt x="41909" y="115755"/>
                </a:lnTo>
                <a:lnTo>
                  <a:pt x="47243" y="106611"/>
                </a:lnTo>
                <a:lnTo>
                  <a:pt x="53339" y="98483"/>
                </a:lnTo>
                <a:lnTo>
                  <a:pt x="53339" y="98229"/>
                </a:lnTo>
                <a:lnTo>
                  <a:pt x="60197" y="89085"/>
                </a:lnTo>
                <a:lnTo>
                  <a:pt x="60197" y="89847"/>
                </a:lnTo>
                <a:lnTo>
                  <a:pt x="67055" y="82303"/>
                </a:lnTo>
                <a:lnTo>
                  <a:pt x="67055" y="81465"/>
                </a:lnTo>
                <a:lnTo>
                  <a:pt x="74675" y="73083"/>
                </a:lnTo>
                <a:lnTo>
                  <a:pt x="74675" y="73845"/>
                </a:lnTo>
                <a:lnTo>
                  <a:pt x="82296" y="66918"/>
                </a:lnTo>
                <a:lnTo>
                  <a:pt x="82296" y="66225"/>
                </a:lnTo>
                <a:lnTo>
                  <a:pt x="99059" y="52509"/>
                </a:lnTo>
                <a:lnTo>
                  <a:pt x="117347" y="40317"/>
                </a:lnTo>
                <a:lnTo>
                  <a:pt x="126491" y="34983"/>
                </a:lnTo>
                <a:lnTo>
                  <a:pt x="136397" y="29649"/>
                </a:lnTo>
                <a:lnTo>
                  <a:pt x="136397" y="30411"/>
                </a:lnTo>
                <a:lnTo>
                  <a:pt x="156210" y="21267"/>
                </a:lnTo>
                <a:lnTo>
                  <a:pt x="176783" y="15389"/>
                </a:lnTo>
                <a:lnTo>
                  <a:pt x="176783" y="15171"/>
                </a:lnTo>
                <a:lnTo>
                  <a:pt x="188213" y="12123"/>
                </a:lnTo>
                <a:lnTo>
                  <a:pt x="207729" y="9440"/>
                </a:lnTo>
                <a:lnTo>
                  <a:pt x="227799" y="8185"/>
                </a:lnTo>
                <a:lnTo>
                  <a:pt x="247889" y="8517"/>
                </a:lnTo>
                <a:lnTo>
                  <a:pt x="267462" y="10599"/>
                </a:lnTo>
                <a:lnTo>
                  <a:pt x="278892" y="12123"/>
                </a:lnTo>
                <a:lnTo>
                  <a:pt x="278892" y="12326"/>
                </a:lnTo>
                <a:lnTo>
                  <a:pt x="289560" y="15171"/>
                </a:lnTo>
                <a:lnTo>
                  <a:pt x="289560" y="15374"/>
                </a:lnTo>
                <a:lnTo>
                  <a:pt x="300228" y="18219"/>
                </a:lnTo>
                <a:lnTo>
                  <a:pt x="300228" y="18437"/>
                </a:lnTo>
                <a:lnTo>
                  <a:pt x="310134" y="21267"/>
                </a:lnTo>
                <a:lnTo>
                  <a:pt x="320802" y="25839"/>
                </a:lnTo>
                <a:lnTo>
                  <a:pt x="320802" y="26166"/>
                </a:lnTo>
                <a:lnTo>
                  <a:pt x="329946" y="30085"/>
                </a:lnTo>
                <a:lnTo>
                  <a:pt x="329946" y="29649"/>
                </a:lnTo>
                <a:lnTo>
                  <a:pt x="349758" y="40317"/>
                </a:lnTo>
                <a:lnTo>
                  <a:pt x="349758" y="40786"/>
                </a:lnTo>
                <a:lnTo>
                  <a:pt x="358902" y="46413"/>
                </a:lnTo>
                <a:lnTo>
                  <a:pt x="358902" y="46921"/>
                </a:lnTo>
                <a:lnTo>
                  <a:pt x="367284" y="52509"/>
                </a:lnTo>
                <a:lnTo>
                  <a:pt x="384048" y="66225"/>
                </a:lnTo>
                <a:lnTo>
                  <a:pt x="391668" y="73845"/>
                </a:lnTo>
                <a:lnTo>
                  <a:pt x="391668" y="73083"/>
                </a:lnTo>
                <a:lnTo>
                  <a:pt x="399288" y="81465"/>
                </a:lnTo>
                <a:lnTo>
                  <a:pt x="406146" y="89847"/>
                </a:lnTo>
                <a:lnTo>
                  <a:pt x="406146" y="89085"/>
                </a:lnTo>
                <a:lnTo>
                  <a:pt x="413004" y="98229"/>
                </a:lnTo>
                <a:lnTo>
                  <a:pt x="413004" y="97467"/>
                </a:lnTo>
                <a:lnTo>
                  <a:pt x="425195" y="115755"/>
                </a:lnTo>
                <a:lnTo>
                  <a:pt x="425195" y="116993"/>
                </a:lnTo>
                <a:lnTo>
                  <a:pt x="430530" y="125661"/>
                </a:lnTo>
                <a:lnTo>
                  <a:pt x="430530" y="126314"/>
                </a:lnTo>
                <a:lnTo>
                  <a:pt x="435134" y="134876"/>
                </a:lnTo>
                <a:lnTo>
                  <a:pt x="439673" y="144711"/>
                </a:lnTo>
                <a:lnTo>
                  <a:pt x="443484" y="155379"/>
                </a:lnTo>
                <a:lnTo>
                  <a:pt x="443484" y="154617"/>
                </a:lnTo>
                <a:lnTo>
                  <a:pt x="447294" y="165285"/>
                </a:lnTo>
                <a:lnTo>
                  <a:pt x="450342" y="175953"/>
                </a:lnTo>
                <a:lnTo>
                  <a:pt x="452628" y="186621"/>
                </a:lnTo>
                <a:lnTo>
                  <a:pt x="454914" y="198051"/>
                </a:lnTo>
                <a:lnTo>
                  <a:pt x="456438" y="209481"/>
                </a:lnTo>
                <a:lnTo>
                  <a:pt x="456438" y="214434"/>
                </a:lnTo>
                <a:lnTo>
                  <a:pt x="457200" y="220149"/>
                </a:lnTo>
                <a:lnTo>
                  <a:pt x="457200" y="290796"/>
                </a:lnTo>
                <a:lnTo>
                  <a:pt x="461519" y="274923"/>
                </a:lnTo>
                <a:lnTo>
                  <a:pt x="466344" y="231579"/>
                </a:lnTo>
                <a:close/>
              </a:path>
              <a:path w="466725" h="464820">
                <a:moveTo>
                  <a:pt x="12192" y="265869"/>
                </a:moveTo>
                <a:lnTo>
                  <a:pt x="10668" y="254439"/>
                </a:lnTo>
                <a:lnTo>
                  <a:pt x="10668" y="255201"/>
                </a:lnTo>
                <a:lnTo>
                  <a:pt x="9144" y="243009"/>
                </a:lnTo>
                <a:lnTo>
                  <a:pt x="9144" y="289926"/>
                </a:lnTo>
                <a:lnTo>
                  <a:pt x="11430" y="298376"/>
                </a:lnTo>
                <a:lnTo>
                  <a:pt x="11430" y="265869"/>
                </a:lnTo>
                <a:lnTo>
                  <a:pt x="12192" y="265869"/>
                </a:lnTo>
                <a:close/>
              </a:path>
              <a:path w="466725" h="464820">
                <a:moveTo>
                  <a:pt x="12191" y="198051"/>
                </a:moveTo>
                <a:lnTo>
                  <a:pt x="11429" y="198051"/>
                </a:lnTo>
                <a:lnTo>
                  <a:pt x="11429" y="203766"/>
                </a:lnTo>
                <a:lnTo>
                  <a:pt x="12191" y="198051"/>
                </a:lnTo>
                <a:close/>
              </a:path>
              <a:path w="466725" h="464820">
                <a:moveTo>
                  <a:pt x="54102" y="365691"/>
                </a:moveTo>
                <a:lnTo>
                  <a:pt x="47244" y="357309"/>
                </a:lnTo>
                <a:lnTo>
                  <a:pt x="41910" y="348165"/>
                </a:lnTo>
                <a:lnTo>
                  <a:pt x="36576" y="338259"/>
                </a:lnTo>
                <a:lnTo>
                  <a:pt x="36576" y="339021"/>
                </a:lnTo>
                <a:lnTo>
                  <a:pt x="31242" y="329115"/>
                </a:lnTo>
                <a:lnTo>
                  <a:pt x="26670" y="319209"/>
                </a:lnTo>
                <a:lnTo>
                  <a:pt x="22860" y="308541"/>
                </a:lnTo>
                <a:lnTo>
                  <a:pt x="22860" y="309303"/>
                </a:lnTo>
                <a:lnTo>
                  <a:pt x="19050" y="298635"/>
                </a:lnTo>
                <a:lnTo>
                  <a:pt x="16002" y="287967"/>
                </a:lnTo>
                <a:lnTo>
                  <a:pt x="13716" y="277299"/>
                </a:lnTo>
                <a:lnTo>
                  <a:pt x="11430" y="265869"/>
                </a:lnTo>
                <a:lnTo>
                  <a:pt x="11430" y="298376"/>
                </a:lnTo>
                <a:lnTo>
                  <a:pt x="14430" y="309467"/>
                </a:lnTo>
                <a:lnTo>
                  <a:pt x="30875" y="346379"/>
                </a:lnTo>
                <a:lnTo>
                  <a:pt x="51744" y="378177"/>
                </a:lnTo>
                <a:lnTo>
                  <a:pt x="53340" y="379907"/>
                </a:lnTo>
                <a:lnTo>
                  <a:pt x="53340" y="365691"/>
                </a:lnTo>
                <a:lnTo>
                  <a:pt x="54102" y="365691"/>
                </a:lnTo>
                <a:close/>
              </a:path>
              <a:path w="466725" h="464820">
                <a:moveTo>
                  <a:pt x="54101" y="97467"/>
                </a:moveTo>
                <a:lnTo>
                  <a:pt x="53339" y="98229"/>
                </a:lnTo>
                <a:lnTo>
                  <a:pt x="53339" y="98483"/>
                </a:lnTo>
                <a:lnTo>
                  <a:pt x="54101" y="97467"/>
                </a:lnTo>
                <a:close/>
              </a:path>
              <a:path w="466725" h="464820">
                <a:moveTo>
                  <a:pt x="67818" y="382455"/>
                </a:moveTo>
                <a:lnTo>
                  <a:pt x="60198" y="374073"/>
                </a:lnTo>
                <a:lnTo>
                  <a:pt x="60198" y="374835"/>
                </a:lnTo>
                <a:lnTo>
                  <a:pt x="53340" y="365691"/>
                </a:lnTo>
                <a:lnTo>
                  <a:pt x="53340" y="379907"/>
                </a:lnTo>
                <a:lnTo>
                  <a:pt x="67056" y="394780"/>
                </a:lnTo>
                <a:lnTo>
                  <a:pt x="67056" y="382455"/>
                </a:lnTo>
                <a:lnTo>
                  <a:pt x="67818" y="382455"/>
                </a:lnTo>
                <a:close/>
              </a:path>
              <a:path w="466725" h="464820">
                <a:moveTo>
                  <a:pt x="67817" y="81465"/>
                </a:moveTo>
                <a:lnTo>
                  <a:pt x="67055" y="81465"/>
                </a:lnTo>
                <a:lnTo>
                  <a:pt x="67055" y="82303"/>
                </a:lnTo>
                <a:lnTo>
                  <a:pt x="67817" y="81465"/>
                </a:lnTo>
                <a:close/>
              </a:path>
              <a:path w="466725" h="464820">
                <a:moveTo>
                  <a:pt x="83058" y="397695"/>
                </a:moveTo>
                <a:lnTo>
                  <a:pt x="74676" y="390075"/>
                </a:lnTo>
                <a:lnTo>
                  <a:pt x="67056" y="382455"/>
                </a:lnTo>
                <a:lnTo>
                  <a:pt x="67056" y="394780"/>
                </a:lnTo>
                <a:lnTo>
                  <a:pt x="76399" y="404912"/>
                </a:lnTo>
                <a:lnTo>
                  <a:pt x="82296" y="409518"/>
                </a:lnTo>
                <a:lnTo>
                  <a:pt x="82296" y="397695"/>
                </a:lnTo>
                <a:lnTo>
                  <a:pt x="83058" y="397695"/>
                </a:lnTo>
                <a:close/>
              </a:path>
              <a:path w="466725" h="464820">
                <a:moveTo>
                  <a:pt x="83057" y="66225"/>
                </a:moveTo>
                <a:lnTo>
                  <a:pt x="82296" y="66225"/>
                </a:lnTo>
                <a:lnTo>
                  <a:pt x="82296" y="66918"/>
                </a:lnTo>
                <a:lnTo>
                  <a:pt x="83057" y="66225"/>
                </a:lnTo>
                <a:close/>
              </a:path>
              <a:path w="466725" h="464820">
                <a:moveTo>
                  <a:pt x="177546" y="448749"/>
                </a:moveTo>
                <a:lnTo>
                  <a:pt x="156210" y="442653"/>
                </a:lnTo>
                <a:lnTo>
                  <a:pt x="136398" y="433509"/>
                </a:lnTo>
                <a:lnTo>
                  <a:pt x="136398" y="434271"/>
                </a:lnTo>
                <a:lnTo>
                  <a:pt x="126492" y="428937"/>
                </a:lnTo>
                <a:lnTo>
                  <a:pt x="117348" y="423603"/>
                </a:lnTo>
                <a:lnTo>
                  <a:pt x="99060" y="411411"/>
                </a:lnTo>
                <a:lnTo>
                  <a:pt x="82296" y="397695"/>
                </a:lnTo>
                <a:lnTo>
                  <a:pt x="82296" y="409518"/>
                </a:lnTo>
                <a:lnTo>
                  <a:pt x="104201" y="426631"/>
                </a:lnTo>
                <a:lnTo>
                  <a:pt x="134511" y="443385"/>
                </a:lnTo>
                <a:lnTo>
                  <a:pt x="166692" y="455221"/>
                </a:lnTo>
                <a:lnTo>
                  <a:pt x="176784" y="457326"/>
                </a:lnTo>
                <a:lnTo>
                  <a:pt x="176784" y="448749"/>
                </a:lnTo>
                <a:lnTo>
                  <a:pt x="177546" y="448749"/>
                </a:lnTo>
                <a:close/>
              </a:path>
              <a:path w="466725" h="464820">
                <a:moveTo>
                  <a:pt x="177545" y="15171"/>
                </a:moveTo>
                <a:lnTo>
                  <a:pt x="176783" y="15171"/>
                </a:lnTo>
                <a:lnTo>
                  <a:pt x="176783" y="15389"/>
                </a:lnTo>
                <a:lnTo>
                  <a:pt x="177545" y="15171"/>
                </a:lnTo>
                <a:close/>
              </a:path>
              <a:path w="466725" h="464820">
                <a:moveTo>
                  <a:pt x="289560" y="456978"/>
                </a:moveTo>
                <a:lnTo>
                  <a:pt x="289560" y="448749"/>
                </a:lnTo>
                <a:lnTo>
                  <a:pt x="278130" y="451035"/>
                </a:lnTo>
                <a:lnTo>
                  <a:pt x="259430" y="454418"/>
                </a:lnTo>
                <a:lnTo>
                  <a:pt x="238682" y="455769"/>
                </a:lnTo>
                <a:lnTo>
                  <a:pt x="217845" y="455325"/>
                </a:lnTo>
                <a:lnTo>
                  <a:pt x="198882" y="453321"/>
                </a:lnTo>
                <a:lnTo>
                  <a:pt x="188214" y="451035"/>
                </a:lnTo>
                <a:lnTo>
                  <a:pt x="188214" y="451797"/>
                </a:lnTo>
                <a:lnTo>
                  <a:pt x="176784" y="448749"/>
                </a:lnTo>
                <a:lnTo>
                  <a:pt x="176784" y="457326"/>
                </a:lnTo>
                <a:lnTo>
                  <a:pt x="200104" y="462190"/>
                </a:lnTo>
                <a:lnTo>
                  <a:pt x="234110" y="464339"/>
                </a:lnTo>
                <a:lnTo>
                  <a:pt x="268070" y="461719"/>
                </a:lnTo>
                <a:lnTo>
                  <a:pt x="289560" y="456978"/>
                </a:lnTo>
                <a:close/>
              </a:path>
              <a:path w="466725" h="464820">
                <a:moveTo>
                  <a:pt x="278892" y="12326"/>
                </a:moveTo>
                <a:lnTo>
                  <a:pt x="278892" y="12123"/>
                </a:lnTo>
                <a:lnTo>
                  <a:pt x="278130" y="12123"/>
                </a:lnTo>
                <a:lnTo>
                  <a:pt x="278892" y="12326"/>
                </a:lnTo>
                <a:close/>
              </a:path>
              <a:path w="466725" h="464820">
                <a:moveTo>
                  <a:pt x="289560" y="15374"/>
                </a:moveTo>
                <a:lnTo>
                  <a:pt x="289560" y="15171"/>
                </a:lnTo>
                <a:lnTo>
                  <a:pt x="288798" y="15171"/>
                </a:lnTo>
                <a:lnTo>
                  <a:pt x="289560" y="15374"/>
                </a:lnTo>
                <a:close/>
              </a:path>
              <a:path w="466725" h="464820">
                <a:moveTo>
                  <a:pt x="300228" y="454625"/>
                </a:moveTo>
                <a:lnTo>
                  <a:pt x="300228" y="445701"/>
                </a:lnTo>
                <a:lnTo>
                  <a:pt x="288798" y="448749"/>
                </a:lnTo>
                <a:lnTo>
                  <a:pt x="289560" y="448749"/>
                </a:lnTo>
                <a:lnTo>
                  <a:pt x="289560" y="456978"/>
                </a:lnTo>
                <a:lnTo>
                  <a:pt x="300228" y="454625"/>
                </a:lnTo>
                <a:close/>
              </a:path>
              <a:path w="466725" h="464820">
                <a:moveTo>
                  <a:pt x="300228" y="18437"/>
                </a:moveTo>
                <a:lnTo>
                  <a:pt x="300228" y="18219"/>
                </a:lnTo>
                <a:lnTo>
                  <a:pt x="299466" y="18219"/>
                </a:lnTo>
                <a:lnTo>
                  <a:pt x="300228" y="18437"/>
                </a:lnTo>
                <a:close/>
              </a:path>
              <a:path w="466725" h="464820">
                <a:moveTo>
                  <a:pt x="320802" y="447064"/>
                </a:moveTo>
                <a:lnTo>
                  <a:pt x="320802" y="438081"/>
                </a:lnTo>
                <a:lnTo>
                  <a:pt x="310134" y="442653"/>
                </a:lnTo>
                <a:lnTo>
                  <a:pt x="299466" y="445701"/>
                </a:lnTo>
                <a:lnTo>
                  <a:pt x="300228" y="445701"/>
                </a:lnTo>
                <a:lnTo>
                  <a:pt x="300228" y="454625"/>
                </a:lnTo>
                <a:lnTo>
                  <a:pt x="301347" y="454378"/>
                </a:lnTo>
                <a:lnTo>
                  <a:pt x="320802" y="447064"/>
                </a:lnTo>
                <a:close/>
              </a:path>
              <a:path w="466725" h="464820">
                <a:moveTo>
                  <a:pt x="320802" y="26166"/>
                </a:moveTo>
                <a:lnTo>
                  <a:pt x="320802" y="25839"/>
                </a:lnTo>
                <a:lnTo>
                  <a:pt x="320040" y="25839"/>
                </a:lnTo>
                <a:lnTo>
                  <a:pt x="320802" y="26166"/>
                </a:lnTo>
                <a:close/>
              </a:path>
              <a:path w="466725" h="464820">
                <a:moveTo>
                  <a:pt x="330708" y="433509"/>
                </a:moveTo>
                <a:lnTo>
                  <a:pt x="320040" y="438081"/>
                </a:lnTo>
                <a:lnTo>
                  <a:pt x="320802" y="438081"/>
                </a:lnTo>
                <a:lnTo>
                  <a:pt x="320802" y="447064"/>
                </a:lnTo>
                <a:lnTo>
                  <a:pt x="329946" y="443627"/>
                </a:lnTo>
                <a:lnTo>
                  <a:pt x="329946" y="434271"/>
                </a:lnTo>
                <a:lnTo>
                  <a:pt x="330708" y="433509"/>
                </a:lnTo>
                <a:close/>
              </a:path>
              <a:path w="466725" h="464820">
                <a:moveTo>
                  <a:pt x="330708" y="30411"/>
                </a:moveTo>
                <a:lnTo>
                  <a:pt x="329946" y="29649"/>
                </a:lnTo>
                <a:lnTo>
                  <a:pt x="329946" y="30085"/>
                </a:lnTo>
                <a:lnTo>
                  <a:pt x="330708" y="30411"/>
                </a:lnTo>
                <a:close/>
              </a:path>
              <a:path w="466725" h="464820">
                <a:moveTo>
                  <a:pt x="349758" y="433238"/>
                </a:moveTo>
                <a:lnTo>
                  <a:pt x="349758" y="423603"/>
                </a:lnTo>
                <a:lnTo>
                  <a:pt x="329946" y="434271"/>
                </a:lnTo>
                <a:lnTo>
                  <a:pt x="329946" y="443627"/>
                </a:lnTo>
                <a:lnTo>
                  <a:pt x="333303" y="442365"/>
                </a:lnTo>
                <a:lnTo>
                  <a:pt x="349758" y="433238"/>
                </a:lnTo>
                <a:close/>
              </a:path>
              <a:path w="466725" h="464820">
                <a:moveTo>
                  <a:pt x="349758" y="40786"/>
                </a:moveTo>
                <a:lnTo>
                  <a:pt x="349758" y="40317"/>
                </a:lnTo>
                <a:lnTo>
                  <a:pt x="348996" y="40317"/>
                </a:lnTo>
                <a:lnTo>
                  <a:pt x="349758" y="40786"/>
                </a:lnTo>
                <a:close/>
              </a:path>
              <a:path w="466725" h="464820">
                <a:moveTo>
                  <a:pt x="358902" y="428167"/>
                </a:moveTo>
                <a:lnTo>
                  <a:pt x="358902" y="417507"/>
                </a:lnTo>
                <a:lnTo>
                  <a:pt x="348996" y="423603"/>
                </a:lnTo>
                <a:lnTo>
                  <a:pt x="349758" y="423603"/>
                </a:lnTo>
                <a:lnTo>
                  <a:pt x="349758" y="433238"/>
                </a:lnTo>
                <a:lnTo>
                  <a:pt x="358902" y="428167"/>
                </a:lnTo>
                <a:close/>
              </a:path>
              <a:path w="466725" h="464820">
                <a:moveTo>
                  <a:pt x="358902" y="46921"/>
                </a:moveTo>
                <a:lnTo>
                  <a:pt x="358902" y="46413"/>
                </a:lnTo>
                <a:lnTo>
                  <a:pt x="358140" y="46413"/>
                </a:lnTo>
                <a:lnTo>
                  <a:pt x="358902" y="46921"/>
                </a:lnTo>
                <a:close/>
              </a:path>
              <a:path w="466725" h="464820">
                <a:moveTo>
                  <a:pt x="425195" y="363378"/>
                </a:moveTo>
                <a:lnTo>
                  <a:pt x="425195" y="348165"/>
                </a:lnTo>
                <a:lnTo>
                  <a:pt x="419100" y="357309"/>
                </a:lnTo>
                <a:lnTo>
                  <a:pt x="413004" y="365691"/>
                </a:lnTo>
                <a:lnTo>
                  <a:pt x="406146" y="374835"/>
                </a:lnTo>
                <a:lnTo>
                  <a:pt x="406146" y="374073"/>
                </a:lnTo>
                <a:lnTo>
                  <a:pt x="399288" y="382455"/>
                </a:lnTo>
                <a:lnTo>
                  <a:pt x="384048" y="397695"/>
                </a:lnTo>
                <a:lnTo>
                  <a:pt x="367284" y="411411"/>
                </a:lnTo>
                <a:lnTo>
                  <a:pt x="358140" y="417507"/>
                </a:lnTo>
                <a:lnTo>
                  <a:pt x="358902" y="417507"/>
                </a:lnTo>
                <a:lnTo>
                  <a:pt x="358902" y="428167"/>
                </a:lnTo>
                <a:lnTo>
                  <a:pt x="363297" y="425729"/>
                </a:lnTo>
                <a:lnTo>
                  <a:pt x="390693" y="404519"/>
                </a:lnTo>
                <a:lnTo>
                  <a:pt x="414851" y="378785"/>
                </a:lnTo>
                <a:lnTo>
                  <a:pt x="425195" y="363378"/>
                </a:lnTo>
                <a:close/>
              </a:path>
              <a:path w="466725" h="464820">
                <a:moveTo>
                  <a:pt x="425195" y="116993"/>
                </a:moveTo>
                <a:lnTo>
                  <a:pt x="425195" y="115755"/>
                </a:lnTo>
                <a:lnTo>
                  <a:pt x="424434" y="115755"/>
                </a:lnTo>
                <a:lnTo>
                  <a:pt x="425195" y="116993"/>
                </a:lnTo>
                <a:close/>
              </a:path>
              <a:path w="466725" h="464820">
                <a:moveTo>
                  <a:pt x="430530" y="355433"/>
                </a:moveTo>
                <a:lnTo>
                  <a:pt x="430530" y="338259"/>
                </a:lnTo>
                <a:lnTo>
                  <a:pt x="424434" y="348165"/>
                </a:lnTo>
                <a:lnTo>
                  <a:pt x="425195" y="348165"/>
                </a:lnTo>
                <a:lnTo>
                  <a:pt x="425195" y="363378"/>
                </a:lnTo>
                <a:lnTo>
                  <a:pt x="430530" y="355433"/>
                </a:lnTo>
                <a:close/>
              </a:path>
              <a:path w="466725" h="464820">
                <a:moveTo>
                  <a:pt x="430530" y="126314"/>
                </a:moveTo>
                <a:lnTo>
                  <a:pt x="430530" y="125661"/>
                </a:lnTo>
                <a:lnTo>
                  <a:pt x="429768" y="124899"/>
                </a:lnTo>
                <a:lnTo>
                  <a:pt x="430530" y="126314"/>
                </a:lnTo>
                <a:close/>
              </a:path>
              <a:path w="466725" h="464820">
                <a:moveTo>
                  <a:pt x="456438" y="293596"/>
                </a:moveTo>
                <a:lnTo>
                  <a:pt x="456438" y="254439"/>
                </a:lnTo>
                <a:lnTo>
                  <a:pt x="454914" y="265869"/>
                </a:lnTo>
                <a:lnTo>
                  <a:pt x="452628" y="277299"/>
                </a:lnTo>
                <a:lnTo>
                  <a:pt x="450342" y="287967"/>
                </a:lnTo>
                <a:lnTo>
                  <a:pt x="447294" y="298635"/>
                </a:lnTo>
                <a:lnTo>
                  <a:pt x="443484" y="309303"/>
                </a:lnTo>
                <a:lnTo>
                  <a:pt x="443484" y="308541"/>
                </a:lnTo>
                <a:lnTo>
                  <a:pt x="439673" y="319209"/>
                </a:lnTo>
                <a:lnTo>
                  <a:pt x="435102" y="329115"/>
                </a:lnTo>
                <a:lnTo>
                  <a:pt x="429768" y="339021"/>
                </a:lnTo>
                <a:lnTo>
                  <a:pt x="430530" y="338259"/>
                </a:lnTo>
                <a:lnTo>
                  <a:pt x="430530" y="355433"/>
                </a:lnTo>
                <a:lnTo>
                  <a:pt x="435134" y="348574"/>
                </a:lnTo>
                <a:lnTo>
                  <a:pt x="450903" y="313937"/>
                </a:lnTo>
                <a:lnTo>
                  <a:pt x="456438" y="293596"/>
                </a:lnTo>
                <a:close/>
              </a:path>
              <a:path w="466725" h="464820">
                <a:moveTo>
                  <a:pt x="456438" y="214434"/>
                </a:moveTo>
                <a:lnTo>
                  <a:pt x="456438" y="209481"/>
                </a:lnTo>
                <a:lnTo>
                  <a:pt x="455676" y="208719"/>
                </a:lnTo>
                <a:lnTo>
                  <a:pt x="456438" y="214434"/>
                </a:lnTo>
                <a:close/>
              </a:path>
              <a:path w="466725" h="464820">
                <a:moveTo>
                  <a:pt x="457200" y="290796"/>
                </a:moveTo>
                <a:lnTo>
                  <a:pt x="457200" y="243009"/>
                </a:lnTo>
                <a:lnTo>
                  <a:pt x="455676" y="255201"/>
                </a:lnTo>
                <a:lnTo>
                  <a:pt x="456438" y="254439"/>
                </a:lnTo>
                <a:lnTo>
                  <a:pt x="456438" y="293596"/>
                </a:lnTo>
                <a:lnTo>
                  <a:pt x="457200" y="290796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10281284" y="7100603"/>
            <a:ext cx="177800" cy="279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2110"/>
              </a:lnSpc>
            </a:pPr>
            <a:fld id="{81D60167-4931-47E6-BA6A-407CBD079E47}" type="slidenum">
              <a:rPr dirty="0" sz="2000" spc="-5">
                <a:latin typeface="Times New Roman"/>
                <a:cs typeface="Times New Roman"/>
              </a:rPr>
              <a:t>8</a:t>
            </a:fld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31277" y="72389"/>
            <a:ext cx="3962400" cy="549478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5858903" y="72390"/>
            <a:ext cx="3954017" cy="547115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143133" y="5598667"/>
            <a:ext cx="8808085" cy="9207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880235">
              <a:lnSpc>
                <a:spcPct val="100000"/>
              </a:lnSpc>
              <a:tabLst>
                <a:tab pos="6479540" algn="l"/>
              </a:tabLst>
            </a:pPr>
            <a:r>
              <a:rPr dirty="0" sz="2200" spc="-5">
                <a:latin typeface="Times New Roman"/>
                <a:cs typeface="Times New Roman"/>
              </a:rPr>
              <a:t>а)	</a:t>
            </a:r>
            <a:r>
              <a:rPr dirty="0" baseline="1262" sz="3300" spc="-15">
                <a:latin typeface="Times New Roman"/>
                <a:cs typeface="Times New Roman"/>
              </a:rPr>
              <a:t>б)</a:t>
            </a:r>
            <a:endParaRPr baseline="1262" sz="33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475"/>
              </a:spcBef>
            </a:pPr>
            <a:r>
              <a:rPr dirty="0" sz="2200" spc="-10">
                <a:latin typeface="Times New Roman"/>
                <a:cs typeface="Times New Roman"/>
              </a:rPr>
              <a:t>Рис. </a:t>
            </a:r>
            <a:r>
              <a:rPr dirty="0" sz="2200" spc="-5">
                <a:latin typeface="Times New Roman"/>
                <a:cs typeface="Times New Roman"/>
              </a:rPr>
              <a:t>8. </a:t>
            </a:r>
            <a:r>
              <a:rPr dirty="0" sz="2200" spc="-10">
                <a:latin typeface="Times New Roman"/>
                <a:cs typeface="Times New Roman"/>
              </a:rPr>
              <a:t>Падіння </a:t>
            </a:r>
            <a:r>
              <a:rPr dirty="0" sz="2200" spc="-20">
                <a:latin typeface="Times New Roman"/>
                <a:cs typeface="Times New Roman"/>
              </a:rPr>
              <a:t>контейнера </a:t>
            </a:r>
            <a:r>
              <a:rPr dirty="0" sz="2200" spc="-5">
                <a:latin typeface="Times New Roman"/>
                <a:cs typeface="Times New Roman"/>
              </a:rPr>
              <a:t>на </a:t>
            </a:r>
            <a:r>
              <a:rPr dirty="0" sz="2200" spc="-15">
                <a:latin typeface="Times New Roman"/>
                <a:cs typeface="Times New Roman"/>
              </a:rPr>
              <a:t>кут: </a:t>
            </a:r>
            <a:r>
              <a:rPr dirty="0" sz="2200" spc="-5">
                <a:latin typeface="Times New Roman"/>
                <a:cs typeface="Times New Roman"/>
              </a:rPr>
              <a:t>а – </a:t>
            </a:r>
            <a:r>
              <a:rPr dirty="0" sz="2200" spc="-20">
                <a:latin typeface="Times New Roman"/>
                <a:cs typeface="Times New Roman"/>
              </a:rPr>
              <a:t>напруження </a:t>
            </a:r>
            <a:r>
              <a:rPr dirty="0" sz="2200" spc="-5">
                <a:latin typeface="Times New Roman"/>
                <a:cs typeface="Times New Roman"/>
              </a:rPr>
              <a:t>N</a:t>
            </a:r>
            <a:r>
              <a:rPr dirty="0" baseline="-21072" sz="2175" spc="-7">
                <a:latin typeface="Times New Roman"/>
                <a:cs typeface="Times New Roman"/>
              </a:rPr>
              <a:t>х</a:t>
            </a:r>
            <a:r>
              <a:rPr dirty="0" sz="2200" spc="-5">
                <a:latin typeface="Times New Roman"/>
                <a:cs typeface="Times New Roman"/>
              </a:rPr>
              <a:t>; б – </a:t>
            </a:r>
            <a:r>
              <a:rPr dirty="0" sz="2200" spc="-20">
                <a:latin typeface="Times New Roman"/>
                <a:cs typeface="Times New Roman"/>
              </a:rPr>
              <a:t>напруження</a:t>
            </a:r>
            <a:r>
              <a:rPr dirty="0" sz="2200" spc="105">
                <a:latin typeface="Times New Roman"/>
                <a:cs typeface="Times New Roman"/>
              </a:rPr>
              <a:t> </a:t>
            </a:r>
            <a:r>
              <a:rPr dirty="0" sz="2200" spc="-50">
                <a:latin typeface="Times New Roman"/>
                <a:cs typeface="Times New Roman"/>
              </a:rPr>
              <a:t>N</a:t>
            </a:r>
            <a:r>
              <a:rPr dirty="0" baseline="-21072" sz="2175" spc="-75">
                <a:latin typeface="Times New Roman"/>
                <a:cs typeface="Times New Roman"/>
              </a:rPr>
              <a:t>у</a:t>
            </a:r>
            <a:r>
              <a:rPr dirty="0" sz="2200" spc="-50">
                <a:latin typeface="Times New Roman"/>
                <a:cs typeface="Times New Roman"/>
              </a:rPr>
              <a:t>.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10137520" y="6992942"/>
            <a:ext cx="466725" cy="464820"/>
          </a:xfrm>
          <a:custGeom>
            <a:avLst/>
            <a:gdLst/>
            <a:ahLst/>
            <a:cxnLst/>
            <a:rect l="l" t="t" r="r" b="b"/>
            <a:pathLst>
              <a:path w="466725" h="464820">
                <a:moveTo>
                  <a:pt x="466344" y="231579"/>
                </a:moveTo>
                <a:lnTo>
                  <a:pt x="455971" y="166351"/>
                </a:lnTo>
                <a:lnTo>
                  <a:pt x="441951" y="129372"/>
                </a:lnTo>
                <a:lnTo>
                  <a:pt x="400827" y="69289"/>
                </a:lnTo>
                <a:lnTo>
                  <a:pt x="346313" y="27704"/>
                </a:lnTo>
                <a:lnTo>
                  <a:pt x="283273" y="4612"/>
                </a:lnTo>
                <a:lnTo>
                  <a:pt x="250076" y="0"/>
                </a:lnTo>
                <a:lnTo>
                  <a:pt x="216571" y="8"/>
                </a:lnTo>
                <a:lnTo>
                  <a:pt x="151072" y="13889"/>
                </a:lnTo>
                <a:lnTo>
                  <a:pt x="91639" y="46247"/>
                </a:lnTo>
                <a:lnTo>
                  <a:pt x="43138" y="97080"/>
                </a:lnTo>
                <a:lnTo>
                  <a:pt x="10433" y="166382"/>
                </a:lnTo>
                <a:lnTo>
                  <a:pt x="1523" y="207957"/>
                </a:lnTo>
                <a:lnTo>
                  <a:pt x="0" y="231579"/>
                </a:lnTo>
                <a:lnTo>
                  <a:pt x="1524" y="255963"/>
                </a:lnTo>
                <a:lnTo>
                  <a:pt x="3048" y="267393"/>
                </a:lnTo>
                <a:lnTo>
                  <a:pt x="9144" y="289926"/>
                </a:lnTo>
                <a:lnTo>
                  <a:pt x="9144" y="220911"/>
                </a:lnTo>
                <a:lnTo>
                  <a:pt x="10667" y="208719"/>
                </a:lnTo>
                <a:lnTo>
                  <a:pt x="10667" y="209481"/>
                </a:lnTo>
                <a:lnTo>
                  <a:pt x="11429" y="203766"/>
                </a:lnTo>
                <a:lnTo>
                  <a:pt x="11429" y="198051"/>
                </a:lnTo>
                <a:lnTo>
                  <a:pt x="13715" y="186621"/>
                </a:lnTo>
                <a:lnTo>
                  <a:pt x="16001" y="175953"/>
                </a:lnTo>
                <a:lnTo>
                  <a:pt x="19049" y="165285"/>
                </a:lnTo>
                <a:lnTo>
                  <a:pt x="22859" y="154617"/>
                </a:lnTo>
                <a:lnTo>
                  <a:pt x="22859" y="155379"/>
                </a:lnTo>
                <a:lnTo>
                  <a:pt x="26669" y="144711"/>
                </a:lnTo>
                <a:lnTo>
                  <a:pt x="31241" y="134805"/>
                </a:lnTo>
                <a:lnTo>
                  <a:pt x="36575" y="124899"/>
                </a:lnTo>
                <a:lnTo>
                  <a:pt x="36575" y="125661"/>
                </a:lnTo>
                <a:lnTo>
                  <a:pt x="41909" y="115755"/>
                </a:lnTo>
                <a:lnTo>
                  <a:pt x="47243" y="106611"/>
                </a:lnTo>
                <a:lnTo>
                  <a:pt x="53339" y="98483"/>
                </a:lnTo>
                <a:lnTo>
                  <a:pt x="53339" y="98229"/>
                </a:lnTo>
                <a:lnTo>
                  <a:pt x="60197" y="89085"/>
                </a:lnTo>
                <a:lnTo>
                  <a:pt x="60197" y="89847"/>
                </a:lnTo>
                <a:lnTo>
                  <a:pt x="67055" y="82303"/>
                </a:lnTo>
                <a:lnTo>
                  <a:pt x="67055" y="81465"/>
                </a:lnTo>
                <a:lnTo>
                  <a:pt x="74675" y="73083"/>
                </a:lnTo>
                <a:lnTo>
                  <a:pt x="74675" y="73845"/>
                </a:lnTo>
                <a:lnTo>
                  <a:pt x="82296" y="66918"/>
                </a:lnTo>
                <a:lnTo>
                  <a:pt x="82296" y="66225"/>
                </a:lnTo>
                <a:lnTo>
                  <a:pt x="99059" y="52509"/>
                </a:lnTo>
                <a:lnTo>
                  <a:pt x="117347" y="40317"/>
                </a:lnTo>
                <a:lnTo>
                  <a:pt x="126491" y="34983"/>
                </a:lnTo>
                <a:lnTo>
                  <a:pt x="136397" y="29649"/>
                </a:lnTo>
                <a:lnTo>
                  <a:pt x="136397" y="30411"/>
                </a:lnTo>
                <a:lnTo>
                  <a:pt x="156210" y="21267"/>
                </a:lnTo>
                <a:lnTo>
                  <a:pt x="176783" y="15389"/>
                </a:lnTo>
                <a:lnTo>
                  <a:pt x="176783" y="15171"/>
                </a:lnTo>
                <a:lnTo>
                  <a:pt x="188213" y="12123"/>
                </a:lnTo>
                <a:lnTo>
                  <a:pt x="207729" y="9440"/>
                </a:lnTo>
                <a:lnTo>
                  <a:pt x="227799" y="8185"/>
                </a:lnTo>
                <a:lnTo>
                  <a:pt x="247889" y="8517"/>
                </a:lnTo>
                <a:lnTo>
                  <a:pt x="267462" y="10599"/>
                </a:lnTo>
                <a:lnTo>
                  <a:pt x="278892" y="12123"/>
                </a:lnTo>
                <a:lnTo>
                  <a:pt x="278892" y="12326"/>
                </a:lnTo>
                <a:lnTo>
                  <a:pt x="289560" y="15171"/>
                </a:lnTo>
                <a:lnTo>
                  <a:pt x="289560" y="15374"/>
                </a:lnTo>
                <a:lnTo>
                  <a:pt x="300228" y="18219"/>
                </a:lnTo>
                <a:lnTo>
                  <a:pt x="300228" y="18437"/>
                </a:lnTo>
                <a:lnTo>
                  <a:pt x="310134" y="21267"/>
                </a:lnTo>
                <a:lnTo>
                  <a:pt x="320802" y="25839"/>
                </a:lnTo>
                <a:lnTo>
                  <a:pt x="320802" y="26166"/>
                </a:lnTo>
                <a:lnTo>
                  <a:pt x="329946" y="30085"/>
                </a:lnTo>
                <a:lnTo>
                  <a:pt x="329946" y="29649"/>
                </a:lnTo>
                <a:lnTo>
                  <a:pt x="349758" y="40317"/>
                </a:lnTo>
                <a:lnTo>
                  <a:pt x="349758" y="40786"/>
                </a:lnTo>
                <a:lnTo>
                  <a:pt x="358902" y="46413"/>
                </a:lnTo>
                <a:lnTo>
                  <a:pt x="358902" y="46921"/>
                </a:lnTo>
                <a:lnTo>
                  <a:pt x="367284" y="52509"/>
                </a:lnTo>
                <a:lnTo>
                  <a:pt x="384048" y="66225"/>
                </a:lnTo>
                <a:lnTo>
                  <a:pt x="391668" y="73845"/>
                </a:lnTo>
                <a:lnTo>
                  <a:pt x="391668" y="73083"/>
                </a:lnTo>
                <a:lnTo>
                  <a:pt x="399288" y="81465"/>
                </a:lnTo>
                <a:lnTo>
                  <a:pt x="406146" y="89847"/>
                </a:lnTo>
                <a:lnTo>
                  <a:pt x="406146" y="89085"/>
                </a:lnTo>
                <a:lnTo>
                  <a:pt x="413004" y="98229"/>
                </a:lnTo>
                <a:lnTo>
                  <a:pt x="413004" y="97467"/>
                </a:lnTo>
                <a:lnTo>
                  <a:pt x="425195" y="115755"/>
                </a:lnTo>
                <a:lnTo>
                  <a:pt x="425195" y="116993"/>
                </a:lnTo>
                <a:lnTo>
                  <a:pt x="430530" y="125661"/>
                </a:lnTo>
                <a:lnTo>
                  <a:pt x="430530" y="126314"/>
                </a:lnTo>
                <a:lnTo>
                  <a:pt x="435134" y="134876"/>
                </a:lnTo>
                <a:lnTo>
                  <a:pt x="439673" y="144711"/>
                </a:lnTo>
                <a:lnTo>
                  <a:pt x="443484" y="155379"/>
                </a:lnTo>
                <a:lnTo>
                  <a:pt x="443484" y="154617"/>
                </a:lnTo>
                <a:lnTo>
                  <a:pt x="447294" y="165285"/>
                </a:lnTo>
                <a:lnTo>
                  <a:pt x="450342" y="175953"/>
                </a:lnTo>
                <a:lnTo>
                  <a:pt x="452628" y="186621"/>
                </a:lnTo>
                <a:lnTo>
                  <a:pt x="454914" y="198051"/>
                </a:lnTo>
                <a:lnTo>
                  <a:pt x="456438" y="209481"/>
                </a:lnTo>
                <a:lnTo>
                  <a:pt x="456438" y="214434"/>
                </a:lnTo>
                <a:lnTo>
                  <a:pt x="457200" y="220149"/>
                </a:lnTo>
                <a:lnTo>
                  <a:pt x="457200" y="290796"/>
                </a:lnTo>
                <a:lnTo>
                  <a:pt x="461519" y="274923"/>
                </a:lnTo>
                <a:lnTo>
                  <a:pt x="466344" y="231579"/>
                </a:lnTo>
                <a:close/>
              </a:path>
              <a:path w="466725" h="464820">
                <a:moveTo>
                  <a:pt x="12192" y="265869"/>
                </a:moveTo>
                <a:lnTo>
                  <a:pt x="10668" y="254439"/>
                </a:lnTo>
                <a:lnTo>
                  <a:pt x="10668" y="255201"/>
                </a:lnTo>
                <a:lnTo>
                  <a:pt x="9144" y="243009"/>
                </a:lnTo>
                <a:lnTo>
                  <a:pt x="9144" y="289926"/>
                </a:lnTo>
                <a:lnTo>
                  <a:pt x="11430" y="298376"/>
                </a:lnTo>
                <a:lnTo>
                  <a:pt x="11430" y="265869"/>
                </a:lnTo>
                <a:lnTo>
                  <a:pt x="12192" y="265869"/>
                </a:lnTo>
                <a:close/>
              </a:path>
              <a:path w="466725" h="464820">
                <a:moveTo>
                  <a:pt x="12191" y="198051"/>
                </a:moveTo>
                <a:lnTo>
                  <a:pt x="11429" y="198051"/>
                </a:lnTo>
                <a:lnTo>
                  <a:pt x="11429" y="203766"/>
                </a:lnTo>
                <a:lnTo>
                  <a:pt x="12191" y="198051"/>
                </a:lnTo>
                <a:close/>
              </a:path>
              <a:path w="466725" h="464820">
                <a:moveTo>
                  <a:pt x="54102" y="365691"/>
                </a:moveTo>
                <a:lnTo>
                  <a:pt x="47244" y="357309"/>
                </a:lnTo>
                <a:lnTo>
                  <a:pt x="41910" y="348165"/>
                </a:lnTo>
                <a:lnTo>
                  <a:pt x="36576" y="338259"/>
                </a:lnTo>
                <a:lnTo>
                  <a:pt x="36576" y="339021"/>
                </a:lnTo>
                <a:lnTo>
                  <a:pt x="31242" y="329115"/>
                </a:lnTo>
                <a:lnTo>
                  <a:pt x="26670" y="319209"/>
                </a:lnTo>
                <a:lnTo>
                  <a:pt x="22860" y="308541"/>
                </a:lnTo>
                <a:lnTo>
                  <a:pt x="22860" y="309303"/>
                </a:lnTo>
                <a:lnTo>
                  <a:pt x="19050" y="298635"/>
                </a:lnTo>
                <a:lnTo>
                  <a:pt x="16002" y="287967"/>
                </a:lnTo>
                <a:lnTo>
                  <a:pt x="13716" y="277299"/>
                </a:lnTo>
                <a:lnTo>
                  <a:pt x="11430" y="265869"/>
                </a:lnTo>
                <a:lnTo>
                  <a:pt x="11430" y="298376"/>
                </a:lnTo>
                <a:lnTo>
                  <a:pt x="14430" y="309467"/>
                </a:lnTo>
                <a:lnTo>
                  <a:pt x="30875" y="346379"/>
                </a:lnTo>
                <a:lnTo>
                  <a:pt x="51744" y="378177"/>
                </a:lnTo>
                <a:lnTo>
                  <a:pt x="53340" y="379907"/>
                </a:lnTo>
                <a:lnTo>
                  <a:pt x="53340" y="365691"/>
                </a:lnTo>
                <a:lnTo>
                  <a:pt x="54102" y="365691"/>
                </a:lnTo>
                <a:close/>
              </a:path>
              <a:path w="466725" h="464820">
                <a:moveTo>
                  <a:pt x="54101" y="97467"/>
                </a:moveTo>
                <a:lnTo>
                  <a:pt x="53339" y="98229"/>
                </a:lnTo>
                <a:lnTo>
                  <a:pt x="53339" y="98483"/>
                </a:lnTo>
                <a:lnTo>
                  <a:pt x="54101" y="97467"/>
                </a:lnTo>
                <a:close/>
              </a:path>
              <a:path w="466725" h="464820">
                <a:moveTo>
                  <a:pt x="67818" y="382455"/>
                </a:moveTo>
                <a:lnTo>
                  <a:pt x="60198" y="374073"/>
                </a:lnTo>
                <a:lnTo>
                  <a:pt x="60198" y="374835"/>
                </a:lnTo>
                <a:lnTo>
                  <a:pt x="53340" y="365691"/>
                </a:lnTo>
                <a:lnTo>
                  <a:pt x="53340" y="379907"/>
                </a:lnTo>
                <a:lnTo>
                  <a:pt x="67056" y="394780"/>
                </a:lnTo>
                <a:lnTo>
                  <a:pt x="67056" y="382455"/>
                </a:lnTo>
                <a:lnTo>
                  <a:pt x="67818" y="382455"/>
                </a:lnTo>
                <a:close/>
              </a:path>
              <a:path w="466725" h="464820">
                <a:moveTo>
                  <a:pt x="67817" y="81465"/>
                </a:moveTo>
                <a:lnTo>
                  <a:pt x="67055" y="81465"/>
                </a:lnTo>
                <a:lnTo>
                  <a:pt x="67055" y="82303"/>
                </a:lnTo>
                <a:lnTo>
                  <a:pt x="67817" y="81465"/>
                </a:lnTo>
                <a:close/>
              </a:path>
              <a:path w="466725" h="464820">
                <a:moveTo>
                  <a:pt x="83058" y="397695"/>
                </a:moveTo>
                <a:lnTo>
                  <a:pt x="74676" y="390075"/>
                </a:lnTo>
                <a:lnTo>
                  <a:pt x="67056" y="382455"/>
                </a:lnTo>
                <a:lnTo>
                  <a:pt x="67056" y="394780"/>
                </a:lnTo>
                <a:lnTo>
                  <a:pt x="76399" y="404912"/>
                </a:lnTo>
                <a:lnTo>
                  <a:pt x="82296" y="409518"/>
                </a:lnTo>
                <a:lnTo>
                  <a:pt x="82296" y="397695"/>
                </a:lnTo>
                <a:lnTo>
                  <a:pt x="83058" y="397695"/>
                </a:lnTo>
                <a:close/>
              </a:path>
              <a:path w="466725" h="464820">
                <a:moveTo>
                  <a:pt x="83057" y="66225"/>
                </a:moveTo>
                <a:lnTo>
                  <a:pt x="82296" y="66225"/>
                </a:lnTo>
                <a:lnTo>
                  <a:pt x="82296" y="66918"/>
                </a:lnTo>
                <a:lnTo>
                  <a:pt x="83057" y="66225"/>
                </a:lnTo>
                <a:close/>
              </a:path>
              <a:path w="466725" h="464820">
                <a:moveTo>
                  <a:pt x="177546" y="448749"/>
                </a:moveTo>
                <a:lnTo>
                  <a:pt x="156210" y="442653"/>
                </a:lnTo>
                <a:lnTo>
                  <a:pt x="136398" y="433509"/>
                </a:lnTo>
                <a:lnTo>
                  <a:pt x="136398" y="434271"/>
                </a:lnTo>
                <a:lnTo>
                  <a:pt x="126492" y="428937"/>
                </a:lnTo>
                <a:lnTo>
                  <a:pt x="117348" y="423603"/>
                </a:lnTo>
                <a:lnTo>
                  <a:pt x="99060" y="411411"/>
                </a:lnTo>
                <a:lnTo>
                  <a:pt x="82296" y="397695"/>
                </a:lnTo>
                <a:lnTo>
                  <a:pt x="82296" y="409518"/>
                </a:lnTo>
                <a:lnTo>
                  <a:pt x="104201" y="426631"/>
                </a:lnTo>
                <a:lnTo>
                  <a:pt x="134511" y="443385"/>
                </a:lnTo>
                <a:lnTo>
                  <a:pt x="166692" y="455221"/>
                </a:lnTo>
                <a:lnTo>
                  <a:pt x="176784" y="457326"/>
                </a:lnTo>
                <a:lnTo>
                  <a:pt x="176784" y="448749"/>
                </a:lnTo>
                <a:lnTo>
                  <a:pt x="177546" y="448749"/>
                </a:lnTo>
                <a:close/>
              </a:path>
              <a:path w="466725" h="464820">
                <a:moveTo>
                  <a:pt x="177545" y="15171"/>
                </a:moveTo>
                <a:lnTo>
                  <a:pt x="176783" y="15171"/>
                </a:lnTo>
                <a:lnTo>
                  <a:pt x="176783" y="15389"/>
                </a:lnTo>
                <a:lnTo>
                  <a:pt x="177545" y="15171"/>
                </a:lnTo>
                <a:close/>
              </a:path>
              <a:path w="466725" h="464820">
                <a:moveTo>
                  <a:pt x="289560" y="456978"/>
                </a:moveTo>
                <a:lnTo>
                  <a:pt x="289560" y="448749"/>
                </a:lnTo>
                <a:lnTo>
                  <a:pt x="278130" y="451035"/>
                </a:lnTo>
                <a:lnTo>
                  <a:pt x="259430" y="454418"/>
                </a:lnTo>
                <a:lnTo>
                  <a:pt x="238682" y="455769"/>
                </a:lnTo>
                <a:lnTo>
                  <a:pt x="217845" y="455325"/>
                </a:lnTo>
                <a:lnTo>
                  <a:pt x="198882" y="453321"/>
                </a:lnTo>
                <a:lnTo>
                  <a:pt x="188214" y="451035"/>
                </a:lnTo>
                <a:lnTo>
                  <a:pt x="188214" y="451797"/>
                </a:lnTo>
                <a:lnTo>
                  <a:pt x="176784" y="448749"/>
                </a:lnTo>
                <a:lnTo>
                  <a:pt x="176784" y="457326"/>
                </a:lnTo>
                <a:lnTo>
                  <a:pt x="200104" y="462190"/>
                </a:lnTo>
                <a:lnTo>
                  <a:pt x="234110" y="464339"/>
                </a:lnTo>
                <a:lnTo>
                  <a:pt x="268070" y="461719"/>
                </a:lnTo>
                <a:lnTo>
                  <a:pt x="289560" y="456978"/>
                </a:lnTo>
                <a:close/>
              </a:path>
              <a:path w="466725" h="464820">
                <a:moveTo>
                  <a:pt x="278892" y="12326"/>
                </a:moveTo>
                <a:lnTo>
                  <a:pt x="278892" y="12123"/>
                </a:lnTo>
                <a:lnTo>
                  <a:pt x="278130" y="12123"/>
                </a:lnTo>
                <a:lnTo>
                  <a:pt x="278892" y="12326"/>
                </a:lnTo>
                <a:close/>
              </a:path>
              <a:path w="466725" h="464820">
                <a:moveTo>
                  <a:pt x="289560" y="15374"/>
                </a:moveTo>
                <a:lnTo>
                  <a:pt x="289560" y="15171"/>
                </a:lnTo>
                <a:lnTo>
                  <a:pt x="288798" y="15171"/>
                </a:lnTo>
                <a:lnTo>
                  <a:pt x="289560" y="15374"/>
                </a:lnTo>
                <a:close/>
              </a:path>
              <a:path w="466725" h="464820">
                <a:moveTo>
                  <a:pt x="300228" y="454625"/>
                </a:moveTo>
                <a:lnTo>
                  <a:pt x="300228" y="445701"/>
                </a:lnTo>
                <a:lnTo>
                  <a:pt x="288798" y="448749"/>
                </a:lnTo>
                <a:lnTo>
                  <a:pt x="289560" y="448749"/>
                </a:lnTo>
                <a:lnTo>
                  <a:pt x="289560" y="456978"/>
                </a:lnTo>
                <a:lnTo>
                  <a:pt x="300228" y="454625"/>
                </a:lnTo>
                <a:close/>
              </a:path>
              <a:path w="466725" h="464820">
                <a:moveTo>
                  <a:pt x="300228" y="18437"/>
                </a:moveTo>
                <a:lnTo>
                  <a:pt x="300228" y="18219"/>
                </a:lnTo>
                <a:lnTo>
                  <a:pt x="299466" y="18219"/>
                </a:lnTo>
                <a:lnTo>
                  <a:pt x="300228" y="18437"/>
                </a:lnTo>
                <a:close/>
              </a:path>
              <a:path w="466725" h="464820">
                <a:moveTo>
                  <a:pt x="320802" y="447064"/>
                </a:moveTo>
                <a:lnTo>
                  <a:pt x="320802" y="438081"/>
                </a:lnTo>
                <a:lnTo>
                  <a:pt x="310134" y="442653"/>
                </a:lnTo>
                <a:lnTo>
                  <a:pt x="299466" y="445701"/>
                </a:lnTo>
                <a:lnTo>
                  <a:pt x="300228" y="445701"/>
                </a:lnTo>
                <a:lnTo>
                  <a:pt x="300228" y="454625"/>
                </a:lnTo>
                <a:lnTo>
                  <a:pt x="301347" y="454378"/>
                </a:lnTo>
                <a:lnTo>
                  <a:pt x="320802" y="447064"/>
                </a:lnTo>
                <a:close/>
              </a:path>
              <a:path w="466725" h="464820">
                <a:moveTo>
                  <a:pt x="320802" y="26166"/>
                </a:moveTo>
                <a:lnTo>
                  <a:pt x="320802" y="25839"/>
                </a:lnTo>
                <a:lnTo>
                  <a:pt x="320040" y="25839"/>
                </a:lnTo>
                <a:lnTo>
                  <a:pt x="320802" y="26166"/>
                </a:lnTo>
                <a:close/>
              </a:path>
              <a:path w="466725" h="464820">
                <a:moveTo>
                  <a:pt x="330708" y="433509"/>
                </a:moveTo>
                <a:lnTo>
                  <a:pt x="320040" y="438081"/>
                </a:lnTo>
                <a:lnTo>
                  <a:pt x="320802" y="438081"/>
                </a:lnTo>
                <a:lnTo>
                  <a:pt x="320802" y="447064"/>
                </a:lnTo>
                <a:lnTo>
                  <a:pt x="329946" y="443627"/>
                </a:lnTo>
                <a:lnTo>
                  <a:pt x="329946" y="434271"/>
                </a:lnTo>
                <a:lnTo>
                  <a:pt x="330708" y="433509"/>
                </a:lnTo>
                <a:close/>
              </a:path>
              <a:path w="466725" h="464820">
                <a:moveTo>
                  <a:pt x="330708" y="30411"/>
                </a:moveTo>
                <a:lnTo>
                  <a:pt x="329946" y="29649"/>
                </a:lnTo>
                <a:lnTo>
                  <a:pt x="329946" y="30085"/>
                </a:lnTo>
                <a:lnTo>
                  <a:pt x="330708" y="30411"/>
                </a:lnTo>
                <a:close/>
              </a:path>
              <a:path w="466725" h="464820">
                <a:moveTo>
                  <a:pt x="349758" y="433238"/>
                </a:moveTo>
                <a:lnTo>
                  <a:pt x="349758" y="423603"/>
                </a:lnTo>
                <a:lnTo>
                  <a:pt x="329946" y="434271"/>
                </a:lnTo>
                <a:lnTo>
                  <a:pt x="329946" y="443627"/>
                </a:lnTo>
                <a:lnTo>
                  <a:pt x="333303" y="442365"/>
                </a:lnTo>
                <a:lnTo>
                  <a:pt x="349758" y="433238"/>
                </a:lnTo>
                <a:close/>
              </a:path>
              <a:path w="466725" h="464820">
                <a:moveTo>
                  <a:pt x="349758" y="40786"/>
                </a:moveTo>
                <a:lnTo>
                  <a:pt x="349758" y="40317"/>
                </a:lnTo>
                <a:lnTo>
                  <a:pt x="348996" y="40317"/>
                </a:lnTo>
                <a:lnTo>
                  <a:pt x="349758" y="40786"/>
                </a:lnTo>
                <a:close/>
              </a:path>
              <a:path w="466725" h="464820">
                <a:moveTo>
                  <a:pt x="358902" y="428167"/>
                </a:moveTo>
                <a:lnTo>
                  <a:pt x="358902" y="417507"/>
                </a:lnTo>
                <a:lnTo>
                  <a:pt x="348996" y="423603"/>
                </a:lnTo>
                <a:lnTo>
                  <a:pt x="349758" y="423603"/>
                </a:lnTo>
                <a:lnTo>
                  <a:pt x="349758" y="433238"/>
                </a:lnTo>
                <a:lnTo>
                  <a:pt x="358902" y="428167"/>
                </a:lnTo>
                <a:close/>
              </a:path>
              <a:path w="466725" h="464820">
                <a:moveTo>
                  <a:pt x="358902" y="46921"/>
                </a:moveTo>
                <a:lnTo>
                  <a:pt x="358902" y="46413"/>
                </a:lnTo>
                <a:lnTo>
                  <a:pt x="358140" y="46413"/>
                </a:lnTo>
                <a:lnTo>
                  <a:pt x="358902" y="46921"/>
                </a:lnTo>
                <a:close/>
              </a:path>
              <a:path w="466725" h="464820">
                <a:moveTo>
                  <a:pt x="425195" y="363378"/>
                </a:moveTo>
                <a:lnTo>
                  <a:pt x="425195" y="348165"/>
                </a:lnTo>
                <a:lnTo>
                  <a:pt x="419100" y="357309"/>
                </a:lnTo>
                <a:lnTo>
                  <a:pt x="413004" y="365691"/>
                </a:lnTo>
                <a:lnTo>
                  <a:pt x="406146" y="374835"/>
                </a:lnTo>
                <a:lnTo>
                  <a:pt x="406146" y="374073"/>
                </a:lnTo>
                <a:lnTo>
                  <a:pt x="399288" y="382455"/>
                </a:lnTo>
                <a:lnTo>
                  <a:pt x="384048" y="397695"/>
                </a:lnTo>
                <a:lnTo>
                  <a:pt x="367284" y="411411"/>
                </a:lnTo>
                <a:lnTo>
                  <a:pt x="358140" y="417507"/>
                </a:lnTo>
                <a:lnTo>
                  <a:pt x="358902" y="417507"/>
                </a:lnTo>
                <a:lnTo>
                  <a:pt x="358902" y="428167"/>
                </a:lnTo>
                <a:lnTo>
                  <a:pt x="363297" y="425729"/>
                </a:lnTo>
                <a:lnTo>
                  <a:pt x="390693" y="404519"/>
                </a:lnTo>
                <a:lnTo>
                  <a:pt x="414851" y="378785"/>
                </a:lnTo>
                <a:lnTo>
                  <a:pt x="425195" y="363378"/>
                </a:lnTo>
                <a:close/>
              </a:path>
              <a:path w="466725" h="464820">
                <a:moveTo>
                  <a:pt x="425195" y="116993"/>
                </a:moveTo>
                <a:lnTo>
                  <a:pt x="425195" y="115755"/>
                </a:lnTo>
                <a:lnTo>
                  <a:pt x="424434" y="115755"/>
                </a:lnTo>
                <a:lnTo>
                  <a:pt x="425195" y="116993"/>
                </a:lnTo>
                <a:close/>
              </a:path>
              <a:path w="466725" h="464820">
                <a:moveTo>
                  <a:pt x="430530" y="355433"/>
                </a:moveTo>
                <a:lnTo>
                  <a:pt x="430530" y="338259"/>
                </a:lnTo>
                <a:lnTo>
                  <a:pt x="424434" y="348165"/>
                </a:lnTo>
                <a:lnTo>
                  <a:pt x="425195" y="348165"/>
                </a:lnTo>
                <a:lnTo>
                  <a:pt x="425195" y="363378"/>
                </a:lnTo>
                <a:lnTo>
                  <a:pt x="430530" y="355433"/>
                </a:lnTo>
                <a:close/>
              </a:path>
              <a:path w="466725" h="464820">
                <a:moveTo>
                  <a:pt x="430530" y="126314"/>
                </a:moveTo>
                <a:lnTo>
                  <a:pt x="430530" y="125661"/>
                </a:lnTo>
                <a:lnTo>
                  <a:pt x="429768" y="124899"/>
                </a:lnTo>
                <a:lnTo>
                  <a:pt x="430530" y="126314"/>
                </a:lnTo>
                <a:close/>
              </a:path>
              <a:path w="466725" h="464820">
                <a:moveTo>
                  <a:pt x="456438" y="293596"/>
                </a:moveTo>
                <a:lnTo>
                  <a:pt x="456438" y="254439"/>
                </a:lnTo>
                <a:lnTo>
                  <a:pt x="454914" y="265869"/>
                </a:lnTo>
                <a:lnTo>
                  <a:pt x="452628" y="277299"/>
                </a:lnTo>
                <a:lnTo>
                  <a:pt x="450342" y="287967"/>
                </a:lnTo>
                <a:lnTo>
                  <a:pt x="447294" y="298635"/>
                </a:lnTo>
                <a:lnTo>
                  <a:pt x="443484" y="309303"/>
                </a:lnTo>
                <a:lnTo>
                  <a:pt x="443484" y="308541"/>
                </a:lnTo>
                <a:lnTo>
                  <a:pt x="439673" y="319209"/>
                </a:lnTo>
                <a:lnTo>
                  <a:pt x="435102" y="329115"/>
                </a:lnTo>
                <a:lnTo>
                  <a:pt x="429768" y="339021"/>
                </a:lnTo>
                <a:lnTo>
                  <a:pt x="430530" y="338259"/>
                </a:lnTo>
                <a:lnTo>
                  <a:pt x="430530" y="355433"/>
                </a:lnTo>
                <a:lnTo>
                  <a:pt x="435134" y="348574"/>
                </a:lnTo>
                <a:lnTo>
                  <a:pt x="450903" y="313937"/>
                </a:lnTo>
                <a:lnTo>
                  <a:pt x="456438" y="293596"/>
                </a:lnTo>
                <a:close/>
              </a:path>
              <a:path w="466725" h="464820">
                <a:moveTo>
                  <a:pt x="456438" y="214434"/>
                </a:moveTo>
                <a:lnTo>
                  <a:pt x="456438" y="209481"/>
                </a:lnTo>
                <a:lnTo>
                  <a:pt x="455676" y="208719"/>
                </a:lnTo>
                <a:lnTo>
                  <a:pt x="456438" y="214434"/>
                </a:lnTo>
                <a:close/>
              </a:path>
              <a:path w="466725" h="464820">
                <a:moveTo>
                  <a:pt x="457200" y="290796"/>
                </a:moveTo>
                <a:lnTo>
                  <a:pt x="457200" y="243009"/>
                </a:lnTo>
                <a:lnTo>
                  <a:pt x="455676" y="255201"/>
                </a:lnTo>
                <a:lnTo>
                  <a:pt x="456438" y="254439"/>
                </a:lnTo>
                <a:lnTo>
                  <a:pt x="456438" y="293596"/>
                </a:lnTo>
                <a:lnTo>
                  <a:pt x="457200" y="290796"/>
                </a:lnTo>
                <a:close/>
              </a:path>
            </a:pathLst>
          </a:custGeom>
          <a:solidFill>
            <a:srgbClr val="70AD4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10281284" y="7100603"/>
            <a:ext cx="177800" cy="2794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2110"/>
              </a:lnSpc>
            </a:pPr>
            <a:fld id="{81D60167-4931-47E6-BA6A-407CBD079E47}" type="slidenum">
              <a:rPr dirty="0" sz="2000" spc="-5">
                <a:latin typeface="Times New Roman"/>
                <a:cs typeface="Times New Roman"/>
              </a:rPr>
              <a:t>8</a:t>
            </a:fld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&lt;C0EDFF&gt;</dc:creator>
  <dc:title>&lt;4D6963726F736F667420506F776572506F696E74202D20CFEBE0EAE0F2E85FC2EBE0F1EAEE&gt;</dc:title>
  <dcterms:created xsi:type="dcterms:W3CDTF">2016-06-21T19:21:43Z</dcterms:created>
  <dcterms:modified xsi:type="dcterms:W3CDTF">2016-06-21T19:21:43Z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2015-11-17T00:00:00Z</vt:filetime>
  </property>
  <property fmtid="{D5CDD505-2E9C-101B-9397-08002B2CF9AE}" pid="3" name="Creator">
    <vt:lpwstr>PScript5.dll Version 5.2.2</vt:lpwstr>
  </property>
  <property fmtid="{D5CDD505-2E9C-101B-9397-08002B2CF9AE}" pid="4" name="LastSaved">
    <vt:filetime>2016-06-21T00:00:00Z</vt:filetime>
  </property>
</Properties>
</file>