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10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2" r:id="rId4"/>
    <p:sldId id="263" r:id="rId5"/>
    <p:sldId id="264" r:id="rId6"/>
    <p:sldId id="265" r:id="rId7"/>
    <p:sldId id="266" r:id="rId8"/>
    <p:sldId id="267" r:id="rId9"/>
    <p:sldId id="268" r:id="rId10"/>
    <p:sldId id="256" r:id="rId11"/>
    <p:sldId id="259" r:id="rId12"/>
    <p:sldId id="258" r:id="rId13"/>
    <p:sldId id="269" r:id="rId14"/>
    <p:sldId id="270" r:id="rId15"/>
    <p:sldId id="271" r:id="rId16"/>
    <p:sldId id="272" r:id="rId17"/>
    <p:sldId id="273" r:id="rId18"/>
    <p:sldId id="274" r:id="rId19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5802" autoAdjust="0"/>
  </p:normalViewPr>
  <p:slideViewPr>
    <p:cSldViewPr>
      <p:cViewPr varScale="1">
        <p:scale>
          <a:sx n="100" d="100"/>
          <a:sy n="100" d="100"/>
        </p:scale>
        <p:origin x="-2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Кутові</c:v>
                </c:pt>
              </c:strCache>
            </c:strRef>
          </c:tx>
          <c:dLbls>
            <c:dLbl>
              <c:idx val="0"/>
              <c:layout>
                <c:manualLayout>
                  <c:x val="-1.1313794109069701E-2"/>
                  <c:y val="-6.7867141607299092E-2"/>
                </c:manualLayout>
              </c:layout>
              <c:dLblPos val="r"/>
              <c:showVal val="1"/>
            </c:dLbl>
            <c:dLblPos val="t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69.349999999999994</c:v>
                </c:pt>
                <c:pt idx="1">
                  <c:v>70.47</c:v>
                </c:pt>
                <c:pt idx="2">
                  <c:v>70.55</c:v>
                </c:pt>
              </c:numCache>
            </c:numRef>
          </c:y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Середні</c:v>
                </c:pt>
              </c:strCache>
            </c:strRef>
          </c:tx>
          <c:dLbls>
            <c:dLbl>
              <c:idx val="0"/>
              <c:layout>
                <c:manualLayout>
                  <c:x val="-7.7604622338874408E-3"/>
                  <c:y val="-2.8184601924759335E-2"/>
                </c:manualLayout>
              </c:layout>
              <c:dLblPos val="r"/>
              <c:showVal val="1"/>
            </c:dLbl>
            <c:dLblPos val="t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66.8</c:v>
                </c:pt>
                <c:pt idx="1">
                  <c:v>65.040000000000006</c:v>
                </c:pt>
                <c:pt idx="2">
                  <c:v>64.849999999999994</c:v>
                </c:pt>
              </c:numCache>
            </c:numRef>
          </c:y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Крайні</c:v>
                </c:pt>
              </c:strCache>
            </c:strRef>
          </c:tx>
          <c:dLbls>
            <c:dLbl>
              <c:idx val="0"/>
              <c:layout>
                <c:manualLayout>
                  <c:x val="-1.3628608923884516E-2"/>
                  <c:y val="-3.2152855893013393E-2"/>
                </c:manualLayout>
              </c:layout>
              <c:dLblPos val="r"/>
              <c:showVal val="1"/>
            </c:dLbl>
            <c:dLblPos val="t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Лист1!$D$2:$D$4</c:f>
              <c:numCache>
                <c:formatCode>General</c:formatCode>
                <c:ptCount val="3"/>
                <c:pt idx="0">
                  <c:v>68.179999999999978</c:v>
                </c:pt>
                <c:pt idx="1">
                  <c:v>67.95</c:v>
                </c:pt>
                <c:pt idx="2">
                  <c:v>67.910000000000025</c:v>
                </c:pt>
              </c:numCache>
            </c:numRef>
          </c:yVal>
        </c:ser>
        <c:dLbls>
          <c:showVal val="1"/>
        </c:dLbls>
        <c:axId val="213253504"/>
        <c:axId val="168136704"/>
      </c:scatterChart>
      <c:valAx>
        <c:axId val="213253504"/>
        <c:scaling>
          <c:orientation val="minMax"/>
          <c:max val="1500"/>
          <c:min val="500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ростверку,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68136704"/>
        <c:crosses val="autoZero"/>
        <c:crossBetween val="midCat"/>
        <c:majorUnit val="500"/>
        <c:minorUnit val="1"/>
      </c:valAx>
      <c:valAx>
        <c:axId val="168136704"/>
        <c:scaling>
          <c:orientation val="minMax"/>
          <c:max val="72"/>
          <c:min val="64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Навантаження</a:t>
                </a:r>
                <a:r>
                  <a:rPr lang="uk-UA" baseline="0">
                    <a:latin typeface="Times New Roman" pitchFamily="18" charset="0"/>
                    <a:cs typeface="Times New Roman" pitchFamily="18" charset="0"/>
                  </a:rPr>
                  <a:t> на палі, кН</a:t>
                </a:r>
                <a:endParaRPr lang="uk-UA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3253504"/>
        <c:crosses val="autoZero"/>
        <c:crossBetween val="midCat"/>
        <c:majorUnit val="2"/>
        <c:minorUnit val="1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Кутові</c:v>
                </c:pt>
              </c:strCache>
            </c:strRef>
          </c:tx>
          <c:dLbls>
            <c:dLbl>
              <c:idx val="0"/>
              <c:layout>
                <c:manualLayout>
                  <c:x val="-1.8258238553514144E-2"/>
                  <c:y val="5.5962379702537188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83.679999999999978</c:v>
                </c:pt>
                <c:pt idx="1">
                  <c:v>84.95</c:v>
                </c:pt>
                <c:pt idx="2">
                  <c:v>85.06</c:v>
                </c:pt>
              </c:numCache>
            </c:numRef>
          </c:y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Середні</c:v>
                </c:pt>
              </c:strCache>
            </c:strRef>
          </c:tx>
          <c:dLbls>
            <c:dLbl>
              <c:idx val="0"/>
              <c:layout>
                <c:manualLayout>
                  <c:x val="-1.3628608923884516E-2"/>
                  <c:y val="-4.721222347206612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83.85</c:v>
                </c:pt>
                <c:pt idx="1">
                  <c:v>78.84</c:v>
                </c:pt>
                <c:pt idx="2">
                  <c:v>78.319999999999993</c:v>
                </c:pt>
              </c:numCache>
            </c:numRef>
          </c:yVal>
        </c:ser>
        <c:dLbls>
          <c:showVal val="1"/>
        </c:dLbls>
        <c:axId val="196444160"/>
        <c:axId val="196446464"/>
      </c:scatterChart>
      <c:valAx>
        <c:axId val="196444160"/>
        <c:scaling>
          <c:orientation val="minMax"/>
          <c:max val="1500"/>
          <c:min val="500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ростверку,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6446464"/>
        <c:crosses val="autoZero"/>
        <c:crossBetween val="midCat"/>
        <c:majorUnit val="500"/>
        <c:minorUnit val="1"/>
      </c:valAx>
      <c:valAx>
        <c:axId val="19644646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Навантаження</a:t>
                </a:r>
                <a:r>
                  <a:rPr lang="uk-UA" baseline="0">
                    <a:latin typeface="Times New Roman" pitchFamily="18" charset="0"/>
                    <a:cs typeface="Times New Roman" pitchFamily="18" charset="0"/>
                  </a:rPr>
                  <a:t> на палі, кН</a:t>
                </a:r>
                <a:endParaRPr lang="uk-UA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6444160"/>
        <c:crosses val="autoZero"/>
        <c:crossBetween val="midCat"/>
        <c:majorUnit val="1.5"/>
        <c:minorUnit val="1.5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ln>
      <a:noFill/>
    </a:ln>
  </c:sp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123.16999999999999</c:v>
                </c:pt>
                <c:pt idx="1">
                  <c:v>137.89000000000001</c:v>
                </c:pt>
                <c:pt idx="2">
                  <c:v>137.97999999999999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168</c:v>
                </c:pt>
                <c:pt idx="1">
                  <c:v>168</c:v>
                </c:pt>
                <c:pt idx="2">
                  <c:v>168</c:v>
                </c:pt>
              </c:numCache>
            </c:numRef>
          </c:val>
        </c:ser>
        <c:dLbls>
          <c:showVal val="1"/>
        </c:dLbls>
        <c:marker val="1"/>
        <c:axId val="202408320"/>
        <c:axId val="202420224"/>
      </c:lineChart>
      <c:catAx>
        <c:axId val="2024083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ростверка,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202420224"/>
        <c:crosses val="autoZero"/>
        <c:auto val="1"/>
        <c:lblAlgn val="ctr"/>
        <c:lblOffset val="100"/>
      </c:catAx>
      <c:valAx>
        <c:axId val="20242022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Момент, кН 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240832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16889034703996"/>
          <c:y val="0.4976371703537058"/>
          <c:w val="0.20481481481481481"/>
          <c:h val="0.1346362954630672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249.7</c:v>
                </c:pt>
                <c:pt idx="1">
                  <c:v>255.7</c:v>
                </c:pt>
                <c:pt idx="2">
                  <c:v>256.31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302.39999999999969</c:v>
                </c:pt>
                <c:pt idx="1">
                  <c:v>302.39999999999969</c:v>
                </c:pt>
                <c:pt idx="2">
                  <c:v>302.39999999999969</c:v>
                </c:pt>
              </c:numCache>
            </c:numRef>
          </c:val>
        </c:ser>
        <c:dLbls>
          <c:showVal val="1"/>
        </c:dLbls>
        <c:marker val="1"/>
        <c:axId val="201653248"/>
        <c:axId val="201691904"/>
      </c:lineChart>
      <c:catAx>
        <c:axId val="20165324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ростверка,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201691904"/>
        <c:crosses val="autoZero"/>
        <c:auto val="1"/>
        <c:lblAlgn val="ctr"/>
        <c:lblOffset val="100"/>
      </c:catAx>
      <c:valAx>
        <c:axId val="201691904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Момент, кН 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0165324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16889034703996"/>
          <c:y val="0.4976371703537058"/>
          <c:w val="0.20481481481481481"/>
          <c:h val="0.1346362954630672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723.07</c:v>
                </c:pt>
                <c:pt idx="1">
                  <c:v>732.08</c:v>
                </c:pt>
                <c:pt idx="2">
                  <c:v>733.01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792</c:v>
                </c:pt>
                <c:pt idx="1">
                  <c:v>792</c:v>
                </c:pt>
                <c:pt idx="2">
                  <c:v>792</c:v>
                </c:pt>
              </c:numCache>
            </c:numRef>
          </c:val>
        </c:ser>
        <c:dLbls>
          <c:showVal val="1"/>
        </c:dLbls>
        <c:marker val="1"/>
        <c:axId val="184275328"/>
        <c:axId val="184278016"/>
      </c:lineChart>
      <c:catAx>
        <c:axId val="184275328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ростверка,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184278016"/>
        <c:crosses val="autoZero"/>
        <c:auto val="1"/>
        <c:lblAlgn val="ctr"/>
        <c:lblOffset val="100"/>
      </c:catAx>
      <c:valAx>
        <c:axId val="184278016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uk-UA"/>
                  <a:t>Момент, кН 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84275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16889034703996"/>
          <c:y val="0.4976371703537058"/>
          <c:w val="0.20481481481481481"/>
          <c:h val="0.1346362954630672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Кутові</c:v>
                </c:pt>
              </c:strCache>
            </c:strRef>
          </c:tx>
          <c:dLbls>
            <c:dLbl>
              <c:idx val="0"/>
              <c:layout>
                <c:manualLayout>
                  <c:x val="4.8899095946340265E-3"/>
                  <c:y val="2.0248093988251475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78.53</c:v>
                </c:pt>
                <c:pt idx="1">
                  <c:v>92.93</c:v>
                </c:pt>
                <c:pt idx="2">
                  <c:v>94.6</c:v>
                </c:pt>
              </c:numCache>
            </c:numRef>
          </c:y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Середні</c:v>
                </c:pt>
              </c:strCache>
            </c:strRef>
          </c:tx>
          <c:dLbls>
            <c:dLbl>
              <c:idx val="2"/>
              <c:layout>
                <c:manualLayout>
                  <c:x val="-4.8350831146106936E-2"/>
                  <c:y val="-4.7212223472066099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98.61</c:v>
                </c:pt>
                <c:pt idx="1">
                  <c:v>79.959999999999994</c:v>
                </c:pt>
                <c:pt idx="2">
                  <c:v>77.910000000000025</c:v>
                </c:pt>
              </c:numCache>
            </c:numRef>
          </c:y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Крайні</c:v>
                </c:pt>
              </c:strCache>
            </c:strRef>
          </c:tx>
          <c:dLbls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Лист1!$D$2:$D$4</c:f>
              <c:numCache>
                <c:formatCode>General</c:formatCode>
                <c:ptCount val="3"/>
                <c:pt idx="0">
                  <c:v>87.440000000000026</c:v>
                </c:pt>
                <c:pt idx="1">
                  <c:v>86.77</c:v>
                </c:pt>
                <c:pt idx="2">
                  <c:v>89.669999999999987</c:v>
                </c:pt>
              </c:numCache>
            </c:numRef>
          </c:yVal>
        </c:ser>
        <c:dLbls>
          <c:showVal val="1"/>
        </c:dLbls>
        <c:axId val="213519360"/>
        <c:axId val="214123648"/>
      </c:scatterChart>
      <c:valAx>
        <c:axId val="213519360"/>
        <c:scaling>
          <c:orientation val="minMax"/>
          <c:max val="1500"/>
          <c:min val="500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ростверку,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4123648"/>
        <c:crosses val="autoZero"/>
        <c:crossBetween val="midCat"/>
        <c:majorUnit val="500"/>
        <c:minorUnit val="1"/>
      </c:valAx>
      <c:valAx>
        <c:axId val="214123648"/>
        <c:scaling>
          <c:orientation val="minMax"/>
          <c:max val="99"/>
          <c:min val="77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Навантаження</a:t>
                </a:r>
                <a:r>
                  <a:rPr lang="uk-UA" baseline="0">
                    <a:latin typeface="Times New Roman" pitchFamily="18" charset="0"/>
                    <a:cs typeface="Times New Roman" pitchFamily="18" charset="0"/>
                  </a:rPr>
                  <a:t> на палі, кН</a:t>
                </a:r>
                <a:endParaRPr lang="uk-UA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3519360"/>
        <c:crosses val="autoZero"/>
        <c:crossBetween val="midCat"/>
        <c:majorUnit val="5"/>
        <c:minorUnit val="1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ln>
      <a:noFill/>
    </a:ln>
  </c:sp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723.07</c:v>
                </c:pt>
                <c:pt idx="1">
                  <c:v>732.08</c:v>
                </c:pt>
                <c:pt idx="2">
                  <c:v>733.01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792</c:v>
                </c:pt>
                <c:pt idx="1">
                  <c:v>792</c:v>
                </c:pt>
                <c:pt idx="2">
                  <c:v>792</c:v>
                </c:pt>
              </c:numCache>
            </c:numRef>
          </c:val>
        </c:ser>
        <c:dLbls>
          <c:showVal val="1"/>
        </c:dLbls>
        <c:marker val="1"/>
        <c:axId val="218199552"/>
        <c:axId val="218222592"/>
      </c:lineChart>
      <c:catAx>
        <c:axId val="21819955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ростверка,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218222592"/>
        <c:crosses val="autoZero"/>
        <c:auto val="1"/>
        <c:lblAlgn val="ctr"/>
        <c:lblOffset val="100"/>
      </c:catAx>
      <c:valAx>
        <c:axId val="21822259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/>
                </a:pPr>
                <a:r>
                  <a:rPr lang="uk-UA"/>
                  <a:t>Момент, кН 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819955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16889034703996"/>
          <c:y val="0.4976371703537058"/>
          <c:w val="0.20481481481481481"/>
          <c:h val="0.1346362954630672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ln>
      <a:noFill/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Кутові</c:v>
                </c:pt>
              </c:strCache>
            </c:strRef>
          </c:tx>
          <c:dLbls>
            <c:dLbl>
              <c:idx val="0"/>
              <c:layout>
                <c:manualLayout>
                  <c:x val="-2.0573053368328962E-2"/>
                  <c:y val="4.4057617797775395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58.74</c:v>
                </c:pt>
                <c:pt idx="1">
                  <c:v>58.98</c:v>
                </c:pt>
                <c:pt idx="2">
                  <c:v>59.01</c:v>
                </c:pt>
              </c:numCache>
            </c:numRef>
          </c:y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Середні</c:v>
                </c:pt>
              </c:strCache>
            </c:strRef>
          </c:tx>
          <c:dLbls>
            <c:dLbl>
              <c:idx val="0"/>
              <c:layout>
                <c:manualLayout>
                  <c:x val="-1.8258238553514144E-2"/>
                  <c:y val="4.4057617797775395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57.27</c:v>
                </c:pt>
                <c:pt idx="1">
                  <c:v>55.67</c:v>
                </c:pt>
                <c:pt idx="2">
                  <c:v>55.56</c:v>
                </c:pt>
              </c:numCache>
            </c:numRef>
          </c:y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Крайні</c:v>
                </c:pt>
              </c:strCache>
            </c:strRef>
          </c:tx>
          <c:dLbls>
            <c:dLbl>
              <c:idx val="0"/>
              <c:layout>
                <c:manualLayout>
                  <c:x val="-1.5943423738699346E-2"/>
                  <c:y val="4.0089363829521441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Лист1!$D$2:$D$4</c:f>
              <c:numCache>
                <c:formatCode>General</c:formatCode>
                <c:ptCount val="3"/>
                <c:pt idx="0">
                  <c:v>54.89</c:v>
                </c:pt>
                <c:pt idx="1">
                  <c:v>57.36</c:v>
                </c:pt>
                <c:pt idx="2">
                  <c:v>57.3</c:v>
                </c:pt>
              </c:numCache>
            </c:numRef>
          </c:yVal>
        </c:ser>
        <c:dLbls>
          <c:showVal val="1"/>
        </c:dLbls>
        <c:axId val="180593024"/>
        <c:axId val="180595328"/>
      </c:scatterChart>
      <c:valAx>
        <c:axId val="180593024"/>
        <c:scaling>
          <c:orientation val="minMax"/>
          <c:max val="1500"/>
          <c:min val="500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ростверку,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80595328"/>
        <c:crosses val="autoZero"/>
        <c:crossBetween val="midCat"/>
        <c:majorUnit val="500"/>
        <c:minorUnit val="1"/>
      </c:valAx>
      <c:valAx>
        <c:axId val="180595328"/>
        <c:scaling>
          <c:orientation val="minMax"/>
          <c:max val="60"/>
          <c:min val="52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Навантаження</a:t>
                </a:r>
                <a:r>
                  <a:rPr lang="uk-UA" baseline="0">
                    <a:latin typeface="Times New Roman" pitchFamily="18" charset="0"/>
                    <a:cs typeface="Times New Roman" pitchFamily="18" charset="0"/>
                  </a:rPr>
                  <a:t> на палі, кН</a:t>
                </a:r>
                <a:endParaRPr lang="uk-UA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80593024"/>
        <c:crosses val="autoZero"/>
        <c:crossBetween val="midCat"/>
        <c:majorUnit val="2"/>
        <c:minorUnit val="1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Кутові</c:v>
                </c:pt>
              </c:strCache>
            </c:strRef>
          </c:tx>
          <c:dLbls>
            <c:dLbl>
              <c:idx val="0"/>
              <c:layout>
                <c:manualLayout>
                  <c:x val="-2.0573053368328962E-2"/>
                  <c:y val="3.6121109861267278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68.72</c:v>
                </c:pt>
                <c:pt idx="1">
                  <c:v>71.47</c:v>
                </c:pt>
                <c:pt idx="2">
                  <c:v>71.760000000000005</c:v>
                </c:pt>
              </c:numCache>
            </c:numRef>
          </c:y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Середні</c:v>
                </c:pt>
              </c:strCache>
            </c:strRef>
          </c:tx>
          <c:dLbls>
            <c:dLbl>
              <c:idx val="0"/>
              <c:layout>
                <c:manualLayout>
                  <c:x val="-3.6776757072032679E-2"/>
                  <c:y val="-4.3243969503811985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72.56</c:v>
                </c:pt>
                <c:pt idx="1">
                  <c:v>65.260000000000005</c:v>
                </c:pt>
                <c:pt idx="2">
                  <c:v>64.5</c:v>
                </c:pt>
              </c:numCache>
            </c:numRef>
          </c:y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Крайні</c:v>
                </c:pt>
              </c:strCache>
            </c:strRef>
          </c:tx>
          <c:dLbls>
            <c:dLbl>
              <c:idx val="0"/>
              <c:layout>
                <c:manualLayout>
                  <c:x val="-2.4467592592592596E-2"/>
                  <c:y val="-3.5307461567304098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Лист1!$D$2:$D$4</c:f>
              <c:numCache>
                <c:formatCode>General</c:formatCode>
                <c:ptCount val="3"/>
                <c:pt idx="0">
                  <c:v>70</c:v>
                </c:pt>
                <c:pt idx="1">
                  <c:v>68.459999999999994</c:v>
                </c:pt>
                <c:pt idx="2">
                  <c:v>68.290000000000006</c:v>
                </c:pt>
              </c:numCache>
            </c:numRef>
          </c:yVal>
        </c:ser>
        <c:dLbls>
          <c:showVal val="1"/>
        </c:dLbls>
        <c:axId val="196449024"/>
        <c:axId val="196451712"/>
      </c:scatterChart>
      <c:valAx>
        <c:axId val="196449024"/>
        <c:scaling>
          <c:orientation val="minMax"/>
          <c:max val="1500"/>
          <c:min val="500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ростверку,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6451712"/>
        <c:crosses val="autoZero"/>
        <c:crossBetween val="midCat"/>
        <c:majorUnit val="500"/>
        <c:minorUnit val="1"/>
      </c:valAx>
      <c:valAx>
        <c:axId val="196451712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Навантаження</a:t>
                </a:r>
                <a:r>
                  <a:rPr lang="uk-UA" baseline="0">
                    <a:latin typeface="Times New Roman" pitchFamily="18" charset="0"/>
                    <a:cs typeface="Times New Roman" pitchFamily="18" charset="0"/>
                  </a:rPr>
                  <a:t> на палі, кН</a:t>
                </a:r>
                <a:endParaRPr lang="uk-UA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96449024"/>
        <c:crosses val="autoZero"/>
        <c:crossBetween val="midCat"/>
        <c:majorUnit val="2"/>
        <c:minorUnit val="1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ln>
      <a:noFill/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287.51</c:v>
                </c:pt>
                <c:pt idx="1">
                  <c:v>290.81</c:v>
                </c:pt>
                <c:pt idx="2">
                  <c:v>291.17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300</c:v>
                </c:pt>
                <c:pt idx="1">
                  <c:v>300</c:v>
                </c:pt>
                <c:pt idx="2">
                  <c:v>300</c:v>
                </c:pt>
              </c:numCache>
            </c:numRef>
          </c:val>
        </c:ser>
        <c:dLbls>
          <c:showVal val="1"/>
        </c:dLbls>
        <c:marker val="1"/>
        <c:axId val="214923904"/>
        <c:axId val="214938368"/>
      </c:lineChart>
      <c:catAx>
        <c:axId val="214923904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ростверка,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214938368"/>
        <c:crosses val="autoZero"/>
        <c:auto val="1"/>
        <c:lblAlgn val="ctr"/>
        <c:lblOffset val="100"/>
      </c:catAx>
      <c:valAx>
        <c:axId val="214938368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Момент, кН 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4923904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16889034703996"/>
          <c:y val="0.4976371703537058"/>
          <c:w val="0.20481481481481481"/>
          <c:h val="0.1346362954630672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lineChart>
        <c:grouping val="standard"/>
        <c:ser>
          <c:idx val="0"/>
          <c:order val="0"/>
          <c:tx>
            <c:strRef>
              <c:f>Лист1!$B$1</c:f>
              <c:strCache>
                <c:ptCount val="1"/>
                <c:pt idx="0">
                  <c:v>Фактичний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556.17999999999995</c:v>
                </c:pt>
                <c:pt idx="1">
                  <c:v>577.16999999999996</c:v>
                </c:pt>
                <c:pt idx="2">
                  <c:v>579.37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Нормативний</c:v>
                </c:pt>
              </c:strCache>
            </c:strRef>
          </c:tx>
          <c:dLbls>
            <c:dLblPos val="b"/>
            <c:showVal val="1"/>
          </c:dLbls>
          <c:cat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599.99</c:v>
                </c:pt>
                <c:pt idx="1">
                  <c:v>599.99</c:v>
                </c:pt>
                <c:pt idx="2">
                  <c:v>599.99</c:v>
                </c:pt>
              </c:numCache>
            </c:numRef>
          </c:val>
        </c:ser>
        <c:dLbls>
          <c:showVal val="1"/>
        </c:dLbls>
        <c:marker val="1"/>
        <c:axId val="214358272"/>
        <c:axId val="214930560"/>
      </c:lineChart>
      <c:catAx>
        <c:axId val="214358272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ростверка,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crossAx val="214930560"/>
        <c:crosses val="autoZero"/>
        <c:auto val="1"/>
        <c:lblAlgn val="ctr"/>
        <c:lblOffset val="100"/>
      </c:catAx>
      <c:valAx>
        <c:axId val="214930560"/>
        <c:scaling>
          <c:orientation val="minMax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Момент, кН 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214358272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78116889034703996"/>
          <c:y val="0.4976371703537058"/>
          <c:w val="0.20481481481481481"/>
          <c:h val="0.13463629546306721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noFill/>
    <a:ln>
      <a:noFill/>
    </a:ln>
  </c:sp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uk-UA"/>
  <c:chart>
    <c:autoTitleDeleted val="1"/>
    <c:plotArea>
      <c:layout/>
      <c:scatterChart>
        <c:scatterStyle val="lineMarker"/>
        <c:ser>
          <c:idx val="0"/>
          <c:order val="0"/>
          <c:tx>
            <c:strRef>
              <c:f>Лист1!$B$1</c:f>
              <c:strCache>
                <c:ptCount val="1"/>
                <c:pt idx="0">
                  <c:v>Кутові</c:v>
                </c:pt>
              </c:strCache>
            </c:strRef>
          </c:tx>
          <c:dLbls>
            <c:dLbl>
              <c:idx val="0"/>
              <c:layout>
                <c:manualLayout>
                  <c:x val="-1.8258238553514144E-2"/>
                  <c:y val="5.5962379702537188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Лист1!$B$2:$B$4</c:f>
              <c:numCache>
                <c:formatCode>General</c:formatCode>
                <c:ptCount val="3"/>
                <c:pt idx="0">
                  <c:v>86.56</c:v>
                </c:pt>
                <c:pt idx="1">
                  <c:v>86.61999999999999</c:v>
                </c:pt>
                <c:pt idx="2">
                  <c:v>86.6</c:v>
                </c:pt>
              </c:numCache>
            </c:numRef>
          </c:y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Середні</c:v>
                </c:pt>
              </c:strCache>
            </c:strRef>
          </c:tx>
          <c:dLbls>
            <c:dLbl>
              <c:idx val="0"/>
              <c:layout>
                <c:manualLayout>
                  <c:x val="-1.8258238553514144E-2"/>
                  <c:y val="7.5803649543807097E-2"/>
                </c:manualLayout>
              </c:layout>
              <c:dLblPos val="r"/>
              <c:showVal val="1"/>
            </c:dLbl>
            <c:dLblPos val="b"/>
            <c:showVal val="1"/>
          </c:dLbls>
          <c:xVal>
            <c:numRef>
              <c:f>Лист1!$A$2:$A$4</c:f>
              <c:numCache>
                <c:formatCode>General</c:formatCode>
                <c:ptCount val="3"/>
                <c:pt idx="0">
                  <c:v>500</c:v>
                </c:pt>
                <c:pt idx="1">
                  <c:v>1000</c:v>
                </c:pt>
                <c:pt idx="2">
                  <c:v>1500</c:v>
                </c:pt>
              </c:numCache>
            </c:numRef>
          </c:xVal>
          <c:yVal>
            <c:numRef>
              <c:f>Лист1!$C$2:$C$4</c:f>
              <c:numCache>
                <c:formatCode>General</c:formatCode>
                <c:ptCount val="3"/>
                <c:pt idx="0">
                  <c:v>83.11</c:v>
                </c:pt>
                <c:pt idx="1">
                  <c:v>82</c:v>
                </c:pt>
                <c:pt idx="2">
                  <c:v>81.86999999999999</c:v>
                </c:pt>
              </c:numCache>
            </c:numRef>
          </c:yVal>
        </c:ser>
        <c:dLbls>
          <c:showVal val="1"/>
        </c:dLbls>
        <c:axId val="184762368"/>
        <c:axId val="184765440"/>
      </c:scatterChart>
      <c:valAx>
        <c:axId val="184762368"/>
        <c:scaling>
          <c:orientation val="minMax"/>
          <c:max val="1500"/>
          <c:min val="500"/>
        </c:scaling>
        <c:axPos val="b"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Товщина ростверку, мм</a:t>
                </a: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84765440"/>
        <c:crosses val="autoZero"/>
        <c:crossBetween val="midCat"/>
        <c:majorUnit val="500"/>
        <c:minorUnit val="1"/>
      </c:valAx>
      <c:valAx>
        <c:axId val="184765440"/>
        <c:scaling>
          <c:orientation val="minMax"/>
          <c:max val="87"/>
          <c:min val="81"/>
        </c:scaling>
        <c:axPos val="l"/>
        <c:majorGridlines/>
        <c:title>
          <c:tx>
            <c:rich>
              <a:bodyPr/>
              <a:lstStyle/>
              <a:p>
                <a:pPr>
                  <a:defRPr>
                    <a:latin typeface="Times New Roman" pitchFamily="18" charset="0"/>
                    <a:cs typeface="Times New Roman" pitchFamily="18" charset="0"/>
                  </a:defRPr>
                </a:pPr>
                <a:r>
                  <a:rPr lang="uk-UA">
                    <a:latin typeface="Times New Roman" pitchFamily="18" charset="0"/>
                    <a:cs typeface="Times New Roman" pitchFamily="18" charset="0"/>
                  </a:rPr>
                  <a:t>Навантаження</a:t>
                </a:r>
                <a:r>
                  <a:rPr lang="uk-UA" baseline="0">
                    <a:latin typeface="Times New Roman" pitchFamily="18" charset="0"/>
                    <a:cs typeface="Times New Roman" pitchFamily="18" charset="0"/>
                  </a:rPr>
                  <a:t> на палі, кН</a:t>
                </a:r>
                <a:endParaRPr lang="uk-UA">
                  <a:latin typeface="Times New Roman" pitchFamily="18" charset="0"/>
                  <a:cs typeface="Times New Roman" pitchFamily="18" charset="0"/>
                </a:endParaRPr>
              </a:p>
            </c:rich>
          </c:tx>
          <c:layout/>
        </c:title>
        <c:numFmt formatCode="General" sourceLinked="1"/>
        <c:maj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uk-UA"/>
          </a:p>
        </c:txPr>
        <c:crossAx val="184762368"/>
        <c:crosses val="autoZero"/>
        <c:crossBetween val="midCat"/>
        <c:majorUnit val="1.5"/>
        <c:minorUnit val="1.5"/>
      </c:valAx>
    </c:plotArea>
    <c:legend>
      <c:legendPos val="r"/>
      <c:layout/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uk-UA"/>
        </a:p>
      </c:txPr>
    </c:legend>
    <c:plotVisOnly val="1"/>
  </c:chart>
  <c:spPr>
    <a:ln>
      <a:noFill/>
    </a:ln>
  </c:spPr>
  <c:externalData r:id="rId1"/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3C6120-5103-488F-BA12-B44FDA84D1D6}" type="datetimeFigureOut">
              <a:rPr lang="uk-UA" smtClean="0"/>
              <a:t>19.11.2015</a:t>
            </a:fld>
            <a:endParaRPr lang="uk-UA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39950C-0722-4DD2-8236-73931CD96864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0.xml"/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2.xml"/><Relationship Id="rId4" Type="http://schemas.openxmlformats.org/officeDocument/2006/relationships/chart" Target="../charts/chart1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K:\ДИПЛОМ_ОСТАТ\лист 1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028" y="0"/>
            <a:ext cx="9174028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640960" cy="1800200"/>
          </a:xfrm>
        </p:spPr>
        <p:txBody>
          <a:bodyPr>
            <a:normAutofit fontScale="90000"/>
          </a:bodyPr>
          <a:lstStyle/>
          <a:p>
            <a:r>
              <a:rPr lang="uk-UA" dirty="0" smtClean="0"/>
              <a:t>ВПЛИВ ЖОРСТКОГО РОСТВЕРКУ НА РОБОТУ ПАЛЬОВОГО ФУНДАМЕНТУ</a:t>
            </a:r>
            <a:endParaRPr lang="uk-UA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1844824"/>
            <a:ext cx="8892480" cy="5013176"/>
          </a:xfrm>
        </p:spPr>
        <p:txBody>
          <a:bodyPr>
            <a:normAutofit fontScale="70000" lnSpcReduction="20000"/>
          </a:bodyPr>
          <a:lstStyle/>
          <a:p>
            <a:r>
              <a:rPr lang="uk-UA" b="1" i="1" dirty="0" smtClean="0">
                <a:solidFill>
                  <a:schemeClr val="tx1"/>
                </a:solidFill>
              </a:rPr>
              <a:t>        Актуальність</a:t>
            </a:r>
            <a:r>
              <a:rPr lang="uk-UA" dirty="0" smtClean="0">
                <a:solidFill>
                  <a:schemeClr val="tx1"/>
                </a:solidFill>
              </a:rPr>
              <a:t> цієї роботи полягає в тому, що за допомогою даного дослідження можна раціонально використовувати жорсткість ростверку, що дає змогу краще включити в роботу палі, зменшити витрату матеріалів та габаритність фундаменту, що в свою чергу дасть змогу значно зменшити витрати.</a:t>
            </a:r>
          </a:p>
          <a:p>
            <a:r>
              <a:rPr lang="uk-UA" b="1" i="1" dirty="0" smtClean="0">
                <a:solidFill>
                  <a:schemeClr val="tx1"/>
                </a:solidFill>
              </a:rPr>
              <a:t>Мета </a:t>
            </a:r>
            <a:r>
              <a:rPr lang="uk-UA" b="1" i="1" dirty="0">
                <a:solidFill>
                  <a:schemeClr val="tx1"/>
                </a:solidFill>
              </a:rPr>
              <a:t>даної роботи </a:t>
            </a:r>
            <a:r>
              <a:rPr lang="uk-UA" dirty="0">
                <a:solidFill>
                  <a:schemeClr val="tx1"/>
                </a:solidFill>
              </a:rPr>
              <a:t>– дослідити вплив жорсткості ростверку на напружено деформований стан пальового фундаменту при однаковій довжині паль та однаковому навантаженні на фундамент</a:t>
            </a:r>
            <a:r>
              <a:rPr lang="uk-UA" dirty="0" smtClean="0">
                <a:solidFill>
                  <a:schemeClr val="tx1"/>
                </a:solidFill>
              </a:rPr>
              <a:t>.</a:t>
            </a:r>
          </a:p>
          <a:p>
            <a:pPr lvl="0" algn="l">
              <a:defRPr/>
            </a:pPr>
            <a:r>
              <a:rPr lang="uk-UA" b="1" i="1" dirty="0" smtClean="0">
                <a:solidFill>
                  <a:schemeClr val="tx1"/>
                </a:solidFill>
              </a:rPr>
              <a:t>        Задачами </a:t>
            </a:r>
            <a:r>
              <a:rPr lang="uk-UA" b="1" i="1" dirty="0">
                <a:solidFill>
                  <a:schemeClr val="tx1"/>
                </a:solidFill>
              </a:rPr>
              <a:t>наукової роботи є:</a:t>
            </a:r>
          </a:p>
          <a:p>
            <a:pPr lvl="0" algn="l"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tx1"/>
                </a:solidFill>
              </a:rPr>
              <a:t>Дослідити перерозподіл навантаження на палі серед запропонованих варіантів жорсткості фундаменту, яка в свою чергу прямо пропорційна висоті ростверку;</a:t>
            </a:r>
          </a:p>
          <a:p>
            <a:pPr lvl="0" algn="l"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tx1"/>
                </a:solidFill>
              </a:rPr>
              <a:t>Дослідити напружено-деформований стан ростверку в кущовому пальовому фундаменті в залежності від жорсткості, кроку, кількості паль та </a:t>
            </a:r>
            <a:r>
              <a:rPr lang="uk-UA" dirty="0" err="1">
                <a:solidFill>
                  <a:schemeClr val="tx1"/>
                </a:solidFill>
              </a:rPr>
              <a:t>грунтових</a:t>
            </a:r>
            <a:r>
              <a:rPr lang="uk-UA" dirty="0">
                <a:solidFill>
                  <a:schemeClr val="tx1"/>
                </a:solidFill>
              </a:rPr>
              <a:t> умов;</a:t>
            </a:r>
          </a:p>
          <a:p>
            <a:pPr lvl="0" algn="l">
              <a:buFont typeface="Arial" pitchFamily="34" charset="0"/>
              <a:buChar char="•"/>
              <a:defRPr/>
            </a:pPr>
            <a:r>
              <a:rPr lang="uk-UA" dirty="0">
                <a:solidFill>
                  <a:schemeClr val="tx1"/>
                </a:solidFill>
              </a:rPr>
              <a:t>Виконати економічне обґрунтування.</a:t>
            </a:r>
          </a:p>
          <a:p>
            <a:endParaRPr lang="uk-UA" dirty="0"/>
          </a:p>
          <a:p>
            <a:endParaRPr lang="uk-UA" dirty="0"/>
          </a:p>
          <a:p>
            <a:endParaRPr lang="uk-UA" dirty="0"/>
          </a:p>
          <a:p>
            <a:endParaRPr lang="uk-UA" dirty="0"/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>
          <a:xfrm>
            <a:off x="4427984" y="4653136"/>
            <a:ext cx="4716016" cy="1800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uk-UA" sz="3200" b="0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11"/>
          <p:cNvGraphicFramePr>
            <a:graphicFrameLocks noGrp="1"/>
          </p:cNvGraphicFramePr>
          <p:nvPr/>
        </p:nvGraphicFramePr>
        <p:xfrm>
          <a:off x="539552" y="1628800"/>
          <a:ext cx="8064897" cy="2147148"/>
        </p:xfrm>
        <a:graphic>
          <a:graphicData uri="http://schemas.openxmlformats.org/drawingml/2006/table">
            <a:tbl>
              <a:tblPr/>
              <a:tblGrid>
                <a:gridCol w="1145792"/>
                <a:gridCol w="426280"/>
                <a:gridCol w="133947"/>
                <a:gridCol w="273544"/>
                <a:gridCol w="376281"/>
                <a:gridCol w="356891"/>
                <a:gridCol w="292935"/>
                <a:gridCol w="133947"/>
                <a:gridCol w="384646"/>
                <a:gridCol w="384646"/>
                <a:gridCol w="133947"/>
                <a:gridCol w="356174"/>
                <a:gridCol w="306323"/>
                <a:gridCol w="369261"/>
                <a:gridCol w="133947"/>
                <a:gridCol w="290227"/>
                <a:gridCol w="359598"/>
                <a:gridCol w="384646"/>
                <a:gridCol w="133947"/>
                <a:gridCol w="294883"/>
                <a:gridCol w="354942"/>
                <a:gridCol w="385553"/>
                <a:gridCol w="133947"/>
                <a:gridCol w="225315"/>
                <a:gridCol w="293278"/>
              </a:tblGrid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dirty="0" err="1">
                          <a:latin typeface="Times New Roman"/>
                          <a:ea typeface="Times New Roman"/>
                        </a:rPr>
                        <a:t>Кі-сть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 dirty="0">
                          <a:latin typeface="Times New Roman"/>
                          <a:ea typeface="Times New Roman"/>
                        </a:rPr>
                        <a:t>паль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16 паль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9 паль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8"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  <a:tabLst>
                          <a:tab pos="329565" algn="l"/>
                          <a:tab pos="831215" algn="ctr"/>
                        </a:tabLs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		5 паль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5823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</a:rPr>
                        <a:t>Розмір ростверка, 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3,3*3,3 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6,0*6,0 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2,4*2,4 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4,2*4,2 м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2,1*2,1 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3,3*3,3 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43204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</a:rPr>
                        <a:t>Відстань між палями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Times New Roman"/>
                        </a:rPr>
                        <a:t>3d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6</a:t>
                      </a:r>
                      <a:r>
                        <a:rPr lang="en-US" sz="1400">
                          <a:latin typeface="Times New Roman"/>
                          <a:ea typeface="Times New Roman"/>
                        </a:rPr>
                        <a:t>d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82481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1200">
                          <a:latin typeface="Times New Roman"/>
                          <a:ea typeface="Times New Roman"/>
                        </a:rPr>
                        <a:t>Товщина ростверка, мм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1000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1500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500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1000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1000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1000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1500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1000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500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>
                          <a:latin typeface="Times New Roman"/>
                          <a:ea typeface="Times New Roman"/>
                        </a:rPr>
                        <a:t>1000</a:t>
                      </a:r>
                      <a:endParaRPr lang="uk-UA" sz="100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71755" marR="71755" algn="ctr">
                        <a:spcAft>
                          <a:spcPts val="0"/>
                        </a:spcAft>
                      </a:pPr>
                      <a:r>
                        <a:rPr lang="uk-UA" sz="1400" dirty="0">
                          <a:latin typeface="Times New Roman"/>
                          <a:ea typeface="Times New Roman"/>
                        </a:rPr>
                        <a:t>1500</a:t>
                      </a:r>
                      <a:endParaRPr lang="uk-UA" sz="1000" dirty="0">
                        <a:latin typeface="Times New Roman"/>
                        <a:ea typeface="Times New Roman"/>
                      </a:endParaRPr>
                    </a:p>
                  </a:txBody>
                  <a:tcPr marL="66603" marR="66603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057" name="Rectangle 9"/>
          <p:cNvSpPr>
            <a:spLocks noChangeArrowheads="1"/>
          </p:cNvSpPr>
          <p:nvPr/>
        </p:nvSpPr>
        <p:spPr bwMode="auto">
          <a:xfrm>
            <a:off x="107504" y="394211"/>
            <a:ext cx="885060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330200" algn="l"/>
                <a:tab pos="831850" algn="ctr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Параметри, необхідні для моделювання різних варіантів пальового фундаменту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2" cstate="print"/>
          <a:srcRect l="29231" t="52719" r="18204" b="25001"/>
          <a:stretch>
            <a:fillRect/>
          </a:stretch>
        </p:blipFill>
        <p:spPr bwMode="auto">
          <a:xfrm>
            <a:off x="1043608" y="4005064"/>
            <a:ext cx="7071682" cy="23042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l="28349" t="17670" r="28536" b="8575"/>
          <a:stretch>
            <a:fillRect/>
          </a:stretch>
        </p:blipFill>
        <p:spPr bwMode="auto">
          <a:xfrm>
            <a:off x="5652120" y="0"/>
            <a:ext cx="3312367" cy="5229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 l="37209" t="18024" r="37985" b="7452"/>
          <a:stretch>
            <a:fillRect/>
          </a:stretch>
        </p:blipFill>
        <p:spPr bwMode="auto">
          <a:xfrm>
            <a:off x="107504" y="116632"/>
            <a:ext cx="2304256" cy="5321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79512" y="5445224"/>
            <a:ext cx="273630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Рисунок 1– Початкова модель пальового фундаменту</a:t>
            </a:r>
          </a:p>
          <a:p>
            <a:endParaRPr lang="uk-UA" dirty="0"/>
          </a:p>
        </p:txBody>
      </p:sp>
      <p:sp>
        <p:nvSpPr>
          <p:cNvPr id="6" name="TextBox 5"/>
          <p:cNvSpPr txBox="1"/>
          <p:nvPr/>
        </p:nvSpPr>
        <p:spPr>
          <a:xfrm>
            <a:off x="5724128" y="5373216"/>
            <a:ext cx="324036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Рисунок 3 – Модель пальового фундаменту з трьохмірним масивом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/>
          <p:nvPr/>
        </p:nvPicPr>
        <p:blipFill>
          <a:blip r:embed="rId4" cstate="print"/>
          <a:srcRect t="5678" r="60721" b="30220"/>
          <a:stretch>
            <a:fillRect/>
          </a:stretch>
        </p:blipFill>
        <p:spPr bwMode="auto">
          <a:xfrm>
            <a:off x="2771800" y="404664"/>
            <a:ext cx="2520280" cy="42484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Box 10"/>
          <p:cNvSpPr txBox="1"/>
          <p:nvPr/>
        </p:nvSpPr>
        <p:spPr>
          <a:xfrm>
            <a:off x="2843808" y="4941168"/>
            <a:ext cx="2592288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>
                <a:latin typeface="Times New Roman" pitchFamily="18" charset="0"/>
                <a:cs typeface="Times New Roman" pitchFamily="18" charset="0"/>
              </a:rPr>
              <a:t>Рисунок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 – 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Параметри, які необхідні для створення трьохвимірного </a:t>
            </a:r>
            <a:r>
              <a:rPr lang="uk-UA" dirty="0" err="1">
                <a:latin typeface="Times New Roman" pitchFamily="18" charset="0"/>
                <a:cs typeface="Times New Roman" pitchFamily="18" charset="0"/>
              </a:rPr>
              <a:t>грунтового</a:t>
            </a:r>
            <a:r>
              <a:rPr lang="uk-UA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масиву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 l="35620" t="17033" r="36198" b="7313"/>
          <a:stretch>
            <a:fillRect/>
          </a:stretch>
        </p:blipFill>
        <p:spPr bwMode="auto">
          <a:xfrm>
            <a:off x="0" y="0"/>
            <a:ext cx="3419872" cy="5373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1" name="Rectangle 1"/>
          <p:cNvSpPr>
            <a:spLocks noChangeArrowheads="1"/>
          </p:cNvSpPr>
          <p:nvPr/>
        </p:nvSpPr>
        <p:spPr bwMode="auto">
          <a:xfrm>
            <a:off x="323528" y="5487615"/>
            <a:ext cx="2736304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Рисуно</a:t>
            </a:r>
            <a:r>
              <a:rPr lang="uk-UA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 4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– Сумісна робота паль з ростверком після розрахунку</a:t>
            </a:r>
            <a:endParaRPr kumimoji="0" lang="uk-UA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 t="12000" r="13478" b="4257"/>
          <a:stretch>
            <a:fillRect/>
          </a:stretch>
        </p:blipFill>
        <p:spPr bwMode="auto">
          <a:xfrm>
            <a:off x="3419872" y="188640"/>
            <a:ext cx="5508104" cy="5184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4211960" y="5589240"/>
            <a:ext cx="45365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Рисунок 5 – осідання фундаменту після розрахунку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 cstate="print"/>
          <a:srcRect l="-1587" t="12165" r="6350" b="4416"/>
          <a:stretch>
            <a:fillRect/>
          </a:stretch>
        </p:blipFill>
        <p:spPr bwMode="auto">
          <a:xfrm>
            <a:off x="395536" y="260648"/>
            <a:ext cx="5040560" cy="44644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7" name="Picture 3"/>
          <p:cNvPicPr>
            <a:picLocks noChangeAspect="1" noChangeArrowheads="1"/>
          </p:cNvPicPr>
          <p:nvPr/>
        </p:nvPicPr>
        <p:blipFill>
          <a:blip r:embed="rId3" cstate="print"/>
          <a:srcRect l="35351" t="16824" r="37058" b="8031"/>
          <a:stretch>
            <a:fillRect/>
          </a:stretch>
        </p:blipFill>
        <p:spPr bwMode="auto">
          <a:xfrm>
            <a:off x="5940152" y="0"/>
            <a:ext cx="2448272" cy="51260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755576" y="5085184"/>
            <a:ext cx="32403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Рисунок 6 – Момент по осі ОУ, який виникає в ростверку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724128" y="5229200"/>
            <a:ext cx="280831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Рисунок 7 – повздовжні сили, що виникають в палях</a:t>
            </a:r>
            <a:endParaRPr lang="uk-UA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" y="0"/>
          <a:ext cx="4211959" cy="26369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7651" name="Rectangle 3"/>
          <p:cNvSpPr>
            <a:spLocks noChangeArrowheads="1"/>
          </p:cNvSpPr>
          <p:nvPr/>
        </p:nvSpPr>
        <p:spPr bwMode="auto">
          <a:xfrm>
            <a:off x="0" y="2564904"/>
            <a:ext cx="42484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 8  – Графік розподілу навантаження на палі групи в залежності від товщини ростверку при кількості паль 16 штук, розташованих на відстані 3d одна від одної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3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0" y="3717032"/>
          <a:ext cx="4499992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7654" name="Rectangle 6"/>
          <p:cNvSpPr>
            <a:spLocks noChangeArrowheads="1"/>
          </p:cNvSpPr>
          <p:nvPr/>
        </p:nvSpPr>
        <p:spPr bwMode="auto">
          <a:xfrm>
            <a:off x="179512" y="5661248"/>
            <a:ext cx="34198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 10 – Графік  порівняння фактичного і нормативного моменту для 16 паль при відстані між ними 3d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6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4716016" y="0"/>
          <a:ext cx="4248472" cy="2564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7657" name="Rectangle 9"/>
          <p:cNvSpPr>
            <a:spLocks noChangeArrowheads="1"/>
          </p:cNvSpPr>
          <p:nvPr/>
        </p:nvSpPr>
        <p:spPr bwMode="auto">
          <a:xfrm>
            <a:off x="4355976" y="2564904"/>
            <a:ext cx="4644008" cy="9682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9 – Графік розподілу навантаження на палі групи в залежності від товщини ростверку при кількості паль 16 штук, розташованих на відстані 6d одна від одної в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7659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572001" y="3573016"/>
          <a:ext cx="4320480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7660" name="Rectangle 12"/>
          <p:cNvSpPr>
            <a:spLocks noChangeArrowheads="1"/>
          </p:cNvSpPr>
          <p:nvPr/>
        </p:nvSpPr>
        <p:spPr bwMode="auto">
          <a:xfrm>
            <a:off x="4788024" y="5759968"/>
            <a:ext cx="4032448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11 – Графік  порівняння фактичного і нормативного моменту для 16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паль при відстані між ними 6d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1" y="0"/>
          <a:ext cx="4139952" cy="2492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8675" name="Rectangle 3"/>
          <p:cNvSpPr>
            <a:spLocks noChangeArrowheads="1"/>
          </p:cNvSpPr>
          <p:nvPr/>
        </p:nvSpPr>
        <p:spPr bwMode="auto">
          <a:xfrm>
            <a:off x="0" y="2627912"/>
            <a:ext cx="428396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12– Графік розподілу навантаження на палі групи в залежності від товщини ростверку при кількості паль 9 штук, розташованих на відстані 3d одна від одної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77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716016" y="0"/>
          <a:ext cx="4427984" cy="24208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8678" name="Rectangle 6"/>
          <p:cNvSpPr>
            <a:spLocks noChangeArrowheads="1"/>
          </p:cNvSpPr>
          <p:nvPr/>
        </p:nvSpPr>
        <p:spPr bwMode="auto">
          <a:xfrm>
            <a:off x="4716016" y="2420888"/>
            <a:ext cx="4139952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13 – Графік розподілу навантаження на палі групи в залежності від товщини ростверку при кількості паль 9 штук, розташованих на відстані 6d одна від одної в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0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3789040"/>
          <a:ext cx="4427983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8681" name="Rectangle 9"/>
          <p:cNvSpPr>
            <a:spLocks noChangeArrowheads="1"/>
          </p:cNvSpPr>
          <p:nvPr/>
        </p:nvSpPr>
        <p:spPr bwMode="auto">
          <a:xfrm>
            <a:off x="179512" y="5903984"/>
            <a:ext cx="424847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</a:t>
            </a:r>
            <a:r>
              <a:rPr kumimoji="0" lang="uk-UA" sz="14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14</a:t>
            </a: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– Графік  порівняння фактичного і нормативного моменту для 9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паль при відстані між ними 3d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8683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788024" y="3645024"/>
          <a:ext cx="4104456" cy="20882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8684" name="Rectangle 12"/>
          <p:cNvSpPr>
            <a:spLocks noChangeArrowheads="1"/>
          </p:cNvSpPr>
          <p:nvPr/>
        </p:nvSpPr>
        <p:spPr bwMode="auto">
          <a:xfrm>
            <a:off x="4716016" y="5805264"/>
            <a:ext cx="3995936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 15 – Графік  порівняння фактичного і нормативного моменту для 9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паль при відстані між ними 6d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3" name="Диаграмма 2"/>
          <p:cNvGraphicFramePr/>
          <p:nvPr/>
        </p:nvGraphicFramePr>
        <p:xfrm>
          <a:off x="0" y="1"/>
          <a:ext cx="4644008" cy="2564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107504" y="2636912"/>
            <a:ext cx="4427984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16 – Графік розподілу навантаження на палі групи в залежності від товщини ростверку при кількості паль 5 штук, розташованих на відстані 3d одна від одної в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1" name="Rectangle 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6" name="Диаграмма 5"/>
          <p:cNvGraphicFramePr/>
          <p:nvPr/>
        </p:nvGraphicFramePr>
        <p:xfrm>
          <a:off x="4932040" y="188640"/>
          <a:ext cx="4067944" cy="22768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702" name="Rectangle 6"/>
          <p:cNvSpPr>
            <a:spLocks noChangeArrowheads="1"/>
          </p:cNvSpPr>
          <p:nvPr/>
        </p:nvSpPr>
        <p:spPr bwMode="auto">
          <a:xfrm>
            <a:off x="4716016" y="2564904"/>
            <a:ext cx="424847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17 – Графік розподілу навантаження на палі групи в залежності від товщини ростверку при кількості паль 5 штук, розташованих на відстані 6d одна від одної в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4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9" name="Диаграмма 8"/>
          <p:cNvGraphicFramePr/>
          <p:nvPr/>
        </p:nvGraphicFramePr>
        <p:xfrm>
          <a:off x="0" y="3645024"/>
          <a:ext cx="4283967" cy="1800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29705" name="Rectangle 9"/>
          <p:cNvSpPr>
            <a:spLocks noChangeArrowheads="1"/>
          </p:cNvSpPr>
          <p:nvPr/>
        </p:nvSpPr>
        <p:spPr bwMode="auto">
          <a:xfrm>
            <a:off x="0" y="5589240"/>
            <a:ext cx="4572000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18 – Графік  порівняння фактичного і нормативного моменту для 5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паль при відстані між ними 3d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9707" name="Rectangle 1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uk-UA"/>
          </a:p>
        </p:txBody>
      </p:sp>
      <p:graphicFrame>
        <p:nvGraphicFramePr>
          <p:cNvPr id="12" name="Диаграмма 11"/>
          <p:cNvGraphicFramePr/>
          <p:nvPr/>
        </p:nvGraphicFramePr>
        <p:xfrm>
          <a:off x="4644009" y="3573016"/>
          <a:ext cx="4104456" cy="19442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9708" name="Rectangle 12"/>
          <p:cNvSpPr>
            <a:spLocks noChangeArrowheads="1"/>
          </p:cNvSpPr>
          <p:nvPr/>
        </p:nvSpPr>
        <p:spPr bwMode="auto">
          <a:xfrm>
            <a:off x="4572000" y="5615952"/>
            <a:ext cx="4248472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Рисунок 19 – Графік  порівняння фактичного і нормативного моменту для 5</a:t>
            </a:r>
            <a:endParaRPr kumimoji="0" lang="uk-UA" sz="9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паль при відстані між ними 6d у суглинку</a:t>
            </a: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1"/>
          <p:cNvSpPr>
            <a:spLocks noChangeArrowheads="1"/>
          </p:cNvSpPr>
          <p:nvPr/>
        </p:nvSpPr>
        <p:spPr bwMode="auto">
          <a:xfrm>
            <a:off x="0" y="643722"/>
            <a:ext cx="9144000" cy="62632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Було виконано дослідження впливу жорсткого ростверку на роботу стовпчастого пальового фундаменту. Основними параметрами, на які впливає жорсткість ростверку, яка прямо пропорційна висоті пальового фундаменту, є: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напружено-деформований стан ростверку у складі пальового фундаменту;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перерозподіл зусиль між палями групи.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Крім основного параметра – жорсткості, на роботу пальового фундаменту впливають ще такі фактори: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кількість паль у групі;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взаємне розташування паль та відстань між ними;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грунтові</a:t>
            </a: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умови, у яких знаходиться пальовий фундамент;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товщина ростверку.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Проаналізувавши перерозподіл зусиль між палями, можна прийти до висновку, що при збільшенні товщини ростверку середні палі розвантажуються, на крайні палі майже не впливає жорсткість ростверку, у той час як кутові палі завантажуються інтенсивніше.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збільшенні товщини ростверку сам ростверк на себе сприймає більшу частку навантаження. Ця величина сягає від 9% до 65% в залежності від </a:t>
            </a:r>
            <a:r>
              <a:rPr kumimoji="0" lang="uk-UA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грунтового</a:t>
            </a: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середовища. 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При цьому, чим більша жорсткість ростверку, тим більший виникає у ньому момент. Якщо порівнювати фактичний момент, отриманий у результаті чисельного моделювання, а також порахований за нормативним документом, то можна прийти до висновку, що фактичний момент на 4-27% менший від нормативного. </a:t>
            </a:r>
          </a:p>
          <a:p>
            <a:pPr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Найголовнішим аспектом є економічна ефективність. При влаштуванні фундаментів з однаковими розмірами , технологією та методами влаштування, економічні показники можуть досягатись за результатами економії матеріалу. Так як при влаштуванні ростверку основними матеріалами є бетон та арматура, об’єм бетону не змінюється, а арматура визначається в результаті визначення найбільшого моменту, який виникає в ростверку, можна прийти до висновку, що при запропонованому чисельному моделюванні пальового фундаменту фактичний момент менший (від 4% до 27% в залежності від виду </a:t>
            </a:r>
            <a:r>
              <a:rPr kumimoji="0" lang="uk-UA" sz="1500" b="0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грунтових</a:t>
            </a:r>
            <a:r>
              <a:rPr kumimoji="0" lang="uk-UA" sz="15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умов на відстані між палями), ніж порахований аналітично за нормативними документами. Це дає змогу моделювати та влаштовувати більш економічний варіант пальового фундаменту, при цьому більше включаючи в роботу палі. </a:t>
            </a:r>
            <a:endParaRPr kumimoji="0" lang="uk-UA" sz="15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  <a:tabLst>
                <a:tab pos="685800" algn="l"/>
              </a:tabLst>
            </a:pPr>
            <a:endParaRPr kumimoji="0" lang="uk-UA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91880" y="116632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400" b="1" dirty="0" smtClean="0">
                <a:latin typeface="Times New Roman" pitchFamily="18" charset="0"/>
                <a:cs typeface="Times New Roman" pitchFamily="18" charset="0"/>
              </a:rPr>
              <a:t>ВИСНОВОК</a:t>
            </a:r>
            <a:endParaRPr lang="uk-UA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K:\ДИПЛОМ_ОСТАТ\лист 2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K:\ДИПЛОМ_ОСТАТ\лист 3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61" y="0"/>
            <a:ext cx="9136039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K:\ДИПЛОМ_ОСТАТ\лист 4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K:\ДИПЛОМ_ОСТАТ\лист 5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K:\ДИПЛОМ_ОСТАТ\лист 6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K:\ДИПЛОМ_ОСТАТ\ЛИСТ 7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K:\ДИПЛОМ_ОСТАТ\лист 8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K:\ДИПЛОМ_ОСТАТ\лист 9_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996</Words>
  <Application>Microsoft Office PowerPoint</Application>
  <PresentationFormat>Экран (4:3)</PresentationFormat>
  <Paragraphs>130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Диаграмма Microsoft Office Excel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ВПЛИВ ЖОРСТКОГО РОСТВЕРКУ НА РОБОТУ ПАЛЬОВОГО ФУНДАМЕНТУ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RePack by SPecialiST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ВПЛИВ ЖОРСТКОГО РОСТВЕРКУ НА РОБОТУ ПАЛЬОВОГО ФУНДАМЕНТУ</dc:title>
  <dc:creator>Таня</dc:creator>
  <cp:lastModifiedBy>Таня</cp:lastModifiedBy>
  <cp:revision>10</cp:revision>
  <dcterms:created xsi:type="dcterms:W3CDTF">2015-11-19T06:38:58Z</dcterms:created>
  <dcterms:modified xsi:type="dcterms:W3CDTF">2015-11-19T07:49:41Z</dcterms:modified>
</cp:coreProperties>
</file>