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66" r:id="rId2"/>
    <p:sldId id="267" r:id="rId3"/>
    <p:sldId id="277" r:id="rId4"/>
    <p:sldId id="260" r:id="rId5"/>
    <p:sldId id="269" r:id="rId6"/>
    <p:sldId id="257" r:id="rId7"/>
    <p:sldId id="262" r:id="rId8"/>
    <p:sldId id="258" r:id="rId9"/>
    <p:sldId id="259" r:id="rId10"/>
    <p:sldId id="263" r:id="rId11"/>
    <p:sldId id="264" r:id="rId12"/>
    <p:sldId id="270" r:id="rId13"/>
    <p:sldId id="271" r:id="rId14"/>
    <p:sldId id="272" r:id="rId15"/>
    <p:sldId id="273" r:id="rId16"/>
    <p:sldId id="274" r:id="rId17"/>
    <p:sldId id="275" r:id="rId18"/>
    <p:sldId id="276" r:id="rId19"/>
    <p:sldId id="268" r:id="rId20"/>
  </p:sldIdLst>
  <p:sldSz cx="9144000" cy="6858000" type="screen4x3"/>
  <p:notesSz cx="6858000" cy="9144000"/>
  <p:defaultTextStyle>
    <a:defPPr>
      <a:defRPr lang="uk-UA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>
        <p:scale>
          <a:sx n="66" d="100"/>
          <a:sy n="66" d="100"/>
        </p:scale>
        <p:origin x="-1284" y="-27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&#1050;&#1085;&#1080;&#1075;&#1072;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7.8919072615923014E-2"/>
          <c:y val="5.1400554097404488E-2"/>
          <c:w val="0.86562270341207337"/>
          <c:h val="0.7764762291778956"/>
        </c:manualLayout>
      </c:layout>
      <c:lineChart>
        <c:grouping val="standard"/>
        <c:varyColors val="0"/>
        <c:ser>
          <c:idx val="0"/>
          <c:order val="0"/>
          <c:tx>
            <c:strRef>
              <c:f>Лист1!$J$1</c:f>
              <c:strCache>
                <c:ptCount val="1"/>
                <c:pt idx="0">
                  <c:v>кутова паля</c:v>
                </c:pt>
              </c:strCache>
            </c:strRef>
          </c:tx>
          <c:cat>
            <c:strRef>
              <c:f>Лист1!$I$2:$I$5</c:f>
              <c:strCache>
                <c:ptCount val="4"/>
                <c:pt idx="0">
                  <c:v>3d</c:v>
                </c:pt>
                <c:pt idx="1">
                  <c:v>4d</c:v>
                </c:pt>
                <c:pt idx="2">
                  <c:v>5d</c:v>
                </c:pt>
                <c:pt idx="3">
                  <c:v>6d</c:v>
                </c:pt>
              </c:strCache>
            </c:strRef>
          </c:cat>
          <c:val>
            <c:numRef>
              <c:f>Лист1!$K$2:$K$5</c:f>
              <c:numCache>
                <c:formatCode>General</c:formatCode>
                <c:ptCount val="4"/>
                <c:pt idx="0">
                  <c:v>3.43</c:v>
                </c:pt>
                <c:pt idx="1">
                  <c:v>2.2200000000000002</c:v>
                </c:pt>
                <c:pt idx="2">
                  <c:v>1.92</c:v>
                </c:pt>
                <c:pt idx="3">
                  <c:v>1.58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Лист1!$K$1</c:f>
              <c:strCache>
                <c:ptCount val="1"/>
                <c:pt idx="0">
                  <c:v>периметральна паля</c:v>
                </c:pt>
              </c:strCache>
            </c:strRef>
          </c:tx>
          <c:cat>
            <c:strRef>
              <c:f>Лист1!$I$2:$I$5</c:f>
              <c:strCache>
                <c:ptCount val="4"/>
                <c:pt idx="0">
                  <c:v>3d</c:v>
                </c:pt>
                <c:pt idx="1">
                  <c:v>4d</c:v>
                </c:pt>
                <c:pt idx="2">
                  <c:v>5d</c:v>
                </c:pt>
                <c:pt idx="3">
                  <c:v>6d</c:v>
                </c:pt>
              </c:strCache>
            </c:strRef>
          </c:cat>
          <c:val>
            <c:numRef>
              <c:f>Лист1!$J$2:$J$5</c:f>
              <c:numCache>
                <c:formatCode>General</c:formatCode>
                <c:ptCount val="4"/>
                <c:pt idx="0">
                  <c:v>2</c:v>
                </c:pt>
                <c:pt idx="1">
                  <c:v>1.32</c:v>
                </c:pt>
                <c:pt idx="2">
                  <c:v>1.1499999999999999</c:v>
                </c:pt>
                <c:pt idx="3">
                  <c:v>0.89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106809216"/>
        <c:axId val="106863232"/>
      </c:lineChart>
      <c:catAx>
        <c:axId val="106809216"/>
        <c:scaling>
          <c:orientation val="minMax"/>
        </c:scaling>
        <c:delete val="0"/>
        <c:axPos val="b"/>
        <c:majorTickMark val="out"/>
        <c:minorTickMark val="none"/>
        <c:tickLblPos val="nextTo"/>
        <c:crossAx val="106863232"/>
        <c:crosses val="autoZero"/>
        <c:auto val="1"/>
        <c:lblAlgn val="ctr"/>
        <c:lblOffset val="100"/>
        <c:noMultiLvlLbl val="0"/>
      </c:catAx>
      <c:valAx>
        <c:axId val="10686323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10680921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2658333333333338"/>
          <c:y val="0.1616531787693205"/>
          <c:w val="0.35980555555555555"/>
          <c:h val="0.18039062327314895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0.42524</cdr:x>
      <cdr:y>0.90601</cdr:y>
    </cdr:from>
    <cdr:to>
      <cdr:x>0.62524</cdr:x>
      <cdr:y>0.99401</cdr:y>
    </cdr:to>
    <cdr:sp macro="" textlink="">
      <cdr:nvSpPr>
        <cdr:cNvPr id="2" name="Поле 1"/>
        <cdr:cNvSpPr txBox="1"/>
      </cdr:nvSpPr>
      <cdr:spPr>
        <a:xfrm xmlns:a="http://schemas.openxmlformats.org/drawingml/2006/main">
          <a:off x="1944216" y="2664296"/>
          <a:ext cx="914400" cy="25878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none" rtlCol="0"/>
        <a:lstStyle xmlns:a="http://schemas.openxmlformats.org/drawingml/2006/main"/>
        <a:p xmlns:a="http://schemas.openxmlformats.org/drawingml/2006/main">
          <a:pPr algn="ctr"/>
          <a:r>
            <a:rPr lang="ru-RU" sz="1100"/>
            <a:t>Крок паль</a:t>
          </a: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AE2FA0-D776-43FE-B743-F46C925BE47C}" type="datetimeFigureOut">
              <a:rPr lang="ru-RU" smtClean="0"/>
              <a:t>18.11.2015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A67C9CC-15C7-47C5-B9CE-736B0898B0D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266044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A67C9CC-15C7-47C5-B9CE-736B0898B0D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14052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477BFCF9-7CD9-4309-B78C-1C849D94CACC}" type="datetimeFigureOut">
              <a:rPr lang="uk-UA" smtClean="0"/>
              <a:t>18.11.2015</a:t>
            </a:fld>
            <a:endParaRPr lang="uk-UA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uk-UA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AAD4AC0-93E3-4740-9A07-367ED1A3E413}" type="slidenum">
              <a:rPr lang="uk-UA" smtClean="0"/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e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emf"/><Relationship Id="rId4" Type="http://schemas.openxmlformats.org/officeDocument/2006/relationships/image" Target="../media/image12.em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1484784"/>
            <a:ext cx="8352928" cy="1793167"/>
          </a:xfrm>
        </p:spPr>
        <p:txBody>
          <a:bodyPr/>
          <a:lstStyle/>
          <a:p>
            <a:pPr marL="182880" indent="0">
              <a:buNone/>
            </a:pPr>
            <a:r>
              <a:rPr lang="ru-RU" dirty="0" err="1" smtClean="0">
                <a:solidFill>
                  <a:schemeClr val="bg2">
                    <a:lumMod val="50000"/>
                  </a:schemeClr>
                </a:solidFill>
              </a:rPr>
              <a:t>Добри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й день!</a:t>
            </a:r>
            <a:br>
              <a:rPr lang="uk-UA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uk-UA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Шановн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ий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 голово та члени </a:t>
            </a: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комісії</a:t>
            </a:r>
            <a:r>
              <a:rPr lang="uk-UA" dirty="0" smtClean="0"/>
              <a:t>!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919847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3" cstate="print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74786" cy="6480720"/>
          </a:xfrm>
        </p:spPr>
      </p:pic>
      <p:sp>
        <p:nvSpPr>
          <p:cNvPr id="5" name="TextBox 4"/>
          <p:cNvSpPr txBox="1"/>
          <p:nvPr/>
        </p:nvSpPr>
        <p:spPr>
          <a:xfrm>
            <a:off x="8676456" y="251356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8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14025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183" y="0"/>
            <a:ext cx="9072844" cy="6669360"/>
          </a:xfrm>
        </p:spPr>
      </p:pic>
      <p:sp>
        <p:nvSpPr>
          <p:cNvPr id="5" name="TextBox 4"/>
          <p:cNvSpPr txBox="1"/>
          <p:nvPr/>
        </p:nvSpPr>
        <p:spPr>
          <a:xfrm>
            <a:off x="8748464" y="44624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9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81916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548680"/>
            <a:ext cx="8136904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Мета і задачі дослідження.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Метою цієї роботи є дослідження взаємодії паль у складі пальово-плитного фундаменту висотної будівлі.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Задачі дослідження: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встановити основні особливості проектування і влаштування фундаментів висотних будівель;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оцінити основні фактори, які впливають на вибір типу фундаменту висотної будівлі;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шляхом чисельного моделювання, в якому використовується пружно-пластична модель ґрунту, методом скінчених елементів (МСЕ) проаналізувати напружено-деформований стан систем «висотна будівля – фундамент – основа» та «ростверк – палі – основа» при різному кроці паль.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Об’єктом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 є фундамент висотної будівлі.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Предметом </a:t>
            </a:r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в даній роботі є оптимальний крок паль у складі пальово-плитного фундаменту висотної будівлі.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Методи </a:t>
            </a:r>
            <a:r>
              <a:rPr lang="uk-UA" sz="1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дослідження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– чисельний метод скінчених елементів у фізично й геометрично нелінійній постановці для моделювання напружено-деформованого стану ґрунтових основ.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Наукова новизна: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роботі дістали подальшого розвитку методи дослідження напружено-деформованого стану пальового-плитного фундаменту з низьким ростверком, характер впливу кроку паль та дослідження несучої здатності палі в 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кладі пальового фундаменту.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Практична </a:t>
            </a: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цінність роботи: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виявлені фактори, що впливають на вибір оптимального типу фундаменту висотної споруди;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виявлена залежність коефіцієнту взаємовпливу паль від їх кроку.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Особистий внесок здобувача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полягає в моделюванні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пальово-плитного фундаменту методом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скінчених елементів.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2440" y="116632"/>
            <a:ext cx="504056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10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024110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04664"/>
            <a:ext cx="8280920" cy="6001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будівництві </a:t>
            </a:r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і проектуванні фундаментів </a:t>
            </a:r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висотних будівель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виникає ряд особливостей,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які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необхідно враховувати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1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Тиск по підошві фундаменту висотних будівель може бути на порядок вище, ніж для будинків висотою до 75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2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Особливості інженерно-геологічних вишукувань.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3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Діючі норми  поширюються на розрахунок несучої здатності палі довжиною 35 м (опір нижнього кінця палі) і 40 м (опір по бічній поверхні), що може бути недостатньо для проектування фундаментів висотних будівель.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4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Великі навантаження (1-2 МПа), передаються на ґрунт основи, вимагають враховувати в розрахунку міцнісні і деформаційні характеристики скельних і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нескельних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грунтів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 &gt;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100 МПа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 вважаються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 відповідності з діючими нормами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нестискаємими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також збільшену зону розподілу напружень у ґрунті в плані і по глибині, що може призвести до збільшення шарів ґрунту,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 сприймають 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навантаження від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фундаменту, особливо при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нерівномірному заляганні шарів.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5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Збільшення розмірів (глибини і ширини) стисливої товщі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масиву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ґрунту призводить до збільшення термінів завершення консолідації грунту і розтягування процесу осідання у часі.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6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У разі якщо основа складена грунтами з різними коефіцієнтами 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консолідації, необхідно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враховувати можливість виникнення в результаті такого нерівномірного напружено-деформованого стану ґрунту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неодночасне 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закінчення процесів консолідації різних видів грунтів і, як наслідок цього, виникнення крену будівлі, що перевищує граничні значення.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7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Висока чутливість до крену.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8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Збільшення розмірів деформівної області грунту основи  призводить до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створення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більшого впливу на оточуючі будівлі і споруди, в тому числі водонесучі комунікації, що необхідно враховувати в розрахунку.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2440" y="116632"/>
            <a:ext cx="504056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9875769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87624" y="188640"/>
            <a:ext cx="669674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Основна класифікація фундаментів висотних будівель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251521" y="701988"/>
            <a:ext cx="8712967" cy="5607332"/>
            <a:chOff x="0" y="0"/>
            <a:chExt cx="6092234" cy="3923016"/>
          </a:xfrm>
        </p:grpSpPr>
        <p:cxnSp>
          <p:nvCxnSpPr>
            <p:cNvPr id="6" name="Прямая соединительная линия 5"/>
            <p:cNvCxnSpPr/>
            <p:nvPr/>
          </p:nvCxnSpPr>
          <p:spPr>
            <a:xfrm>
              <a:off x="1722474" y="1967024"/>
              <a:ext cx="2158410" cy="0"/>
            </a:xfrm>
            <a:prstGeom prst="line">
              <a:avLst/>
            </a:prstGeom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grpSp>
          <p:nvGrpSpPr>
            <p:cNvPr id="7" name="Группа 6"/>
            <p:cNvGrpSpPr/>
            <p:nvPr/>
          </p:nvGrpSpPr>
          <p:grpSpPr>
            <a:xfrm>
              <a:off x="0" y="0"/>
              <a:ext cx="6092234" cy="3923016"/>
              <a:chOff x="0" y="0"/>
              <a:chExt cx="6092234" cy="3923016"/>
            </a:xfrm>
          </p:grpSpPr>
          <p:sp>
            <p:nvSpPr>
              <p:cNvPr id="8" name="Скругленный прямоугольник 7"/>
              <p:cNvSpPr/>
              <p:nvPr/>
            </p:nvSpPr>
            <p:spPr>
              <a:xfrm>
                <a:off x="2232837" y="0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9" name="Поле 26"/>
              <p:cNvSpPr txBox="1"/>
              <p:nvPr/>
            </p:nvSpPr>
            <p:spPr>
              <a:xfrm>
                <a:off x="2360411" y="212618"/>
                <a:ext cx="862330" cy="265430"/>
              </a:xfrm>
              <a:prstGeom prst="rect">
                <a:avLst/>
              </a:prstGeom>
              <a:solidFill>
                <a:schemeClr val="lt1"/>
              </a:solidFill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non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>
                  <a:lnSpc>
                    <a:spcPct val="115000"/>
                  </a:lnSpc>
                  <a:spcAft>
                    <a:spcPts val="100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Фундамент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0" name="Скругленный прямоугольник 9"/>
              <p:cNvSpPr/>
              <p:nvPr/>
            </p:nvSpPr>
            <p:spPr>
              <a:xfrm>
                <a:off x="159488" y="1041991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1" name="Поле 28"/>
              <p:cNvSpPr txBox="1"/>
              <p:nvPr/>
            </p:nvSpPr>
            <p:spPr>
              <a:xfrm>
                <a:off x="138223" y="1084521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Фундамент на природній основі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2" name="Скругленный прямоугольник 11"/>
              <p:cNvSpPr/>
              <p:nvPr/>
            </p:nvSpPr>
            <p:spPr>
              <a:xfrm>
                <a:off x="2232837" y="1041991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3" name="Скругленный прямоугольник 12"/>
              <p:cNvSpPr/>
              <p:nvPr/>
            </p:nvSpPr>
            <p:spPr>
              <a:xfrm>
                <a:off x="4231758" y="1041991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4" name="Поле 33"/>
              <p:cNvSpPr txBox="1"/>
              <p:nvPr/>
            </p:nvSpPr>
            <p:spPr>
              <a:xfrm>
                <a:off x="2232837" y="1073889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Пальові глибкого закладання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5" name="Поле 34"/>
              <p:cNvSpPr txBox="1"/>
              <p:nvPr/>
            </p:nvSpPr>
            <p:spPr>
              <a:xfrm>
                <a:off x="4210493" y="1095154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Пальово-плитні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6" name="Скругленный прямоугольник 15"/>
              <p:cNvSpPr/>
              <p:nvPr/>
            </p:nvSpPr>
            <p:spPr>
              <a:xfrm>
                <a:off x="1190847" y="2211573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7" name="Поле 39"/>
              <p:cNvSpPr txBox="1"/>
              <p:nvPr/>
            </p:nvSpPr>
            <p:spPr>
              <a:xfrm>
                <a:off x="1169581" y="2317898"/>
                <a:ext cx="1190625" cy="47815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 dirty="0">
                    <a:effectLst/>
                    <a:ea typeface="Calibri"/>
                    <a:cs typeface="Times New Roman"/>
                  </a:rPr>
                  <a:t>Без </a:t>
                </a:r>
                <a:r>
                  <a:rPr lang="uk-UA" sz="1100" dirty="0" smtClean="0">
                    <a:effectLst/>
                    <a:ea typeface="Calibri"/>
                    <a:cs typeface="Times New Roman"/>
                  </a:rPr>
                  <a:t>виймання </a:t>
                </a:r>
                <a:r>
                  <a:rPr lang="uk-UA" sz="1100" dirty="0">
                    <a:effectLst/>
                    <a:ea typeface="Calibri"/>
                    <a:cs typeface="Times New Roman"/>
                  </a:rPr>
                  <a:t>грунту</a:t>
                </a:r>
                <a:endParaRPr lang="ru-R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18" name="Скругленный прямоугольник 17"/>
              <p:cNvSpPr/>
              <p:nvPr/>
            </p:nvSpPr>
            <p:spPr>
              <a:xfrm>
                <a:off x="3242930" y="2211573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19" name="Поле 41"/>
              <p:cNvSpPr txBox="1"/>
              <p:nvPr/>
            </p:nvSpPr>
            <p:spPr>
              <a:xfrm>
                <a:off x="3221665" y="2317898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 dirty="0">
                    <a:effectLst/>
                    <a:ea typeface="Calibri"/>
                    <a:cs typeface="Times New Roman"/>
                  </a:rPr>
                  <a:t>З </a:t>
                </a:r>
                <a:r>
                  <a:rPr lang="uk-UA" sz="1100" dirty="0" smtClean="0">
                    <a:effectLst/>
                    <a:ea typeface="Calibri"/>
                    <a:cs typeface="Times New Roman"/>
                  </a:rPr>
                  <a:t>вийманням </a:t>
                </a:r>
                <a:r>
                  <a:rPr lang="uk-UA" sz="1100" dirty="0">
                    <a:effectLst/>
                    <a:ea typeface="Calibri"/>
                    <a:cs typeface="Times New Roman"/>
                  </a:rPr>
                  <a:t>грунту</a:t>
                </a:r>
                <a:endParaRPr lang="ru-RU" sz="1100" dirty="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0" name="Скругленный прямоугольник 19"/>
              <p:cNvSpPr/>
              <p:nvPr/>
            </p:nvSpPr>
            <p:spPr>
              <a:xfrm>
                <a:off x="21265" y="3221666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1" name="Поле 43"/>
              <p:cNvSpPr txBox="1"/>
              <p:nvPr/>
            </p:nvSpPr>
            <p:spPr>
              <a:xfrm>
                <a:off x="0" y="3264196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Готові забивні і вдавлюванні палі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2" name="Скругленный прямоугольник 21"/>
              <p:cNvSpPr/>
              <p:nvPr/>
            </p:nvSpPr>
            <p:spPr>
              <a:xfrm>
                <a:off x="1244009" y="3221666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3" name="Поле 45"/>
              <p:cNvSpPr txBox="1"/>
              <p:nvPr/>
            </p:nvSpPr>
            <p:spPr>
              <a:xfrm>
                <a:off x="1222744" y="3264196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Набивні палі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4" name="Скругленный прямоугольник 23"/>
              <p:cNvSpPr/>
              <p:nvPr/>
            </p:nvSpPr>
            <p:spPr>
              <a:xfrm>
                <a:off x="2466754" y="3221666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5" name="Поле 47"/>
              <p:cNvSpPr txBox="1"/>
              <p:nvPr/>
            </p:nvSpPr>
            <p:spPr>
              <a:xfrm>
                <a:off x="2445488" y="3264196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Бурові палі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6" name="Скругленный прямоугольник 25"/>
              <p:cNvSpPr/>
              <p:nvPr/>
            </p:nvSpPr>
            <p:spPr>
              <a:xfrm>
                <a:off x="3700130" y="3232298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7" name="Поле 49"/>
              <p:cNvSpPr txBox="1"/>
              <p:nvPr/>
            </p:nvSpPr>
            <p:spPr>
              <a:xfrm>
                <a:off x="3678865" y="3274828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Опускні колодязі (кесони)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sp>
            <p:nvSpPr>
              <p:cNvPr id="28" name="Скругленный прямоугольник 27"/>
              <p:cNvSpPr/>
              <p:nvPr/>
            </p:nvSpPr>
            <p:spPr>
              <a:xfrm>
                <a:off x="4922874" y="3242931"/>
                <a:ext cx="1169035" cy="680085"/>
              </a:xfrm>
              <a:prstGeom prst="roundRect">
                <a:avLst/>
              </a:prstGeom>
              <a:solidFill>
                <a:schemeClr val="bg1"/>
              </a:solidFill>
              <a:ln>
                <a:solidFill>
                  <a:schemeClr val="tx1"/>
                </a:solidFill>
              </a:ln>
            </p:spPr>
            <p:style>
              <a:lnRef idx="2">
                <a:schemeClr val="accent6"/>
              </a:lnRef>
              <a:fillRef idx="1">
                <a:schemeClr val="lt1"/>
              </a:fillRef>
              <a:effectRef idx="0">
                <a:schemeClr val="accent6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ru-RU"/>
              </a:p>
            </p:txBody>
          </p:sp>
          <p:sp>
            <p:nvSpPr>
              <p:cNvPr id="29" name="Поле 51"/>
              <p:cNvSpPr txBox="1"/>
              <p:nvPr/>
            </p:nvSpPr>
            <p:spPr>
              <a:xfrm>
                <a:off x="4901609" y="3285461"/>
                <a:ext cx="1190625" cy="5842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style>
              <a:lnRef idx="0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dk1"/>
              </a:fontRef>
            </p:style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800">
                    <a:effectLst/>
                    <a:ea typeface="Calibri"/>
                    <a:cs typeface="Times New Roman"/>
                  </a:rPr>
                  <a:t> 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  <a:p>
                <a:pPr algn="ctr"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uk-UA" sz="1100">
                    <a:effectLst/>
                    <a:ea typeface="Calibri"/>
                    <a:cs typeface="Times New Roman"/>
                  </a:rPr>
                  <a:t>Палі із сталевих труб</a:t>
                </a:r>
                <a:endParaRPr lang="ru-RU" sz="1100">
                  <a:effectLst/>
                  <a:ea typeface="Calibri"/>
                  <a:cs typeface="Times New Roman"/>
                </a:endParaRPr>
              </a:p>
            </p:txBody>
          </p:sp>
          <p:cxnSp>
            <p:nvCxnSpPr>
              <p:cNvPr id="30" name="Прямая соединительная линия 29"/>
              <p:cNvCxnSpPr/>
              <p:nvPr/>
            </p:nvCxnSpPr>
            <p:spPr>
              <a:xfrm>
                <a:off x="2828260" y="680484"/>
                <a:ext cx="0" cy="36190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1" name="Прямая соединительная линия 30"/>
              <p:cNvCxnSpPr/>
              <p:nvPr/>
            </p:nvCxnSpPr>
            <p:spPr>
              <a:xfrm>
                <a:off x="712381" y="861238"/>
                <a:ext cx="4061637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712381" y="861238"/>
                <a:ext cx="0" cy="18056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3" name="Прямая соединительная линия 32"/>
              <p:cNvCxnSpPr/>
              <p:nvPr/>
            </p:nvCxnSpPr>
            <p:spPr>
              <a:xfrm>
                <a:off x="4774019" y="861238"/>
                <a:ext cx="0" cy="180561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4" name="Прямая соединительная линия 33"/>
              <p:cNvCxnSpPr/>
              <p:nvPr/>
            </p:nvCxnSpPr>
            <p:spPr>
              <a:xfrm>
                <a:off x="2828260" y="1722475"/>
                <a:ext cx="0" cy="24494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5" name="Прямая соединительная линия 34"/>
              <p:cNvCxnSpPr/>
              <p:nvPr/>
            </p:nvCxnSpPr>
            <p:spPr>
              <a:xfrm>
                <a:off x="3880884" y="1977656"/>
                <a:ext cx="0" cy="23391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6" name="Прямая соединительная линия 35"/>
              <p:cNvCxnSpPr/>
              <p:nvPr/>
            </p:nvCxnSpPr>
            <p:spPr>
              <a:xfrm>
                <a:off x="1722474" y="1967024"/>
                <a:ext cx="0" cy="233917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7" name="Прямая соединительная линия 36"/>
              <p:cNvCxnSpPr/>
              <p:nvPr/>
            </p:nvCxnSpPr>
            <p:spPr>
              <a:xfrm>
                <a:off x="1786270" y="2892056"/>
                <a:ext cx="0" cy="330008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8" name="Прямая соединительная линия 37"/>
              <p:cNvCxnSpPr/>
              <p:nvPr/>
            </p:nvCxnSpPr>
            <p:spPr>
              <a:xfrm flipH="1">
                <a:off x="584791" y="3051545"/>
                <a:ext cx="1201479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39" name="Прямая соединительная линия 38"/>
              <p:cNvCxnSpPr/>
              <p:nvPr/>
            </p:nvCxnSpPr>
            <p:spPr>
              <a:xfrm>
                <a:off x="584791" y="3051545"/>
                <a:ext cx="0" cy="170076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0" name="Прямая соединительная линия 39"/>
              <p:cNvCxnSpPr/>
              <p:nvPr/>
            </p:nvCxnSpPr>
            <p:spPr>
              <a:xfrm flipV="1">
                <a:off x="3030279" y="3051545"/>
                <a:ext cx="0" cy="1695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1" name="Прямая соединительная линия 40"/>
              <p:cNvCxnSpPr/>
              <p:nvPr/>
            </p:nvCxnSpPr>
            <p:spPr>
              <a:xfrm>
                <a:off x="3030279" y="3051545"/>
                <a:ext cx="2477386" cy="0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2" name="Прямая соединительная линия 41"/>
              <p:cNvCxnSpPr/>
              <p:nvPr/>
            </p:nvCxnSpPr>
            <p:spPr>
              <a:xfrm flipV="1">
                <a:off x="4253023" y="3062177"/>
                <a:ext cx="0" cy="1695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3" name="Прямая соединительная линия 42"/>
              <p:cNvCxnSpPr/>
              <p:nvPr/>
            </p:nvCxnSpPr>
            <p:spPr>
              <a:xfrm flipV="1">
                <a:off x="5507665" y="3051545"/>
                <a:ext cx="0" cy="1695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  <p:cxnSp>
            <p:nvCxnSpPr>
              <p:cNvPr id="44" name="Прямая соединительная линия 43"/>
              <p:cNvCxnSpPr/>
              <p:nvPr/>
            </p:nvCxnSpPr>
            <p:spPr>
              <a:xfrm flipV="1">
                <a:off x="3817088" y="2881424"/>
                <a:ext cx="0" cy="169545"/>
              </a:xfrm>
              <a:prstGeom prst="line">
                <a:avLst/>
              </a:prstGeom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</p:cxnSp>
        </p:grpSp>
      </p:grpSp>
      <p:sp>
        <p:nvSpPr>
          <p:cNvPr id="45" name="TextBox 44"/>
          <p:cNvSpPr txBox="1"/>
          <p:nvPr/>
        </p:nvSpPr>
        <p:spPr>
          <a:xfrm>
            <a:off x="8532440" y="116632"/>
            <a:ext cx="504056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104078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357586" y="282714"/>
            <a:ext cx="68868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dirty="0"/>
              <a:t>Чисельне моделювання </a:t>
            </a:r>
            <a:r>
              <a:rPr lang="uk-UA" dirty="0" smtClean="0"/>
              <a:t>роботи пальово-плитного фундаменту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668436"/>
            <a:ext cx="8280920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Для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моделювання грунту були використані наступні типи скінчених елементів з бібліотеки ПК «ЛИРА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-САПР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»: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тип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271 – фізично нелінійний об'ємний скінчений елемент грунту в формі паралелепіпеда;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тип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276 – фізично нелінійний об'ємний 8-вузловий ізопараметричний скінчений елемент грунту;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тип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273 – фізично нелінійний об'ємний скінчений елемент грунту в формі трьохгранної призми;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тип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274 – фізично нелінійний об'ємний 6-вузловий ізопараметричний скінчений елемент грунту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Жорсткість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об'ємних елементів грунту задано наступними характеристиками: 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– модуль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деформації грунту по гілці первинного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завантаження,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т/м</a:t>
            </a:r>
            <a:r>
              <a:rPr lang="uk-UA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ν –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коефіцієнт Пуассона; </a:t>
            </a: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ρ</a:t>
            </a:r>
            <a:r>
              <a:rPr lang="uk-UA" sz="1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щільність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грунту в природному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стані,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т/м</a:t>
            </a:r>
            <a:r>
              <a:rPr lang="uk-UA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en-GB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</a:t>
            </a:r>
            <a:r>
              <a:rPr lang="uk-UA" sz="1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коефіцієнт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переходу до модуля деформації грунту по гілці вторинного завантаження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algn="just"/>
            <a:r>
              <a:rPr lang="en-GB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en-GB" sz="1600" baseline="-25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</a:t>
            </a:r>
            <a:r>
              <a:rPr lang="uk-UA" sz="1600" baseline="-25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– граничне напруження,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т/м</a:t>
            </a:r>
            <a:r>
              <a:rPr lang="uk-UA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– питоме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зчеплення частинок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грунту,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т/м</a:t>
            </a:r>
            <a:r>
              <a:rPr lang="uk-UA" sz="1600" baseline="30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φ – кут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внутрішнього тертя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град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1600" dirty="0" smtClean="0"/>
              <a:t>	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якості ґрунтової основи взято пісок мілкий середньої щільності. Вказаний ґрунт залягає під підошвою ростверку, в міжпальовому просторі та в основі нижніх кінців паль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Тіло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палі було змодельовано універсальним скінченим елементом в формі паралелепіпеда (тип 39 – універсальний просторовий     8-вузловий     ізопараметричний скінчений елемент) з характеристиками жорсткості як для залізобетонного елементу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532440" y="116632"/>
            <a:ext cx="504056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490266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95" t="10011" r="13641" b="6389"/>
          <a:stretch>
            <a:fillRect/>
          </a:stretch>
        </p:blipFill>
        <p:spPr bwMode="auto">
          <a:xfrm>
            <a:off x="4355976" y="2730406"/>
            <a:ext cx="4177030" cy="3606165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Прямоугольник 4"/>
          <p:cNvSpPr/>
          <p:nvPr/>
        </p:nvSpPr>
        <p:spPr>
          <a:xfrm>
            <a:off x="4522772" y="6330806"/>
            <a:ext cx="3592137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Фрагмент пальового поля при кроці 6</a:t>
            </a:r>
            <a:r>
              <a:rPr lang="en-US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Рисунок 2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036" t="5591" r="22356" b="4945"/>
          <a:stretch>
            <a:fillRect/>
          </a:stretch>
        </p:blipFill>
        <p:spPr bwMode="auto">
          <a:xfrm>
            <a:off x="651595" y="535811"/>
            <a:ext cx="2162175" cy="2638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Рисунок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925" t="10107" r="21803" b="4947"/>
          <a:stretch>
            <a:fillRect/>
          </a:stretch>
        </p:blipFill>
        <p:spPr bwMode="auto">
          <a:xfrm>
            <a:off x="683568" y="3080236"/>
            <a:ext cx="2200275" cy="2514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0" y="30956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0" y="56102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702" y="5761329"/>
            <a:ext cx="348800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Розрахункова модель висотної будівлі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179" b="19621"/>
          <a:stretch/>
        </p:blipFill>
        <p:spPr bwMode="auto">
          <a:xfrm>
            <a:off x="3303868" y="231175"/>
            <a:ext cx="5759450" cy="1892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3375281" y="2123475"/>
            <a:ext cx="561662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Вертикальні навантаження на фундамент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результатами статичного розрахунку в ПК «ЛИРА-САПР»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8604448" y="35332"/>
            <a:ext cx="504056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1314084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трелка влево 7"/>
          <p:cNvSpPr/>
          <p:nvPr/>
        </p:nvSpPr>
        <p:spPr>
          <a:xfrm>
            <a:off x="4932040" y="332656"/>
            <a:ext cx="3600400" cy="2053679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19370672"/>
              </p:ext>
            </p:extLst>
          </p:nvPr>
        </p:nvGraphicFramePr>
        <p:xfrm>
          <a:off x="395536" y="260648"/>
          <a:ext cx="4572000" cy="29406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5724128" y="764704"/>
            <a:ext cx="28803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Інтенсивність зміни коефіцієнта взаємовпливу паль в залежності від кроку їх розташування у фундаменті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69348960"/>
              </p:ext>
            </p:extLst>
          </p:nvPr>
        </p:nvGraphicFramePr>
        <p:xfrm>
          <a:off x="4283968" y="3212976"/>
          <a:ext cx="4613837" cy="3475039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336127"/>
                <a:gridCol w="614699"/>
                <a:gridCol w="663011"/>
              </a:tblGrid>
              <a:tr h="49378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Показники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Варіант 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Варіант 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Прямі витрати, 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715,449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521,34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Кошторисна трудомісткість, тис. люд.-год.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3,047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3,921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Кошторисна заробітна плата, 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66,161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85,55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Загальновиробничі витрати,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10,086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13,113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Усього за кошторисом, 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759,274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871,23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Кошторисний прибуток,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Показники (обчислені)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900">
                          <a:effectLst/>
                        </a:rPr>
                        <a:t>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Кошторисна величина ЗВВ, тис. грн. 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10,086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13,113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 Собівартість робіт (С),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759,274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871,23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Обігові кошти,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253,09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290,41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Основні виробничі фонди,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200,45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219,45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Капіталовкладення в виробничі фонди,тис.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453,54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509,86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750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Показник приведених </a:t>
                      </a:r>
                      <a:endParaRPr lang="ru-RU" sz="900">
                        <a:effectLst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витрат,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813,69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932,41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8750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Економічний ефект, тис. грн.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>
                          <a:effectLst/>
                        </a:rPr>
                        <a:t>118,72</a:t>
                      </a:r>
                      <a:endParaRPr lang="ru-RU" sz="90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uk-UA" sz="1100" dirty="0">
                          <a:effectLst/>
                        </a:rPr>
                        <a:t> </a:t>
                      </a:r>
                      <a:endParaRPr lang="ru-RU" sz="900" dirty="0"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5551" marR="55551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Стрелка влево 8"/>
          <p:cNvSpPr/>
          <p:nvPr/>
        </p:nvSpPr>
        <p:spPr>
          <a:xfrm flipH="1">
            <a:off x="323528" y="3789040"/>
            <a:ext cx="3744416" cy="18002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3528" y="4256364"/>
            <a:ext cx="33242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Розрахунок економічного ефекту </a:t>
            </a:r>
          </a:p>
          <a:p>
            <a:pPr algn="ctr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 1 – палі С16-35, крок 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6d</a:t>
            </a:r>
          </a:p>
          <a:p>
            <a:pPr algn="ctr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Варіант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 палі С9-30, крок 4,8</a:t>
            </a:r>
            <a:r>
              <a:rPr lang="en-US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532440" y="116632"/>
            <a:ext cx="504056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91281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476672"/>
            <a:ext cx="8424936" cy="57554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Висновки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проектуванні фундаментів висотних будинків необхідно враховувати особливості інженерно-геологічних вишукувань, розрахунків і проектування.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У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зв'язку з високою «чутливістю» висотних будівель до крену при розрахунку фундаментів важливим є врахування механічної анізотропії, початкового напружено-деформованого стану і консолідації грунту, а також вплив огороджувальної конструкції котловану.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Розрахунки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пальово-плитних і пальових фундаментів рекомендовано виконувати за допомогою програмних комплексів, в яких реалізовано метод скінчених елементів. До виконання розрахунків пальових фундаментів рекомендується уточнювати механічні характеристики ґрунту за результатами випробувань паль і тестувати обрану модель розрахунку.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При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розрахунку пальових і пальово-плитних фундаментів слід враховувати взаємовплив паль один на одного, перевантаженість кутових і периметральних паль щодо центральних, при проектиектуванні з допомогою конструктивних і технологічних заходів вирівнювати зусилля в палях.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Врахування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перерозподілу навантаження між палямив пальовому полі дозволяє досягнути більш економічних рішень при проектуванні і влаштуванні фундаментів висотних будівель.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	Беручи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 уваги унікальність висотних будівель слід зазначити, що важливим є проведення всебічного моніторингу на всіх етапах будівництва та після його завершення до стабілізації деформацій і науково- технічного супроводу проектування та будівництва.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532440" y="116632"/>
            <a:ext cx="504056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756002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1484784"/>
            <a:ext cx="7175351" cy="1793167"/>
          </a:xfrm>
        </p:spPr>
        <p:txBody>
          <a:bodyPr/>
          <a:lstStyle/>
          <a:p>
            <a:pPr marL="182880" indent="0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Дякую за увагу! 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908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683568" y="692696"/>
            <a:ext cx="8208912" cy="1793167"/>
          </a:xfrm>
        </p:spPr>
        <p:txBody>
          <a:bodyPr/>
          <a:lstStyle/>
          <a:p>
            <a:pPr marL="182880" indent="0" algn="ctr">
              <a:buNone/>
            </a:pPr>
            <a:r>
              <a:rPr lang="uk-UA" dirty="0" smtClean="0">
                <a:solidFill>
                  <a:schemeClr val="bg2">
                    <a:lumMod val="50000"/>
                  </a:schemeClr>
                </a:solidFill>
              </a:rPr>
              <a:t>МКР на тему : «Ефективні конструкції фундаментів висотних будівель»</a:t>
            </a:r>
            <a:endParaRPr lang="uk-UA" dirty="0">
              <a:solidFill>
                <a:schemeClr val="bg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9905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6633"/>
            <a:ext cx="9144000" cy="6527054"/>
          </a:xfrm>
        </p:spPr>
      </p:pic>
      <p:sp>
        <p:nvSpPr>
          <p:cNvPr id="3" name="TextBox 2"/>
          <p:cNvSpPr txBox="1"/>
          <p:nvPr/>
        </p:nvSpPr>
        <p:spPr>
          <a:xfrm>
            <a:off x="8676456" y="116632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91869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513"/>
            <a:ext cx="9144000" cy="64589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76456" y="260648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188247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99513"/>
            <a:ext cx="9144000" cy="64589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676456" y="260648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3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12531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60648"/>
            <a:ext cx="9048266" cy="6397093"/>
          </a:xfrm>
        </p:spPr>
      </p:pic>
      <p:sp>
        <p:nvSpPr>
          <p:cNvPr id="5" name="TextBox 4"/>
          <p:cNvSpPr txBox="1"/>
          <p:nvPr/>
        </p:nvSpPr>
        <p:spPr>
          <a:xfrm>
            <a:off x="8604448" y="44624"/>
            <a:ext cx="360040" cy="369332"/>
          </a:xfrm>
          <a:prstGeom prst="rect">
            <a:avLst/>
          </a:prstGeom>
          <a:solidFill>
            <a:schemeClr val="bg1"/>
          </a:solidFill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392242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777" y="137580"/>
            <a:ext cx="9145129" cy="6459772"/>
          </a:xfrm>
        </p:spPr>
      </p:pic>
      <p:sp>
        <p:nvSpPr>
          <p:cNvPr id="4" name="TextBox 3"/>
          <p:cNvSpPr txBox="1"/>
          <p:nvPr/>
        </p:nvSpPr>
        <p:spPr>
          <a:xfrm>
            <a:off x="8676456" y="260648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5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73289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23" y="116632"/>
            <a:ext cx="9082551" cy="6418303"/>
          </a:xfrm>
        </p:spPr>
      </p:pic>
      <p:sp>
        <p:nvSpPr>
          <p:cNvPr id="5" name="TextBox 4"/>
          <p:cNvSpPr txBox="1"/>
          <p:nvPr/>
        </p:nvSpPr>
        <p:spPr>
          <a:xfrm>
            <a:off x="8676456" y="179348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6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853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3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8640"/>
            <a:ext cx="9144000" cy="6461726"/>
          </a:xfrm>
        </p:spPr>
      </p:pic>
      <p:sp>
        <p:nvSpPr>
          <p:cNvPr id="5" name="TextBox 4"/>
          <p:cNvSpPr txBox="1"/>
          <p:nvPr/>
        </p:nvSpPr>
        <p:spPr>
          <a:xfrm>
            <a:off x="8748464" y="251356"/>
            <a:ext cx="360040" cy="369332"/>
          </a:xfrm>
          <a:prstGeom prst="rect">
            <a:avLst/>
          </a:prstGeom>
          <a:noFill/>
          <a:ln>
            <a:solidFill>
              <a:schemeClr val="bg2">
                <a:lumMod val="5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dirty="0" smtClean="0"/>
              <a:t>7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93218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Остин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181</TotalTime>
  <Words>529</Words>
  <Application>Microsoft Office PowerPoint</Application>
  <PresentationFormat>Экран (4:3)</PresentationFormat>
  <Paragraphs>137</Paragraphs>
  <Slides>19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Воздушный поток</vt:lpstr>
      <vt:lpstr>Добрий день!  Шановний голово та члени комісії!</vt:lpstr>
      <vt:lpstr>МКР на тему : «Ефективні конструкції фундаментів висотних будівель»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Дякую за увагу!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Маргарита</dc:creator>
  <cp:lastModifiedBy>User</cp:lastModifiedBy>
  <cp:revision>17</cp:revision>
  <dcterms:created xsi:type="dcterms:W3CDTF">2015-11-18T13:54:20Z</dcterms:created>
  <dcterms:modified xsi:type="dcterms:W3CDTF">2015-11-18T18:20:59Z</dcterms:modified>
</cp:coreProperties>
</file>