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rawings/drawing4.xml" ContentType="application/vnd.openxmlformats-officedocument.drawingml.chartshapes+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rawings/drawing2.xml" ContentType="application/vnd.openxmlformats-officedocument.drawingml.chartshapes+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charts/chart8.xml" ContentType="application/vnd.openxmlformats-officedocument.drawingml.chart+xml"/>
  <Override PartName="/ppt/slideLayouts/slideLayout10.xml" ContentType="application/vnd.openxmlformats-officedocument.presentationml.slideLayout+xml"/>
  <Default Extension="tiff" ContentType="image/tiff"/>
  <Override PartName="/ppt/charts/chart6.xml" ContentType="application/vnd.openxmlformats-officedocument.drawingml.chart+xml"/>
  <Override PartName="/ppt/charts/chart7.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drawings/drawing3.xml" ContentType="application/vnd.openxmlformats-officedocument.drawingml.chartshapes+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rawings/drawing1.xml" ContentType="application/vnd.openxmlformats-officedocument.drawingml.chartshap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04" r:id="rId1"/>
  </p:sldMasterIdLst>
  <p:notesMasterIdLst>
    <p:notesMasterId r:id="rId22"/>
  </p:notesMasterIdLst>
  <p:sldIdLst>
    <p:sldId id="276" r:id="rId2"/>
    <p:sldId id="275" r:id="rId3"/>
    <p:sldId id="274" r:id="rId4"/>
    <p:sldId id="273" r:id="rId5"/>
    <p:sldId id="272" r:id="rId6"/>
    <p:sldId id="271" r:id="rId7"/>
    <p:sldId id="270" r:id="rId8"/>
    <p:sldId id="269" r:id="rId9"/>
    <p:sldId id="268" r:id="rId10"/>
    <p:sldId id="256" r:id="rId11"/>
    <p:sldId id="257" r:id="rId12"/>
    <p:sldId id="258" r:id="rId13"/>
    <p:sldId id="259" r:id="rId14"/>
    <p:sldId id="260" r:id="rId15"/>
    <p:sldId id="261" r:id="rId16"/>
    <p:sldId id="262" r:id="rId17"/>
    <p:sldId id="263" r:id="rId18"/>
    <p:sldId id="264" r:id="rId19"/>
    <p:sldId id="265" r:id="rId20"/>
    <p:sldId id="266" r:id="rId2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p:scale>
          <a:sx n="60" d="100"/>
          <a:sy n="60" d="100"/>
        </p:scale>
        <p:origin x="-1644" y="-246"/>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oleObject" Target="file:///E:\&#1083;&#1086;&#1090;&#1086;&#1082;%202015\&#1042;&#1080;&#1087;&#1088;&#1086;&#1073;&#1091;&#1074;&#1072;&#1085;&#1085;&#1103;%20-%201\&#1052;&#1086;&#1076;&#1077;&#1083;&#1100;1%202015.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E:\&#1083;&#1086;&#1090;&#1086;&#1082;%202015\&#1042;&#1080;&#1087;&#1088;&#1086;&#1073;&#1091;&#1074;&#1072;&#1085;&#1085;&#1103;%20-%201\&#1052;&#1086;&#1076;&#1077;&#1083;&#1100;1%202015.xlsx" TargetMode="External"/></Relationships>
</file>

<file path=ppt/charts/_rels/chart3.xml.rels><?xml version="1.0" encoding="UTF-8" standalone="yes"?>
<Relationships xmlns="http://schemas.openxmlformats.org/package/2006/relationships"><Relationship Id="rId1" Type="http://schemas.openxmlformats.org/officeDocument/2006/relationships/oleObject" Target="file:///E:\&#1083;&#1086;&#1090;&#1086;&#1082;%202015\&#1051;&#1077;&#1096;&#1072;\&#1052;&#1086;&#1076;&#1077;&#1083;&#1100;%202%202015.xlsx" TargetMode="External"/></Relationships>
</file>

<file path=ppt/charts/_rels/chart4.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E:\&#1053;&#1072;&#1074;&#1095;&#1072;&#1083;&#1100;&#1085;&#1080;&#1081;_&#1087;&#1088;&#1086;&#1094;&#1077;&#1089;\2015-2016\&#1052;&#1072;&#1075;&#1110;&#1089;&#1090;&#1088;&#1080;%202015\&#1050;&#1091;&#1079;&#1085;&#1077;&#1094;&#1086;&#1074;\4-6_&#1087;&#1077;&#1088;&#1077;&#1088;&#1086;&#1073;.xls" TargetMode="External"/></Relationships>
</file>

<file path=ppt/charts/_rels/chart5.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oleObject" Target="file:///E:\&#1083;&#1086;&#1090;&#1086;&#1082;%202015\&#1042;&#1080;&#1087;&#1088;&#1086;&#1073;&#1091;&#1074;&#1072;&#1085;&#1085;&#1103;%20-%201\1-3.xls" TargetMode="External"/></Relationships>
</file>

<file path=ppt/charts/_rels/chart6.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oleObject" Target="file:///C:\Documents%20and%20Settings\User\&#1056;&#1072;&#1073;&#1086;&#1095;&#1080;&#1081;%20&#1089;&#1090;&#1086;&#1083;\4-6_&#1087;&#1077;&#1088;&#1077;&#1088;&#1086;&#1073;.xls" TargetMode="External"/></Relationships>
</file>

<file path=ppt/charts/_rels/chart7.xml.rels><?xml version="1.0" encoding="UTF-8" standalone="yes"?>
<Relationships xmlns="http://schemas.openxmlformats.org/package/2006/relationships"><Relationship Id="rId2" Type="http://schemas.openxmlformats.org/officeDocument/2006/relationships/chartUserShapes" Target="../drawings/drawing4.xml"/><Relationship Id="rId1" Type="http://schemas.openxmlformats.org/officeDocument/2006/relationships/oleObject" Target="file:///E:\Nata\&#1072;&#1089;&#1087;&#1080;&#1088;&#1072;&#1085;&#1090;&#1091;&#1088;&#1072;\&#1044;&#1044;&#1044;\6_12_11\02_07_09.xls" TargetMode="External"/></Relationships>
</file>

<file path=ppt/charts/_rels/chart8.xml.rels><?xml version="1.0" encoding="UTF-8" standalone="yes"?>
<Relationships xmlns="http://schemas.openxmlformats.org/package/2006/relationships"><Relationship Id="rId1" Type="http://schemas.openxmlformats.org/officeDocument/2006/relationships/oleObject" Target="file:///E:\Nata\&#1072;&#1089;&#1087;&#1080;&#1088;&#1072;&#1085;&#1090;&#1091;&#1088;&#1072;\&#1044;&#1044;&#1044;\&#1056;&#1080;&#1089;&#1091;&#1085;&#1082;&#1080;%20&#1076;&#1086;%20&#1076;&#1080;&#1089;&#1077;&#1088;\&#1087;&#1086;&#1088;&#1110;&#1074;&#1085;%201_2.xls" TargetMode="External"/></Relationships>
</file>

<file path=ppt/charts/chart1.xml><?xml version="1.0" encoding="utf-8"?>
<c:chartSpace xmlns:c="http://schemas.openxmlformats.org/drawingml/2006/chart" xmlns:a="http://schemas.openxmlformats.org/drawingml/2006/main" xmlns:r="http://schemas.openxmlformats.org/officeDocument/2006/relationships">
  <c:lang val="ru-RU"/>
  <c:chart>
    <c:plotArea>
      <c:layout>
        <c:manualLayout>
          <c:layoutTarget val="inner"/>
          <c:xMode val="edge"/>
          <c:yMode val="edge"/>
          <c:x val="0.11721757223053648"/>
          <c:y val="0.10855946144252798"/>
          <c:w val="0.73150452841617297"/>
          <c:h val="0.79123173277661796"/>
        </c:manualLayout>
      </c:layout>
      <c:lineChart>
        <c:grouping val="standard"/>
        <c:ser>
          <c:idx val="0"/>
          <c:order val="0"/>
          <c:tx>
            <c:v>L=20 см</c:v>
          </c:tx>
          <c:spPr>
            <a:ln w="12700">
              <a:solidFill>
                <a:srgbClr val="000000"/>
              </a:solidFill>
              <a:prstDash val="solid"/>
            </a:ln>
          </c:spPr>
          <c:marker>
            <c:symbol val="square"/>
            <c:size val="5"/>
            <c:spPr>
              <a:solidFill>
                <a:srgbClr val="FFFFCC"/>
              </a:solidFill>
              <a:ln>
                <a:solidFill>
                  <a:srgbClr val="000000"/>
                </a:solidFill>
                <a:prstDash val="solid"/>
              </a:ln>
            </c:spPr>
          </c:marker>
          <c:cat>
            <c:numRef>
              <c:f>'l=40 3d'!$A$1:$A$16</c:f>
              <c:numCache>
                <c:formatCode>General</c:formatCode>
                <c:ptCount val="16"/>
                <c:pt idx="0">
                  <c:v>0</c:v>
                </c:pt>
                <c:pt idx="1">
                  <c:v>2</c:v>
                </c:pt>
                <c:pt idx="2">
                  <c:v>4</c:v>
                </c:pt>
                <c:pt idx="3">
                  <c:v>6</c:v>
                </c:pt>
                <c:pt idx="4">
                  <c:v>8</c:v>
                </c:pt>
                <c:pt idx="5">
                  <c:v>10</c:v>
                </c:pt>
                <c:pt idx="6">
                  <c:v>12</c:v>
                </c:pt>
                <c:pt idx="7">
                  <c:v>14</c:v>
                </c:pt>
                <c:pt idx="8">
                  <c:v>16</c:v>
                </c:pt>
                <c:pt idx="9">
                  <c:v>18</c:v>
                </c:pt>
                <c:pt idx="10">
                  <c:v>20</c:v>
                </c:pt>
                <c:pt idx="11">
                  <c:v>22</c:v>
                </c:pt>
                <c:pt idx="12">
                  <c:v>24</c:v>
                </c:pt>
                <c:pt idx="13">
                  <c:v>26</c:v>
                </c:pt>
                <c:pt idx="14">
                  <c:v>28</c:v>
                </c:pt>
                <c:pt idx="15">
                  <c:v>30</c:v>
                </c:pt>
              </c:numCache>
            </c:numRef>
          </c:cat>
          <c:val>
            <c:numRef>
              <c:f>'l=20 3d'!$B$1:$B$10</c:f>
              <c:numCache>
                <c:formatCode>General</c:formatCode>
                <c:ptCount val="10"/>
                <c:pt idx="0">
                  <c:v>0</c:v>
                </c:pt>
                <c:pt idx="1">
                  <c:v>-0.14000000000000001</c:v>
                </c:pt>
                <c:pt idx="2">
                  <c:v>-0.14000000000000001</c:v>
                </c:pt>
                <c:pt idx="3">
                  <c:v>-0.14000000000000001</c:v>
                </c:pt>
                <c:pt idx="4">
                  <c:v>-0.33000000000000007</c:v>
                </c:pt>
                <c:pt idx="5">
                  <c:v>-0.72000000000000008</c:v>
                </c:pt>
                <c:pt idx="6">
                  <c:v>-1.1900000000000002</c:v>
                </c:pt>
                <c:pt idx="7">
                  <c:v>-1.71</c:v>
                </c:pt>
                <c:pt idx="8">
                  <c:v>-2.29</c:v>
                </c:pt>
                <c:pt idx="9">
                  <c:v>-2.88</c:v>
                </c:pt>
              </c:numCache>
            </c:numRef>
          </c:val>
        </c:ser>
        <c:ser>
          <c:idx val="1"/>
          <c:order val="1"/>
          <c:tx>
            <c:v>L=30 см</c:v>
          </c:tx>
          <c:spPr>
            <a:ln w="12700">
              <a:solidFill>
                <a:srgbClr val="000000"/>
              </a:solidFill>
              <a:prstDash val="solid"/>
            </a:ln>
          </c:spPr>
          <c:marker>
            <c:symbol val="diamond"/>
            <c:size val="5"/>
            <c:spPr>
              <a:solidFill>
                <a:srgbClr val="000000"/>
              </a:solidFill>
              <a:ln>
                <a:solidFill>
                  <a:srgbClr val="000000"/>
                </a:solidFill>
                <a:prstDash val="solid"/>
              </a:ln>
            </c:spPr>
          </c:marker>
          <c:cat>
            <c:numRef>
              <c:f>'l=40 3d'!$A$1:$A$16</c:f>
              <c:numCache>
                <c:formatCode>General</c:formatCode>
                <c:ptCount val="16"/>
                <c:pt idx="0">
                  <c:v>0</c:v>
                </c:pt>
                <c:pt idx="1">
                  <c:v>2</c:v>
                </c:pt>
                <c:pt idx="2">
                  <c:v>4</c:v>
                </c:pt>
                <c:pt idx="3">
                  <c:v>6</c:v>
                </c:pt>
                <c:pt idx="4">
                  <c:v>8</c:v>
                </c:pt>
                <c:pt idx="5">
                  <c:v>10</c:v>
                </c:pt>
                <c:pt idx="6">
                  <c:v>12</c:v>
                </c:pt>
                <c:pt idx="7">
                  <c:v>14</c:v>
                </c:pt>
                <c:pt idx="8">
                  <c:v>16</c:v>
                </c:pt>
                <c:pt idx="9">
                  <c:v>18</c:v>
                </c:pt>
                <c:pt idx="10">
                  <c:v>20</c:v>
                </c:pt>
                <c:pt idx="11">
                  <c:v>22</c:v>
                </c:pt>
                <c:pt idx="12">
                  <c:v>24</c:v>
                </c:pt>
                <c:pt idx="13">
                  <c:v>26</c:v>
                </c:pt>
                <c:pt idx="14">
                  <c:v>28</c:v>
                </c:pt>
                <c:pt idx="15">
                  <c:v>30</c:v>
                </c:pt>
              </c:numCache>
            </c:numRef>
          </c:cat>
          <c:val>
            <c:numRef>
              <c:f>'l=30 3d'!$D$1:$D$13</c:f>
              <c:numCache>
                <c:formatCode>General</c:formatCode>
                <c:ptCount val="13"/>
                <c:pt idx="0">
                  <c:v>0</c:v>
                </c:pt>
                <c:pt idx="1">
                  <c:v>-7.5000000000000011E-2</c:v>
                </c:pt>
                <c:pt idx="2">
                  <c:v>-0.15500000000000003</c:v>
                </c:pt>
                <c:pt idx="3">
                  <c:v>-0.28000000000000008</c:v>
                </c:pt>
                <c:pt idx="4">
                  <c:v>-0.51500000000000001</c:v>
                </c:pt>
                <c:pt idx="5">
                  <c:v>-0.70000000000000007</c:v>
                </c:pt>
                <c:pt idx="6">
                  <c:v>-0.82000000000000006</c:v>
                </c:pt>
                <c:pt idx="7">
                  <c:v>-0.97500000000000009</c:v>
                </c:pt>
                <c:pt idx="8">
                  <c:v>-1.2249999999999999</c:v>
                </c:pt>
                <c:pt idx="9">
                  <c:v>-1.47</c:v>
                </c:pt>
                <c:pt idx="10">
                  <c:v>-1.7349999999999999</c:v>
                </c:pt>
                <c:pt idx="11">
                  <c:v>-2.0149999999999997</c:v>
                </c:pt>
                <c:pt idx="12">
                  <c:v>-2.67</c:v>
                </c:pt>
              </c:numCache>
            </c:numRef>
          </c:val>
        </c:ser>
        <c:ser>
          <c:idx val="2"/>
          <c:order val="2"/>
          <c:tx>
            <c:v>L=40 см</c:v>
          </c:tx>
          <c:spPr>
            <a:ln w="12700">
              <a:solidFill>
                <a:srgbClr val="000000"/>
              </a:solidFill>
              <a:prstDash val="solid"/>
            </a:ln>
          </c:spPr>
          <c:marker>
            <c:symbol val="triangle"/>
            <c:size val="5"/>
            <c:spPr>
              <a:solidFill>
                <a:srgbClr val="000000"/>
              </a:solidFill>
              <a:ln>
                <a:solidFill>
                  <a:srgbClr val="000000"/>
                </a:solidFill>
                <a:prstDash val="solid"/>
              </a:ln>
            </c:spPr>
          </c:marker>
          <c:cat>
            <c:numRef>
              <c:f>'l=40 3d'!$A$1:$A$16</c:f>
              <c:numCache>
                <c:formatCode>General</c:formatCode>
                <c:ptCount val="16"/>
                <c:pt idx="0">
                  <c:v>0</c:v>
                </c:pt>
                <c:pt idx="1">
                  <c:v>2</c:v>
                </c:pt>
                <c:pt idx="2">
                  <c:v>4</c:v>
                </c:pt>
                <c:pt idx="3">
                  <c:v>6</c:v>
                </c:pt>
                <c:pt idx="4">
                  <c:v>8</c:v>
                </c:pt>
                <c:pt idx="5">
                  <c:v>10</c:v>
                </c:pt>
                <c:pt idx="6">
                  <c:v>12</c:v>
                </c:pt>
                <c:pt idx="7">
                  <c:v>14</c:v>
                </c:pt>
                <c:pt idx="8">
                  <c:v>16</c:v>
                </c:pt>
                <c:pt idx="9">
                  <c:v>18</c:v>
                </c:pt>
                <c:pt idx="10">
                  <c:v>20</c:v>
                </c:pt>
                <c:pt idx="11">
                  <c:v>22</c:v>
                </c:pt>
                <c:pt idx="12">
                  <c:v>24</c:v>
                </c:pt>
                <c:pt idx="13">
                  <c:v>26</c:v>
                </c:pt>
                <c:pt idx="14">
                  <c:v>28</c:v>
                </c:pt>
                <c:pt idx="15">
                  <c:v>30</c:v>
                </c:pt>
              </c:numCache>
            </c:numRef>
          </c:cat>
          <c:val>
            <c:numRef>
              <c:f>'l=40 3d'!$D$1:$D$16</c:f>
              <c:numCache>
                <c:formatCode>General</c:formatCode>
                <c:ptCount val="16"/>
                <c:pt idx="0">
                  <c:v>0</c:v>
                </c:pt>
                <c:pt idx="1">
                  <c:v>-4.0000000000000008E-2</c:v>
                </c:pt>
                <c:pt idx="2">
                  <c:v>-0.13</c:v>
                </c:pt>
                <c:pt idx="3">
                  <c:v>-0.17</c:v>
                </c:pt>
                <c:pt idx="4">
                  <c:v>-0.17</c:v>
                </c:pt>
                <c:pt idx="5">
                  <c:v>-0.33500000000000008</c:v>
                </c:pt>
                <c:pt idx="6">
                  <c:v>-0.505</c:v>
                </c:pt>
                <c:pt idx="7">
                  <c:v>-0.55000000000000004</c:v>
                </c:pt>
                <c:pt idx="8">
                  <c:v>-0.69000000000000006</c:v>
                </c:pt>
                <c:pt idx="9">
                  <c:v>-0.82000000000000017</c:v>
                </c:pt>
                <c:pt idx="10">
                  <c:v>-1.165</c:v>
                </c:pt>
                <c:pt idx="11">
                  <c:v>-1.3800000000000001</c:v>
                </c:pt>
                <c:pt idx="12">
                  <c:v>-1.9100000000000001</c:v>
                </c:pt>
                <c:pt idx="13">
                  <c:v>-2.2749999999999999</c:v>
                </c:pt>
                <c:pt idx="14">
                  <c:v>-3.0449999999999999</c:v>
                </c:pt>
                <c:pt idx="15">
                  <c:v>-3.5649999999999999</c:v>
                </c:pt>
              </c:numCache>
            </c:numRef>
          </c:val>
        </c:ser>
        <c:dLbls/>
        <c:marker val="1"/>
        <c:axId val="96606464"/>
        <c:axId val="105185664"/>
      </c:lineChart>
      <c:catAx>
        <c:axId val="96606464"/>
        <c:scaling>
          <c:orientation val="minMax"/>
        </c:scaling>
        <c:axPos val="b"/>
        <c:title>
          <c:tx>
            <c:rich>
              <a:bodyPr/>
              <a:lstStyle/>
              <a:p>
                <a:pPr>
                  <a:defRPr sz="1100" b="0" i="0" u="none" strike="noStrike" baseline="0">
                    <a:solidFill>
                      <a:srgbClr val="000000"/>
                    </a:solidFill>
                    <a:latin typeface="Calibri"/>
                    <a:ea typeface="Calibri"/>
                    <a:cs typeface="Calibri"/>
                  </a:defRPr>
                </a:pPr>
                <a:r>
                  <a:rPr lang="ru-RU" sz="1000" b="1" i="0" u="none" strike="noStrike" baseline="0">
                    <a:solidFill>
                      <a:srgbClr val="000000"/>
                    </a:solidFill>
                    <a:latin typeface="Arial Cyr"/>
                    <a:cs typeface="Arial Cyr"/>
                  </a:rPr>
                  <a:t>P, кН</a:t>
                </a:r>
              </a:p>
            </c:rich>
          </c:tx>
          <c:layout>
            <c:manualLayout>
              <c:xMode val="edge"/>
              <c:yMode val="edge"/>
              <c:x val="0.84142530727348419"/>
              <c:y val="9.6033402922755737E-2"/>
            </c:manualLayout>
          </c:layout>
          <c:spPr>
            <a:noFill/>
            <a:ln w="25400">
              <a:noFill/>
            </a:ln>
          </c:spPr>
        </c:title>
        <c:numFmt formatCode="General" sourceLinked="1"/>
        <c:tickLblPos val="high"/>
        <c:spPr>
          <a:ln w="3175">
            <a:solidFill>
              <a:srgbClr val="000000"/>
            </a:solidFill>
            <a:prstDash val="solid"/>
          </a:ln>
        </c:spPr>
        <c:txPr>
          <a:bodyPr rot="-5400000" vert="horz"/>
          <a:lstStyle/>
          <a:p>
            <a:pPr>
              <a:defRPr sz="1000" b="0" i="0" u="none" strike="noStrike" baseline="0">
                <a:solidFill>
                  <a:srgbClr val="000000"/>
                </a:solidFill>
                <a:latin typeface="Arial Cyr"/>
                <a:ea typeface="Arial Cyr"/>
                <a:cs typeface="Arial Cyr"/>
              </a:defRPr>
            </a:pPr>
            <a:endParaRPr lang="ru-RU"/>
          </a:p>
        </c:txPr>
        <c:crossAx val="105185664"/>
        <c:crosses val="autoZero"/>
        <c:auto val="1"/>
        <c:lblAlgn val="ctr"/>
        <c:lblOffset val="100"/>
        <c:tickLblSkip val="1"/>
        <c:tickMarkSkip val="1"/>
      </c:catAx>
      <c:valAx>
        <c:axId val="105185664"/>
        <c:scaling>
          <c:orientation val="minMax"/>
        </c:scaling>
        <c:axPos val="l"/>
        <c:majorGridlines>
          <c:spPr>
            <a:ln w="3175">
              <a:solidFill>
                <a:srgbClr val="000000"/>
              </a:solidFill>
              <a:prstDash val="solid"/>
            </a:ln>
          </c:spPr>
        </c:majorGridlines>
        <c:title>
          <c:tx>
            <c:rich>
              <a:bodyPr/>
              <a:lstStyle/>
              <a:p>
                <a:pPr>
                  <a:defRPr sz="1100" b="0" i="0" u="none" strike="noStrike" baseline="0">
                    <a:solidFill>
                      <a:srgbClr val="000000"/>
                    </a:solidFill>
                    <a:latin typeface="Calibri"/>
                    <a:ea typeface="Calibri"/>
                    <a:cs typeface="Calibri"/>
                  </a:defRPr>
                </a:pPr>
                <a:r>
                  <a:rPr lang="ru-RU" sz="1000" b="1" i="0" u="none" strike="noStrike" baseline="0">
                    <a:solidFill>
                      <a:srgbClr val="000000"/>
                    </a:solidFill>
                    <a:latin typeface="Arial Cyr"/>
                    <a:cs typeface="Arial Cyr"/>
                  </a:rPr>
                  <a:t>S, мм</a:t>
                </a:r>
              </a:p>
            </c:rich>
          </c:tx>
          <c:layout>
            <c:manualLayout>
              <c:xMode val="edge"/>
              <c:yMode val="edge"/>
              <c:x val="8.0906148867313944E-3"/>
              <c:y val="0.45093945720250522"/>
            </c:manualLayout>
          </c:layout>
          <c:spPr>
            <a:noFill/>
            <a:ln w="25400">
              <a:noFill/>
            </a:ln>
          </c:spPr>
        </c:title>
        <c:numFmt formatCode="General" sourceLinked="1"/>
        <c:tickLblPos val="nextTo"/>
        <c:spPr>
          <a:ln w="3175">
            <a:solidFill>
              <a:srgbClr val="000000"/>
            </a:solidFill>
            <a:prstDash val="solid"/>
          </a:ln>
        </c:spPr>
        <c:txPr>
          <a:bodyPr rot="0" vert="horz"/>
          <a:lstStyle/>
          <a:p>
            <a:pPr>
              <a:defRPr sz="1000" b="0" i="0" u="none" strike="noStrike" baseline="0">
                <a:solidFill>
                  <a:srgbClr val="000000"/>
                </a:solidFill>
                <a:latin typeface="Arial Cyr"/>
                <a:ea typeface="Arial Cyr"/>
                <a:cs typeface="Arial Cyr"/>
              </a:defRPr>
            </a:pPr>
            <a:endParaRPr lang="ru-RU"/>
          </a:p>
        </c:txPr>
        <c:crossAx val="96606464"/>
        <c:crosses val="autoZero"/>
        <c:crossBetween val="between"/>
      </c:valAx>
      <c:spPr>
        <a:noFill/>
        <a:ln w="25400">
          <a:noFill/>
        </a:ln>
      </c:spPr>
    </c:plotArea>
    <c:legend>
      <c:legendPos val="r"/>
      <c:layout>
        <c:manualLayout>
          <c:xMode val="edge"/>
          <c:yMode val="edge"/>
          <c:x val="0.85113404513756152"/>
          <c:y val="0.20668058455114824"/>
          <c:w val="0.14239499188814989"/>
          <c:h val="0.13361169102296452"/>
        </c:manualLayout>
      </c:layout>
      <c:spPr>
        <a:solidFill>
          <a:srgbClr val="FFFFFF"/>
        </a:solidFill>
        <a:ln w="3175">
          <a:solidFill>
            <a:srgbClr val="000000"/>
          </a:solidFill>
          <a:prstDash val="solid"/>
        </a:ln>
      </c:spPr>
      <c:txPr>
        <a:bodyPr/>
        <a:lstStyle/>
        <a:p>
          <a:pPr>
            <a:defRPr sz="920" b="0" i="0" u="none" strike="noStrike" baseline="0">
              <a:solidFill>
                <a:srgbClr val="000000"/>
              </a:solidFill>
              <a:latin typeface="Arial Cyr"/>
              <a:ea typeface="Arial Cyr"/>
              <a:cs typeface="Arial Cyr"/>
            </a:defRPr>
          </a:pPr>
          <a:endParaRPr lang="ru-RU"/>
        </a:p>
      </c:txPr>
    </c:legend>
    <c:plotVisOnly val="1"/>
    <c:dispBlanksAs val="gap"/>
  </c:chart>
  <c:spPr>
    <a:solidFill>
      <a:srgbClr val="FFFFFF"/>
    </a:solidFill>
    <a:ln w="9525">
      <a:noFill/>
    </a:ln>
  </c:spPr>
  <c:txPr>
    <a:bodyPr/>
    <a:lstStyle/>
    <a:p>
      <a:pPr>
        <a:defRPr sz="1000" b="0" i="0" u="none" strike="noStrike" baseline="0">
          <a:solidFill>
            <a:srgbClr val="000000"/>
          </a:solidFill>
          <a:latin typeface="Arial Cyr"/>
          <a:ea typeface="Arial Cyr"/>
          <a:cs typeface="Arial Cyr"/>
        </a:defRPr>
      </a:pPr>
      <a:endParaRPr lang="ru-RU"/>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ru-RU"/>
  <c:chart>
    <c:plotArea>
      <c:layout>
        <c:manualLayout>
          <c:layoutTarget val="inner"/>
          <c:xMode val="edge"/>
          <c:yMode val="edge"/>
          <c:x val="8.0906276715268385E-2"/>
          <c:y val="0.10855949895615867"/>
          <c:w val="0.75566462452060679"/>
          <c:h val="0.79123173277661796"/>
        </c:manualLayout>
      </c:layout>
      <c:lineChart>
        <c:grouping val="standard"/>
        <c:ser>
          <c:idx val="0"/>
          <c:order val="0"/>
          <c:tx>
            <c:v>L=20 см</c:v>
          </c:tx>
          <c:spPr>
            <a:ln w="12700">
              <a:solidFill>
                <a:srgbClr val="000000"/>
              </a:solidFill>
              <a:prstDash val="solid"/>
            </a:ln>
          </c:spPr>
          <c:marker>
            <c:symbol val="square"/>
            <c:size val="5"/>
            <c:spPr>
              <a:solidFill>
                <a:srgbClr val="FFFFCC"/>
              </a:solidFill>
              <a:ln>
                <a:solidFill>
                  <a:srgbClr val="000000"/>
                </a:solidFill>
                <a:prstDash val="solid"/>
              </a:ln>
            </c:spPr>
          </c:marker>
          <c:cat>
            <c:numRef>
              <c:f>'l=40 6d'!$A$1:$A$17</c:f>
              <c:numCache>
                <c:formatCode>General</c:formatCode>
                <c:ptCount val="17"/>
                <c:pt idx="0">
                  <c:v>0</c:v>
                </c:pt>
                <c:pt idx="1">
                  <c:v>2</c:v>
                </c:pt>
                <c:pt idx="2">
                  <c:v>4</c:v>
                </c:pt>
                <c:pt idx="3">
                  <c:v>6</c:v>
                </c:pt>
                <c:pt idx="4">
                  <c:v>8</c:v>
                </c:pt>
                <c:pt idx="5">
                  <c:v>10</c:v>
                </c:pt>
                <c:pt idx="6">
                  <c:v>12</c:v>
                </c:pt>
                <c:pt idx="7">
                  <c:v>14</c:v>
                </c:pt>
                <c:pt idx="8">
                  <c:v>16</c:v>
                </c:pt>
                <c:pt idx="9">
                  <c:v>18</c:v>
                </c:pt>
                <c:pt idx="10">
                  <c:v>20</c:v>
                </c:pt>
                <c:pt idx="11">
                  <c:v>22</c:v>
                </c:pt>
                <c:pt idx="12">
                  <c:v>24</c:v>
                </c:pt>
                <c:pt idx="13">
                  <c:v>26</c:v>
                </c:pt>
                <c:pt idx="14">
                  <c:v>28</c:v>
                </c:pt>
                <c:pt idx="15">
                  <c:v>30</c:v>
                </c:pt>
                <c:pt idx="16">
                  <c:v>32</c:v>
                </c:pt>
              </c:numCache>
            </c:numRef>
          </c:cat>
          <c:val>
            <c:numRef>
              <c:f>'l=20 6d'!$D$1:$D$13</c:f>
              <c:numCache>
                <c:formatCode>General</c:formatCode>
                <c:ptCount val="13"/>
                <c:pt idx="0">
                  <c:v>0</c:v>
                </c:pt>
                <c:pt idx="1">
                  <c:v>-0.18000000000000002</c:v>
                </c:pt>
                <c:pt idx="2">
                  <c:v>-0.27</c:v>
                </c:pt>
                <c:pt idx="3">
                  <c:v>-0.43500000000000005</c:v>
                </c:pt>
                <c:pt idx="4">
                  <c:v>-0.57500000000000007</c:v>
                </c:pt>
                <c:pt idx="5">
                  <c:v>-0.80500000000000005</c:v>
                </c:pt>
                <c:pt idx="6">
                  <c:v>-0.98</c:v>
                </c:pt>
                <c:pt idx="7">
                  <c:v>-1.2</c:v>
                </c:pt>
                <c:pt idx="8">
                  <c:v>-1.45</c:v>
                </c:pt>
                <c:pt idx="9">
                  <c:v>-1.7950000000000002</c:v>
                </c:pt>
                <c:pt idx="10">
                  <c:v>-2.2999999999999998</c:v>
                </c:pt>
                <c:pt idx="11">
                  <c:v>-2.6500000000000004</c:v>
                </c:pt>
                <c:pt idx="12">
                  <c:v>-3.5549999999999997</c:v>
                </c:pt>
              </c:numCache>
            </c:numRef>
          </c:val>
        </c:ser>
        <c:ser>
          <c:idx val="1"/>
          <c:order val="1"/>
          <c:tx>
            <c:v>L=30 см</c:v>
          </c:tx>
          <c:spPr>
            <a:ln w="12700">
              <a:solidFill>
                <a:srgbClr val="000000"/>
              </a:solidFill>
              <a:prstDash val="solid"/>
            </a:ln>
          </c:spPr>
          <c:marker>
            <c:symbol val="diamond"/>
            <c:size val="5"/>
            <c:spPr>
              <a:solidFill>
                <a:srgbClr val="000000"/>
              </a:solidFill>
              <a:ln>
                <a:solidFill>
                  <a:srgbClr val="000000"/>
                </a:solidFill>
                <a:prstDash val="solid"/>
              </a:ln>
            </c:spPr>
          </c:marker>
          <c:cat>
            <c:numRef>
              <c:f>'l=40 6d'!$A$1:$A$17</c:f>
              <c:numCache>
                <c:formatCode>General</c:formatCode>
                <c:ptCount val="17"/>
                <c:pt idx="0">
                  <c:v>0</c:v>
                </c:pt>
                <c:pt idx="1">
                  <c:v>2</c:v>
                </c:pt>
                <c:pt idx="2">
                  <c:v>4</c:v>
                </c:pt>
                <c:pt idx="3">
                  <c:v>6</c:v>
                </c:pt>
                <c:pt idx="4">
                  <c:v>8</c:v>
                </c:pt>
                <c:pt idx="5">
                  <c:v>10</c:v>
                </c:pt>
                <c:pt idx="6">
                  <c:v>12</c:v>
                </c:pt>
                <c:pt idx="7">
                  <c:v>14</c:v>
                </c:pt>
                <c:pt idx="8">
                  <c:v>16</c:v>
                </c:pt>
                <c:pt idx="9">
                  <c:v>18</c:v>
                </c:pt>
                <c:pt idx="10">
                  <c:v>20</c:v>
                </c:pt>
                <c:pt idx="11">
                  <c:v>22</c:v>
                </c:pt>
                <c:pt idx="12">
                  <c:v>24</c:v>
                </c:pt>
                <c:pt idx="13">
                  <c:v>26</c:v>
                </c:pt>
                <c:pt idx="14">
                  <c:v>28</c:v>
                </c:pt>
                <c:pt idx="15">
                  <c:v>30</c:v>
                </c:pt>
                <c:pt idx="16">
                  <c:v>32</c:v>
                </c:pt>
              </c:numCache>
            </c:numRef>
          </c:cat>
          <c:val>
            <c:numRef>
              <c:f>'l=30 6d'!$D$1:$D$19</c:f>
              <c:numCache>
                <c:formatCode>General</c:formatCode>
                <c:ptCount val="19"/>
                <c:pt idx="0">
                  <c:v>0</c:v>
                </c:pt>
                <c:pt idx="1">
                  <c:v>-0.05</c:v>
                </c:pt>
                <c:pt idx="2">
                  <c:v>-0.22</c:v>
                </c:pt>
                <c:pt idx="3">
                  <c:v>-0.39000000000000007</c:v>
                </c:pt>
                <c:pt idx="4">
                  <c:v>-0.52</c:v>
                </c:pt>
                <c:pt idx="5">
                  <c:v>-0.66000000000000014</c:v>
                </c:pt>
                <c:pt idx="6">
                  <c:v>-0.80500000000000005</c:v>
                </c:pt>
                <c:pt idx="7">
                  <c:v>-1.105</c:v>
                </c:pt>
                <c:pt idx="8">
                  <c:v>-1.32</c:v>
                </c:pt>
                <c:pt idx="9">
                  <c:v>-1.5549999999999997</c:v>
                </c:pt>
                <c:pt idx="10">
                  <c:v>-1.9050000000000002</c:v>
                </c:pt>
                <c:pt idx="11">
                  <c:v>-2.2999999999999998</c:v>
                </c:pt>
                <c:pt idx="12">
                  <c:v>-2.7949999999999999</c:v>
                </c:pt>
                <c:pt idx="13">
                  <c:v>-3.3649999999999998</c:v>
                </c:pt>
                <c:pt idx="14">
                  <c:v>-3.94</c:v>
                </c:pt>
                <c:pt idx="15">
                  <c:v>-4.0199999999999996</c:v>
                </c:pt>
                <c:pt idx="16">
                  <c:v>-4.7</c:v>
                </c:pt>
                <c:pt idx="17">
                  <c:v>-5.34</c:v>
                </c:pt>
                <c:pt idx="18">
                  <c:v>-6.1899999999999995</c:v>
                </c:pt>
              </c:numCache>
            </c:numRef>
          </c:val>
        </c:ser>
        <c:ser>
          <c:idx val="2"/>
          <c:order val="2"/>
          <c:tx>
            <c:v>L=40 см</c:v>
          </c:tx>
          <c:spPr>
            <a:ln w="12700">
              <a:solidFill>
                <a:srgbClr val="000000"/>
              </a:solidFill>
              <a:prstDash val="solid"/>
            </a:ln>
          </c:spPr>
          <c:marker>
            <c:symbol val="triangle"/>
            <c:size val="5"/>
            <c:spPr>
              <a:solidFill>
                <a:srgbClr val="000000"/>
              </a:solidFill>
              <a:ln>
                <a:solidFill>
                  <a:srgbClr val="000000"/>
                </a:solidFill>
                <a:prstDash val="solid"/>
              </a:ln>
            </c:spPr>
          </c:marker>
          <c:cat>
            <c:numRef>
              <c:f>'l=40 6d'!$A$1:$A$17</c:f>
              <c:numCache>
                <c:formatCode>General</c:formatCode>
                <c:ptCount val="17"/>
                <c:pt idx="0">
                  <c:v>0</c:v>
                </c:pt>
                <c:pt idx="1">
                  <c:v>2</c:v>
                </c:pt>
                <c:pt idx="2">
                  <c:v>4</c:v>
                </c:pt>
                <c:pt idx="3">
                  <c:v>6</c:v>
                </c:pt>
                <c:pt idx="4">
                  <c:v>8</c:v>
                </c:pt>
                <c:pt idx="5">
                  <c:v>10</c:v>
                </c:pt>
                <c:pt idx="6">
                  <c:v>12</c:v>
                </c:pt>
                <c:pt idx="7">
                  <c:v>14</c:v>
                </c:pt>
                <c:pt idx="8">
                  <c:v>16</c:v>
                </c:pt>
                <c:pt idx="9">
                  <c:v>18</c:v>
                </c:pt>
                <c:pt idx="10">
                  <c:v>20</c:v>
                </c:pt>
                <c:pt idx="11">
                  <c:v>22</c:v>
                </c:pt>
                <c:pt idx="12">
                  <c:v>24</c:v>
                </c:pt>
                <c:pt idx="13">
                  <c:v>26</c:v>
                </c:pt>
                <c:pt idx="14">
                  <c:v>28</c:v>
                </c:pt>
                <c:pt idx="15">
                  <c:v>30</c:v>
                </c:pt>
                <c:pt idx="16">
                  <c:v>32</c:v>
                </c:pt>
              </c:numCache>
            </c:numRef>
          </c:cat>
          <c:val>
            <c:numRef>
              <c:f>'l=40 6d'!$D$1:$D$17</c:f>
              <c:numCache>
                <c:formatCode>General</c:formatCode>
                <c:ptCount val="17"/>
                <c:pt idx="0">
                  <c:v>0</c:v>
                </c:pt>
                <c:pt idx="1">
                  <c:v>0</c:v>
                </c:pt>
                <c:pt idx="2">
                  <c:v>0</c:v>
                </c:pt>
                <c:pt idx="3">
                  <c:v>-6.0000000000000005E-2</c:v>
                </c:pt>
                <c:pt idx="4">
                  <c:v>-6.5000000000000002E-2</c:v>
                </c:pt>
                <c:pt idx="5">
                  <c:v>-0.30000000000000004</c:v>
                </c:pt>
                <c:pt idx="6">
                  <c:v>-0.47000000000000003</c:v>
                </c:pt>
                <c:pt idx="7">
                  <c:v>-0.60500000000000009</c:v>
                </c:pt>
                <c:pt idx="8">
                  <c:v>-0.82500000000000007</c:v>
                </c:pt>
                <c:pt idx="9">
                  <c:v>-1.03</c:v>
                </c:pt>
                <c:pt idx="10">
                  <c:v>-1.28</c:v>
                </c:pt>
                <c:pt idx="11">
                  <c:v>-1.6549999999999998</c:v>
                </c:pt>
                <c:pt idx="12">
                  <c:v>-2.1800000000000002</c:v>
                </c:pt>
                <c:pt idx="13">
                  <c:v>-2.66</c:v>
                </c:pt>
                <c:pt idx="14">
                  <c:v>-3.2050000000000001</c:v>
                </c:pt>
                <c:pt idx="15">
                  <c:v>-3.7549999999999999</c:v>
                </c:pt>
                <c:pt idx="16">
                  <c:v>-3.9899999999999998</c:v>
                </c:pt>
              </c:numCache>
            </c:numRef>
          </c:val>
        </c:ser>
        <c:dLbls/>
        <c:marker val="1"/>
        <c:axId val="105226240"/>
        <c:axId val="105228160"/>
      </c:lineChart>
      <c:catAx>
        <c:axId val="105226240"/>
        <c:scaling>
          <c:orientation val="minMax"/>
        </c:scaling>
        <c:axPos val="b"/>
        <c:title>
          <c:tx>
            <c:rich>
              <a:bodyPr/>
              <a:lstStyle/>
              <a:p>
                <a:pPr>
                  <a:defRPr sz="1100" b="0" i="0" u="none" strike="noStrike" baseline="0">
                    <a:solidFill>
                      <a:srgbClr val="000000"/>
                    </a:solidFill>
                    <a:latin typeface="Calibri"/>
                    <a:ea typeface="Calibri"/>
                    <a:cs typeface="Calibri"/>
                  </a:defRPr>
                </a:pPr>
                <a:r>
                  <a:rPr lang="ru-RU" sz="1000" b="1" i="0" u="none" strike="noStrike" baseline="0">
                    <a:solidFill>
                      <a:srgbClr val="000000"/>
                    </a:solidFill>
                    <a:latin typeface="Arial Cyr"/>
                    <a:cs typeface="Arial Cyr"/>
                  </a:rPr>
                  <a:t>P, кН</a:t>
                </a:r>
              </a:p>
            </c:rich>
          </c:tx>
          <c:layout>
            <c:manualLayout>
              <c:xMode val="edge"/>
              <c:yMode val="edge"/>
              <c:x val="0.84142530727348419"/>
              <c:y val="9.6033402922755737E-2"/>
            </c:manualLayout>
          </c:layout>
          <c:spPr>
            <a:noFill/>
            <a:ln w="25400">
              <a:noFill/>
            </a:ln>
          </c:spPr>
        </c:title>
        <c:numFmt formatCode="General" sourceLinked="1"/>
        <c:tickLblPos val="high"/>
        <c:spPr>
          <a:ln w="3175">
            <a:solidFill>
              <a:srgbClr val="000000"/>
            </a:solidFill>
            <a:prstDash val="solid"/>
          </a:ln>
        </c:spPr>
        <c:txPr>
          <a:bodyPr rot="-5400000" vert="horz"/>
          <a:lstStyle/>
          <a:p>
            <a:pPr>
              <a:defRPr sz="1000" b="0" i="0" u="none" strike="noStrike" baseline="0">
                <a:solidFill>
                  <a:srgbClr val="000000"/>
                </a:solidFill>
                <a:latin typeface="Arial Cyr"/>
                <a:ea typeface="Arial Cyr"/>
                <a:cs typeface="Arial Cyr"/>
              </a:defRPr>
            </a:pPr>
            <a:endParaRPr lang="ru-RU"/>
          </a:p>
        </c:txPr>
        <c:crossAx val="105228160"/>
        <c:crosses val="autoZero"/>
        <c:auto val="1"/>
        <c:lblAlgn val="ctr"/>
        <c:lblOffset val="100"/>
        <c:tickLblSkip val="1"/>
        <c:tickMarkSkip val="1"/>
      </c:catAx>
      <c:valAx>
        <c:axId val="105228160"/>
        <c:scaling>
          <c:orientation val="minMax"/>
        </c:scaling>
        <c:axPos val="l"/>
        <c:majorGridlines>
          <c:spPr>
            <a:ln w="3175">
              <a:solidFill>
                <a:srgbClr val="000000"/>
              </a:solidFill>
              <a:prstDash val="solid"/>
            </a:ln>
          </c:spPr>
        </c:majorGridlines>
        <c:title>
          <c:tx>
            <c:rich>
              <a:bodyPr/>
              <a:lstStyle/>
              <a:p>
                <a:pPr>
                  <a:defRPr sz="1100" b="0" i="0" u="none" strike="noStrike" baseline="0">
                    <a:solidFill>
                      <a:srgbClr val="000000"/>
                    </a:solidFill>
                    <a:latin typeface="Calibri"/>
                    <a:ea typeface="Calibri"/>
                    <a:cs typeface="Calibri"/>
                  </a:defRPr>
                </a:pPr>
                <a:r>
                  <a:rPr lang="ru-RU" sz="1000" b="1" i="0" u="none" strike="noStrike" baseline="0">
                    <a:solidFill>
                      <a:srgbClr val="000000"/>
                    </a:solidFill>
                    <a:latin typeface="Arial Cyr"/>
                    <a:cs typeface="Arial Cyr"/>
                  </a:rPr>
                  <a:t>S, мм</a:t>
                </a:r>
              </a:p>
            </c:rich>
          </c:tx>
          <c:layout>
            <c:manualLayout>
              <c:xMode val="edge"/>
              <c:yMode val="edge"/>
              <c:x val="8.0906148867313944E-3"/>
              <c:y val="0.45093945720250522"/>
            </c:manualLayout>
          </c:layout>
          <c:spPr>
            <a:noFill/>
            <a:ln w="25400">
              <a:noFill/>
            </a:ln>
          </c:spPr>
        </c:title>
        <c:numFmt formatCode="General" sourceLinked="1"/>
        <c:tickLblPos val="nextTo"/>
        <c:spPr>
          <a:ln w="3175">
            <a:solidFill>
              <a:srgbClr val="000000"/>
            </a:solidFill>
            <a:prstDash val="solid"/>
          </a:ln>
        </c:spPr>
        <c:txPr>
          <a:bodyPr rot="0" vert="horz"/>
          <a:lstStyle/>
          <a:p>
            <a:pPr>
              <a:defRPr sz="1000" b="0" i="0" u="none" strike="noStrike" baseline="0">
                <a:solidFill>
                  <a:srgbClr val="000000"/>
                </a:solidFill>
                <a:latin typeface="Arial Cyr"/>
                <a:ea typeface="Arial Cyr"/>
                <a:cs typeface="Arial Cyr"/>
              </a:defRPr>
            </a:pPr>
            <a:endParaRPr lang="ru-RU"/>
          </a:p>
        </c:txPr>
        <c:crossAx val="105226240"/>
        <c:crosses val="autoZero"/>
        <c:crossBetween val="between"/>
      </c:valAx>
      <c:spPr>
        <a:noFill/>
        <a:ln w="25400">
          <a:noFill/>
        </a:ln>
      </c:spPr>
    </c:plotArea>
    <c:legend>
      <c:legendPos val="r"/>
      <c:layout>
        <c:manualLayout>
          <c:xMode val="edge"/>
          <c:yMode val="edge"/>
          <c:x val="0.85113404513756152"/>
          <c:y val="0.20668058455114824"/>
          <c:w val="0.14239499188814989"/>
          <c:h val="0.13361169102296452"/>
        </c:manualLayout>
      </c:layout>
      <c:spPr>
        <a:solidFill>
          <a:srgbClr val="FFFFFF"/>
        </a:solidFill>
        <a:ln w="3175">
          <a:solidFill>
            <a:srgbClr val="000000"/>
          </a:solidFill>
          <a:prstDash val="solid"/>
        </a:ln>
      </c:spPr>
      <c:txPr>
        <a:bodyPr/>
        <a:lstStyle/>
        <a:p>
          <a:pPr>
            <a:defRPr sz="920" b="0" i="0" u="none" strike="noStrike" baseline="0">
              <a:solidFill>
                <a:srgbClr val="000000"/>
              </a:solidFill>
              <a:latin typeface="Arial Cyr"/>
              <a:ea typeface="Arial Cyr"/>
              <a:cs typeface="Arial Cyr"/>
            </a:defRPr>
          </a:pPr>
          <a:endParaRPr lang="ru-RU"/>
        </a:p>
      </c:txPr>
    </c:legend>
    <c:plotVisOnly val="1"/>
    <c:dispBlanksAs val="gap"/>
  </c:chart>
  <c:spPr>
    <a:solidFill>
      <a:srgbClr val="FFFFFF"/>
    </a:solidFill>
    <a:ln w="9525">
      <a:noFill/>
    </a:ln>
  </c:spPr>
  <c:txPr>
    <a:bodyPr/>
    <a:lstStyle/>
    <a:p>
      <a:pPr>
        <a:defRPr sz="1000" b="0" i="0" u="none" strike="noStrike" baseline="0">
          <a:solidFill>
            <a:srgbClr val="000000"/>
          </a:solidFill>
          <a:latin typeface="Arial Cyr"/>
          <a:ea typeface="Arial Cyr"/>
          <a:cs typeface="Arial Cyr"/>
        </a:defRPr>
      </a:pPr>
      <a:endParaRPr lang="ru-RU"/>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lang val="ru-RU"/>
  <c:chart>
    <c:plotArea>
      <c:layout>
        <c:manualLayout>
          <c:layoutTarget val="inner"/>
          <c:xMode val="edge"/>
          <c:yMode val="edge"/>
          <c:x val="8.0906276715268385E-2"/>
          <c:y val="0.10855949895615867"/>
          <c:w val="0.75566462452060679"/>
          <c:h val="0.79123173277661796"/>
        </c:manualLayout>
      </c:layout>
      <c:lineChart>
        <c:grouping val="standard"/>
        <c:ser>
          <c:idx val="0"/>
          <c:order val="0"/>
          <c:tx>
            <c:v>L=20 см</c:v>
          </c:tx>
          <c:spPr>
            <a:ln w="12700">
              <a:solidFill>
                <a:srgbClr val="000000"/>
              </a:solidFill>
              <a:prstDash val="solid"/>
            </a:ln>
          </c:spPr>
          <c:marker>
            <c:symbol val="square"/>
            <c:size val="5"/>
            <c:spPr>
              <a:solidFill>
                <a:srgbClr val="FFFFCC"/>
              </a:solidFill>
              <a:ln>
                <a:solidFill>
                  <a:srgbClr val="000000"/>
                </a:solidFill>
                <a:prstDash val="solid"/>
              </a:ln>
            </c:spPr>
          </c:marker>
          <c:cat>
            <c:numRef>
              <c:f>'l=20 6d'!$A$17:$A$39</c:f>
              <c:numCache>
                <c:formatCode>General</c:formatCode>
                <c:ptCount val="23"/>
                <c:pt idx="0">
                  <c:v>0</c:v>
                </c:pt>
                <c:pt idx="1">
                  <c:v>2</c:v>
                </c:pt>
                <c:pt idx="2">
                  <c:v>4</c:v>
                </c:pt>
                <c:pt idx="3">
                  <c:v>6</c:v>
                </c:pt>
                <c:pt idx="4">
                  <c:v>8</c:v>
                </c:pt>
                <c:pt idx="5">
                  <c:v>10</c:v>
                </c:pt>
                <c:pt idx="6">
                  <c:v>12</c:v>
                </c:pt>
                <c:pt idx="7">
                  <c:v>14</c:v>
                </c:pt>
                <c:pt idx="8">
                  <c:v>16</c:v>
                </c:pt>
                <c:pt idx="9">
                  <c:v>18</c:v>
                </c:pt>
                <c:pt idx="10">
                  <c:v>20</c:v>
                </c:pt>
                <c:pt idx="11">
                  <c:v>22</c:v>
                </c:pt>
                <c:pt idx="12">
                  <c:v>24</c:v>
                </c:pt>
                <c:pt idx="13">
                  <c:v>26</c:v>
                </c:pt>
                <c:pt idx="14">
                  <c:v>28</c:v>
                </c:pt>
                <c:pt idx="15">
                  <c:v>30</c:v>
                </c:pt>
                <c:pt idx="16">
                  <c:v>32</c:v>
                </c:pt>
                <c:pt idx="17">
                  <c:v>34</c:v>
                </c:pt>
                <c:pt idx="18">
                  <c:v>36</c:v>
                </c:pt>
                <c:pt idx="19">
                  <c:v>38</c:v>
                </c:pt>
                <c:pt idx="20">
                  <c:v>40</c:v>
                </c:pt>
                <c:pt idx="21">
                  <c:v>42</c:v>
                </c:pt>
                <c:pt idx="22">
                  <c:v>44</c:v>
                </c:pt>
              </c:numCache>
            </c:numRef>
          </c:cat>
          <c:val>
            <c:numRef>
              <c:f>'l=20 6d'!$D$1:$D$13</c:f>
              <c:numCache>
                <c:formatCode>General</c:formatCode>
                <c:ptCount val="13"/>
                <c:pt idx="0">
                  <c:v>0</c:v>
                </c:pt>
                <c:pt idx="1">
                  <c:v>0</c:v>
                </c:pt>
                <c:pt idx="2">
                  <c:v>-1.0000000000000002E-2</c:v>
                </c:pt>
                <c:pt idx="3">
                  <c:v>-2.5000000000000001E-2</c:v>
                </c:pt>
                <c:pt idx="4">
                  <c:v>-0.05</c:v>
                </c:pt>
                <c:pt idx="5">
                  <c:v>-0.24000000000000002</c:v>
                </c:pt>
                <c:pt idx="6">
                  <c:v>-0.24000000000000002</c:v>
                </c:pt>
                <c:pt idx="7">
                  <c:v>-0.55000000000000004</c:v>
                </c:pt>
                <c:pt idx="8">
                  <c:v>-1.79</c:v>
                </c:pt>
                <c:pt idx="9">
                  <c:v>-2.8049999999999997</c:v>
                </c:pt>
                <c:pt idx="10">
                  <c:v>-7.004999999999999</c:v>
                </c:pt>
                <c:pt idx="11">
                  <c:v>-7.06</c:v>
                </c:pt>
                <c:pt idx="12">
                  <c:v>-7.4874999999999998</c:v>
                </c:pt>
              </c:numCache>
            </c:numRef>
          </c:val>
        </c:ser>
        <c:ser>
          <c:idx val="1"/>
          <c:order val="1"/>
          <c:tx>
            <c:v>L=30 см</c:v>
          </c:tx>
          <c:spPr>
            <a:ln w="12700">
              <a:solidFill>
                <a:srgbClr val="000000"/>
              </a:solidFill>
              <a:prstDash val="solid"/>
            </a:ln>
          </c:spPr>
          <c:marker>
            <c:symbol val="diamond"/>
            <c:size val="5"/>
            <c:spPr>
              <a:solidFill>
                <a:srgbClr val="000000"/>
              </a:solidFill>
              <a:ln>
                <a:solidFill>
                  <a:srgbClr val="000000"/>
                </a:solidFill>
                <a:prstDash val="solid"/>
              </a:ln>
            </c:spPr>
          </c:marker>
          <c:cat>
            <c:numRef>
              <c:f>'l=20 6d'!$A$17:$A$39</c:f>
              <c:numCache>
                <c:formatCode>General</c:formatCode>
                <c:ptCount val="23"/>
                <c:pt idx="0">
                  <c:v>0</c:v>
                </c:pt>
                <c:pt idx="1">
                  <c:v>2</c:v>
                </c:pt>
                <c:pt idx="2">
                  <c:v>4</c:v>
                </c:pt>
                <c:pt idx="3">
                  <c:v>6</c:v>
                </c:pt>
                <c:pt idx="4">
                  <c:v>8</c:v>
                </c:pt>
                <c:pt idx="5">
                  <c:v>10</c:v>
                </c:pt>
                <c:pt idx="6">
                  <c:v>12</c:v>
                </c:pt>
                <c:pt idx="7">
                  <c:v>14</c:v>
                </c:pt>
                <c:pt idx="8">
                  <c:v>16</c:v>
                </c:pt>
                <c:pt idx="9">
                  <c:v>18</c:v>
                </c:pt>
                <c:pt idx="10">
                  <c:v>20</c:v>
                </c:pt>
                <c:pt idx="11">
                  <c:v>22</c:v>
                </c:pt>
                <c:pt idx="12">
                  <c:v>24</c:v>
                </c:pt>
                <c:pt idx="13">
                  <c:v>26</c:v>
                </c:pt>
                <c:pt idx="14">
                  <c:v>28</c:v>
                </c:pt>
                <c:pt idx="15">
                  <c:v>30</c:v>
                </c:pt>
                <c:pt idx="16">
                  <c:v>32</c:v>
                </c:pt>
                <c:pt idx="17">
                  <c:v>34</c:v>
                </c:pt>
                <c:pt idx="18">
                  <c:v>36</c:v>
                </c:pt>
                <c:pt idx="19">
                  <c:v>38</c:v>
                </c:pt>
                <c:pt idx="20">
                  <c:v>40</c:v>
                </c:pt>
                <c:pt idx="21">
                  <c:v>42</c:v>
                </c:pt>
                <c:pt idx="22">
                  <c:v>44</c:v>
                </c:pt>
              </c:numCache>
            </c:numRef>
          </c:cat>
          <c:val>
            <c:numRef>
              <c:f>'l=30 6d'!$D$1:$D$12</c:f>
              <c:numCache>
                <c:formatCode>General</c:formatCode>
                <c:ptCount val="12"/>
                <c:pt idx="0">
                  <c:v>0</c:v>
                </c:pt>
                <c:pt idx="1">
                  <c:v>0</c:v>
                </c:pt>
                <c:pt idx="2">
                  <c:v>0</c:v>
                </c:pt>
                <c:pt idx="3">
                  <c:v>-0.05</c:v>
                </c:pt>
                <c:pt idx="4">
                  <c:v>-0.49500000000000005</c:v>
                </c:pt>
                <c:pt idx="5">
                  <c:v>-1.05</c:v>
                </c:pt>
                <c:pt idx="6">
                  <c:v>-1.105</c:v>
                </c:pt>
                <c:pt idx="7">
                  <c:v>-1.835</c:v>
                </c:pt>
                <c:pt idx="8">
                  <c:v>-2.9949999999999997</c:v>
                </c:pt>
                <c:pt idx="9">
                  <c:v>-6.1599999999999993</c:v>
                </c:pt>
                <c:pt idx="10">
                  <c:v>-10.940000000000001</c:v>
                </c:pt>
                <c:pt idx="11">
                  <c:v>-14.060000000000002</c:v>
                </c:pt>
              </c:numCache>
            </c:numRef>
          </c:val>
        </c:ser>
        <c:ser>
          <c:idx val="2"/>
          <c:order val="2"/>
          <c:tx>
            <c:v>L=40 см</c:v>
          </c:tx>
          <c:spPr>
            <a:ln w="12700">
              <a:solidFill>
                <a:srgbClr val="000000"/>
              </a:solidFill>
              <a:prstDash val="solid"/>
            </a:ln>
          </c:spPr>
          <c:marker>
            <c:symbol val="triangle"/>
            <c:size val="5"/>
            <c:spPr>
              <a:solidFill>
                <a:srgbClr val="000000"/>
              </a:solidFill>
              <a:ln>
                <a:solidFill>
                  <a:srgbClr val="000000"/>
                </a:solidFill>
                <a:prstDash val="solid"/>
              </a:ln>
            </c:spPr>
          </c:marker>
          <c:cat>
            <c:numRef>
              <c:f>'l=20 6d'!$A$17:$A$39</c:f>
              <c:numCache>
                <c:formatCode>General</c:formatCode>
                <c:ptCount val="23"/>
                <c:pt idx="0">
                  <c:v>0</c:v>
                </c:pt>
                <c:pt idx="1">
                  <c:v>2</c:v>
                </c:pt>
                <c:pt idx="2">
                  <c:v>4</c:v>
                </c:pt>
                <c:pt idx="3">
                  <c:v>6</c:v>
                </c:pt>
                <c:pt idx="4">
                  <c:v>8</c:v>
                </c:pt>
                <c:pt idx="5">
                  <c:v>10</c:v>
                </c:pt>
                <c:pt idx="6">
                  <c:v>12</c:v>
                </c:pt>
                <c:pt idx="7">
                  <c:v>14</c:v>
                </c:pt>
                <c:pt idx="8">
                  <c:v>16</c:v>
                </c:pt>
                <c:pt idx="9">
                  <c:v>18</c:v>
                </c:pt>
                <c:pt idx="10">
                  <c:v>20</c:v>
                </c:pt>
                <c:pt idx="11">
                  <c:v>22</c:v>
                </c:pt>
                <c:pt idx="12">
                  <c:v>24</c:v>
                </c:pt>
                <c:pt idx="13">
                  <c:v>26</c:v>
                </c:pt>
                <c:pt idx="14">
                  <c:v>28</c:v>
                </c:pt>
                <c:pt idx="15">
                  <c:v>30</c:v>
                </c:pt>
                <c:pt idx="16">
                  <c:v>32</c:v>
                </c:pt>
                <c:pt idx="17">
                  <c:v>34</c:v>
                </c:pt>
                <c:pt idx="18">
                  <c:v>36</c:v>
                </c:pt>
                <c:pt idx="19">
                  <c:v>38</c:v>
                </c:pt>
                <c:pt idx="20">
                  <c:v>40</c:v>
                </c:pt>
                <c:pt idx="21">
                  <c:v>42</c:v>
                </c:pt>
                <c:pt idx="22">
                  <c:v>44</c:v>
                </c:pt>
              </c:numCache>
            </c:numRef>
          </c:cat>
          <c:val>
            <c:numRef>
              <c:f>'l=40 6d'!$D$1:$D$15</c:f>
              <c:numCache>
                <c:formatCode>General</c:formatCode>
                <c:ptCount val="15"/>
                <c:pt idx="0">
                  <c:v>0</c:v>
                </c:pt>
                <c:pt idx="1">
                  <c:v>0</c:v>
                </c:pt>
                <c:pt idx="2">
                  <c:v>-6.5000000000000002E-2</c:v>
                </c:pt>
                <c:pt idx="3">
                  <c:v>-6.9999999999999993E-2</c:v>
                </c:pt>
                <c:pt idx="4">
                  <c:v>-0.22</c:v>
                </c:pt>
                <c:pt idx="5">
                  <c:v>-0.35500000000000004</c:v>
                </c:pt>
                <c:pt idx="6">
                  <c:v>-0.64</c:v>
                </c:pt>
                <c:pt idx="7">
                  <c:v>-0.85500000000000009</c:v>
                </c:pt>
                <c:pt idx="8">
                  <c:v>-1.2149999999999996</c:v>
                </c:pt>
                <c:pt idx="9">
                  <c:v>-1.5349999999999997</c:v>
                </c:pt>
                <c:pt idx="10">
                  <c:v>-1.7549999999999997</c:v>
                </c:pt>
                <c:pt idx="11">
                  <c:v>-1.855</c:v>
                </c:pt>
                <c:pt idx="12">
                  <c:v>-3.4499999999999997</c:v>
                </c:pt>
                <c:pt idx="13">
                  <c:v>-4.4300000000000015</c:v>
                </c:pt>
                <c:pt idx="14">
                  <c:v>-6.2450000000000001</c:v>
                </c:pt>
              </c:numCache>
            </c:numRef>
          </c:val>
        </c:ser>
        <c:dLbls/>
        <c:marker val="1"/>
        <c:axId val="105431808"/>
        <c:axId val="105433728"/>
      </c:lineChart>
      <c:catAx>
        <c:axId val="105431808"/>
        <c:scaling>
          <c:orientation val="minMax"/>
        </c:scaling>
        <c:axPos val="b"/>
        <c:title>
          <c:tx>
            <c:rich>
              <a:bodyPr/>
              <a:lstStyle/>
              <a:p>
                <a:pPr>
                  <a:defRPr sz="1100" b="0" i="0" u="none" strike="noStrike" baseline="0">
                    <a:solidFill>
                      <a:srgbClr val="000000"/>
                    </a:solidFill>
                    <a:latin typeface="Calibri"/>
                    <a:ea typeface="Calibri"/>
                    <a:cs typeface="Calibri"/>
                  </a:defRPr>
                </a:pPr>
                <a:r>
                  <a:rPr lang="ru-RU" sz="1000" b="1" i="0" u="none" strike="noStrike" baseline="0">
                    <a:solidFill>
                      <a:srgbClr val="000000"/>
                    </a:solidFill>
                    <a:latin typeface="Arial Cyr"/>
                    <a:cs typeface="Arial Cyr"/>
                  </a:rPr>
                  <a:t>P, кН</a:t>
                </a:r>
              </a:p>
            </c:rich>
          </c:tx>
          <c:layout>
            <c:manualLayout>
              <c:xMode val="edge"/>
              <c:yMode val="edge"/>
              <c:x val="0.84142530727348419"/>
              <c:y val="9.6033402922755737E-2"/>
            </c:manualLayout>
          </c:layout>
          <c:spPr>
            <a:noFill/>
            <a:ln w="25400">
              <a:noFill/>
            </a:ln>
          </c:spPr>
        </c:title>
        <c:numFmt formatCode="General" sourceLinked="1"/>
        <c:tickLblPos val="high"/>
        <c:spPr>
          <a:ln w="3175">
            <a:solidFill>
              <a:srgbClr val="000000"/>
            </a:solidFill>
            <a:prstDash val="solid"/>
          </a:ln>
        </c:spPr>
        <c:txPr>
          <a:bodyPr rot="-5400000" vert="horz"/>
          <a:lstStyle/>
          <a:p>
            <a:pPr>
              <a:defRPr sz="1000" b="0" i="0" u="none" strike="noStrike" baseline="0">
                <a:solidFill>
                  <a:srgbClr val="000000"/>
                </a:solidFill>
                <a:latin typeface="Arial Cyr"/>
                <a:ea typeface="Arial Cyr"/>
                <a:cs typeface="Arial Cyr"/>
              </a:defRPr>
            </a:pPr>
            <a:endParaRPr lang="ru-RU"/>
          </a:p>
        </c:txPr>
        <c:crossAx val="105433728"/>
        <c:crosses val="autoZero"/>
        <c:auto val="1"/>
        <c:lblAlgn val="ctr"/>
        <c:lblOffset val="100"/>
        <c:tickLblSkip val="1"/>
        <c:tickMarkSkip val="1"/>
      </c:catAx>
      <c:valAx>
        <c:axId val="105433728"/>
        <c:scaling>
          <c:orientation val="minMax"/>
        </c:scaling>
        <c:axPos val="l"/>
        <c:majorGridlines>
          <c:spPr>
            <a:ln w="3175">
              <a:solidFill>
                <a:srgbClr val="000000"/>
              </a:solidFill>
              <a:prstDash val="solid"/>
            </a:ln>
          </c:spPr>
        </c:majorGridlines>
        <c:title>
          <c:tx>
            <c:rich>
              <a:bodyPr/>
              <a:lstStyle/>
              <a:p>
                <a:pPr>
                  <a:defRPr sz="1100" b="0" i="0" u="none" strike="noStrike" baseline="0">
                    <a:solidFill>
                      <a:srgbClr val="000000"/>
                    </a:solidFill>
                    <a:latin typeface="Calibri"/>
                    <a:ea typeface="Calibri"/>
                    <a:cs typeface="Calibri"/>
                  </a:defRPr>
                </a:pPr>
                <a:r>
                  <a:rPr lang="ru-RU" sz="1000" b="1" i="0" u="none" strike="noStrike" baseline="0">
                    <a:solidFill>
                      <a:srgbClr val="000000"/>
                    </a:solidFill>
                    <a:latin typeface="Arial Cyr"/>
                    <a:cs typeface="Arial Cyr"/>
                  </a:rPr>
                  <a:t>S, мм</a:t>
                </a:r>
              </a:p>
            </c:rich>
          </c:tx>
          <c:layout>
            <c:manualLayout>
              <c:xMode val="edge"/>
              <c:yMode val="edge"/>
              <c:x val="8.0906148867313944E-3"/>
              <c:y val="0.45093945720250522"/>
            </c:manualLayout>
          </c:layout>
          <c:spPr>
            <a:noFill/>
            <a:ln w="25400">
              <a:noFill/>
            </a:ln>
          </c:spPr>
        </c:title>
        <c:numFmt formatCode="General" sourceLinked="1"/>
        <c:tickLblPos val="nextTo"/>
        <c:spPr>
          <a:ln w="3175">
            <a:solidFill>
              <a:srgbClr val="000000"/>
            </a:solidFill>
            <a:prstDash val="solid"/>
          </a:ln>
        </c:spPr>
        <c:txPr>
          <a:bodyPr rot="0" vert="horz"/>
          <a:lstStyle/>
          <a:p>
            <a:pPr>
              <a:defRPr sz="1000" b="0" i="0" u="none" strike="noStrike" baseline="0">
                <a:solidFill>
                  <a:srgbClr val="000000"/>
                </a:solidFill>
                <a:latin typeface="Arial Cyr"/>
                <a:ea typeface="Arial Cyr"/>
                <a:cs typeface="Arial Cyr"/>
              </a:defRPr>
            </a:pPr>
            <a:endParaRPr lang="ru-RU"/>
          </a:p>
        </c:txPr>
        <c:crossAx val="105431808"/>
        <c:crosses val="autoZero"/>
        <c:crossBetween val="between"/>
      </c:valAx>
      <c:spPr>
        <a:noFill/>
        <a:ln w="25400">
          <a:noFill/>
        </a:ln>
      </c:spPr>
    </c:plotArea>
    <c:legend>
      <c:legendPos val="r"/>
      <c:layout>
        <c:manualLayout>
          <c:xMode val="edge"/>
          <c:yMode val="edge"/>
          <c:x val="0.85113404513756152"/>
          <c:y val="0.20668058455114824"/>
          <c:w val="0.14239499188814989"/>
          <c:h val="0.13361169102296452"/>
        </c:manualLayout>
      </c:layout>
      <c:spPr>
        <a:solidFill>
          <a:srgbClr val="FFFFFF"/>
        </a:solidFill>
        <a:ln w="3175">
          <a:solidFill>
            <a:srgbClr val="000000"/>
          </a:solidFill>
          <a:prstDash val="solid"/>
        </a:ln>
      </c:spPr>
      <c:txPr>
        <a:bodyPr/>
        <a:lstStyle/>
        <a:p>
          <a:pPr>
            <a:defRPr sz="920" b="0" i="0" u="none" strike="noStrike" baseline="0">
              <a:solidFill>
                <a:srgbClr val="000000"/>
              </a:solidFill>
              <a:latin typeface="Arial Cyr"/>
              <a:ea typeface="Arial Cyr"/>
              <a:cs typeface="Arial Cyr"/>
            </a:defRPr>
          </a:pPr>
          <a:endParaRPr lang="ru-RU"/>
        </a:p>
      </c:txPr>
    </c:legend>
    <c:plotVisOnly val="1"/>
    <c:dispBlanksAs val="gap"/>
  </c:chart>
  <c:spPr>
    <a:solidFill>
      <a:srgbClr val="FFFFFF"/>
    </a:solidFill>
    <a:ln w="9525">
      <a:noFill/>
    </a:ln>
  </c:spPr>
  <c:txPr>
    <a:bodyPr/>
    <a:lstStyle/>
    <a:p>
      <a:pPr>
        <a:defRPr sz="1000" b="0" i="0" u="none" strike="noStrike" baseline="0">
          <a:solidFill>
            <a:srgbClr val="000000"/>
          </a:solidFill>
          <a:latin typeface="Arial Cyr"/>
          <a:ea typeface="Arial Cyr"/>
          <a:cs typeface="Arial Cyr"/>
        </a:defRPr>
      </a:pPr>
      <a:endParaRPr lang="ru-RU"/>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lang val="ru-RU"/>
  <c:chart>
    <c:plotArea>
      <c:layout>
        <c:manualLayout>
          <c:layoutTarget val="inner"/>
          <c:xMode val="edge"/>
          <c:yMode val="edge"/>
          <c:x val="0.17404179929998417"/>
          <c:y val="0.10330578512396696"/>
          <c:w val="0.76106413931179528"/>
          <c:h val="0.63636363636363646"/>
        </c:manualLayout>
      </c:layout>
      <c:scatterChart>
        <c:scatterStyle val="smoothMarker"/>
        <c:ser>
          <c:idx val="2"/>
          <c:order val="0"/>
          <c:tx>
            <c:v>несущая способность фундамента вцелом 2</c:v>
          </c:tx>
          <c:spPr>
            <a:ln w="22225">
              <a:solidFill>
                <a:srgbClr val="000000"/>
              </a:solidFill>
              <a:prstDash val="solid"/>
            </a:ln>
          </c:spPr>
          <c:marker>
            <c:symbol val="circle"/>
            <c:size val="7"/>
            <c:spPr>
              <a:solidFill>
                <a:srgbClr val="000000"/>
              </a:solidFill>
              <a:ln>
                <a:solidFill>
                  <a:srgbClr val="000000"/>
                </a:solidFill>
              </a:ln>
            </c:spPr>
          </c:marker>
          <c:xVal>
            <c:numRef>
              <c:f>Лист1!$M$44:$M$46</c:f>
              <c:numCache>
                <c:formatCode>General</c:formatCode>
                <c:ptCount val="3"/>
                <c:pt idx="0">
                  <c:v>20</c:v>
                </c:pt>
                <c:pt idx="1">
                  <c:v>30</c:v>
                </c:pt>
                <c:pt idx="2">
                  <c:v>40</c:v>
                </c:pt>
              </c:numCache>
            </c:numRef>
          </c:xVal>
          <c:yVal>
            <c:numRef>
              <c:f>Лист1!$J$44:$J$46</c:f>
              <c:numCache>
                <c:formatCode>General</c:formatCode>
                <c:ptCount val="3"/>
                <c:pt idx="0">
                  <c:v>18</c:v>
                </c:pt>
                <c:pt idx="1">
                  <c:v>22</c:v>
                </c:pt>
                <c:pt idx="2">
                  <c:v>26</c:v>
                </c:pt>
              </c:numCache>
            </c:numRef>
          </c:yVal>
          <c:smooth val="1"/>
        </c:ser>
        <c:ser>
          <c:idx val="3"/>
          <c:order val="1"/>
          <c:tx>
            <c:v>несущая способность свай 2</c:v>
          </c:tx>
          <c:spPr>
            <a:ln w="22225">
              <a:solidFill>
                <a:srgbClr val="000000"/>
              </a:solidFill>
              <a:prstDash val="solid"/>
            </a:ln>
          </c:spPr>
          <c:marker>
            <c:symbol val="square"/>
            <c:size val="7"/>
            <c:spPr>
              <a:solidFill>
                <a:srgbClr val="000000"/>
              </a:solidFill>
              <a:ln>
                <a:solidFill>
                  <a:srgbClr val="000000"/>
                </a:solidFill>
              </a:ln>
            </c:spPr>
          </c:marker>
          <c:xVal>
            <c:numRef>
              <c:f>Лист1!$M$44:$M$46</c:f>
              <c:numCache>
                <c:formatCode>General</c:formatCode>
                <c:ptCount val="3"/>
                <c:pt idx="0">
                  <c:v>20</c:v>
                </c:pt>
                <c:pt idx="1">
                  <c:v>30</c:v>
                </c:pt>
                <c:pt idx="2">
                  <c:v>40</c:v>
                </c:pt>
              </c:numCache>
            </c:numRef>
          </c:xVal>
          <c:yVal>
            <c:numRef>
              <c:f>Лист1!$K$44:$K$46</c:f>
              <c:numCache>
                <c:formatCode>General</c:formatCode>
                <c:ptCount val="3"/>
                <c:pt idx="0">
                  <c:v>11.2</c:v>
                </c:pt>
                <c:pt idx="1">
                  <c:v>14</c:v>
                </c:pt>
                <c:pt idx="2">
                  <c:v>16.399999999999999</c:v>
                </c:pt>
              </c:numCache>
            </c:numRef>
          </c:yVal>
          <c:smooth val="1"/>
        </c:ser>
        <c:ser>
          <c:idx val="4"/>
          <c:order val="2"/>
          <c:tx>
            <c:v>несущая способность ростверка 2</c:v>
          </c:tx>
          <c:spPr>
            <a:ln w="22225">
              <a:solidFill>
                <a:srgbClr val="000000"/>
              </a:solidFill>
              <a:prstDash val="solid"/>
            </a:ln>
          </c:spPr>
          <c:marker>
            <c:symbol val="triangle"/>
            <c:size val="7"/>
            <c:spPr>
              <a:solidFill>
                <a:srgbClr val="000000"/>
              </a:solidFill>
              <a:ln>
                <a:solidFill>
                  <a:srgbClr val="000000"/>
                </a:solidFill>
              </a:ln>
            </c:spPr>
          </c:marker>
          <c:xVal>
            <c:numRef>
              <c:f>Лист1!$M$44:$M$46</c:f>
              <c:numCache>
                <c:formatCode>General</c:formatCode>
                <c:ptCount val="3"/>
                <c:pt idx="0">
                  <c:v>20</c:v>
                </c:pt>
                <c:pt idx="1">
                  <c:v>30</c:v>
                </c:pt>
                <c:pt idx="2">
                  <c:v>40</c:v>
                </c:pt>
              </c:numCache>
            </c:numRef>
          </c:xVal>
          <c:yVal>
            <c:numRef>
              <c:f>Лист1!$L$44:$L$46</c:f>
              <c:numCache>
                <c:formatCode>General</c:formatCode>
                <c:ptCount val="3"/>
                <c:pt idx="0">
                  <c:v>6.8</c:v>
                </c:pt>
                <c:pt idx="1">
                  <c:v>8</c:v>
                </c:pt>
                <c:pt idx="2">
                  <c:v>9.6</c:v>
                </c:pt>
              </c:numCache>
            </c:numRef>
          </c:yVal>
          <c:smooth val="1"/>
        </c:ser>
        <c:dLbls/>
        <c:axId val="105489536"/>
        <c:axId val="105491456"/>
      </c:scatterChart>
      <c:valAx>
        <c:axId val="105489536"/>
        <c:scaling>
          <c:orientation val="minMax"/>
          <c:max val="45"/>
          <c:min val="15"/>
        </c:scaling>
        <c:axPos val="b"/>
        <c:title>
          <c:tx>
            <c:rich>
              <a:bodyPr/>
              <a:lstStyle/>
              <a:p>
                <a:pPr>
                  <a:defRPr sz="800" b="1" i="0" u="none" strike="noStrike" baseline="0">
                    <a:solidFill>
                      <a:srgbClr val="000000"/>
                    </a:solidFill>
                    <a:latin typeface="Arial Cyr"/>
                    <a:ea typeface="Arial Cyr"/>
                    <a:cs typeface="Arial Cyr"/>
                  </a:defRPr>
                </a:pPr>
                <a:r>
                  <a:rPr lang="en-US"/>
                  <a:t>L, </a:t>
                </a:r>
                <a:r>
                  <a:rPr lang="ru-RU"/>
                  <a:t>см</a:t>
                </a:r>
              </a:p>
            </c:rich>
          </c:tx>
          <c:layout>
            <c:manualLayout>
              <c:xMode val="edge"/>
              <c:yMode val="edge"/>
              <c:x val="0.51032603225481787"/>
              <c:y val="0.8512396444271626"/>
            </c:manualLayout>
          </c:layout>
          <c:spPr>
            <a:noFill/>
            <a:ln w="25400">
              <a:noFill/>
            </a:ln>
          </c:spPr>
        </c:title>
        <c:numFmt formatCode="General" sourceLinked="1"/>
        <c:tickLblPos val="nextTo"/>
        <c:spPr>
          <a:ln w="3175">
            <a:solidFill>
              <a:srgbClr val="000000"/>
            </a:solidFill>
            <a:prstDash val="solid"/>
          </a:ln>
        </c:spPr>
        <c:txPr>
          <a:bodyPr rot="0" vert="horz"/>
          <a:lstStyle/>
          <a:p>
            <a:pPr>
              <a:defRPr sz="800" b="0" i="0" u="none" strike="noStrike" baseline="0">
                <a:solidFill>
                  <a:srgbClr val="000000"/>
                </a:solidFill>
                <a:latin typeface="Arial Cyr"/>
                <a:ea typeface="Arial Cyr"/>
                <a:cs typeface="Arial Cyr"/>
              </a:defRPr>
            </a:pPr>
            <a:endParaRPr lang="ru-RU"/>
          </a:p>
        </c:txPr>
        <c:crossAx val="105491456"/>
        <c:crosses val="autoZero"/>
        <c:crossBetween val="midCat"/>
        <c:majorUnit val="5"/>
        <c:minorUnit val="1"/>
      </c:valAx>
      <c:valAx>
        <c:axId val="105491456"/>
        <c:scaling>
          <c:orientation val="minMax"/>
        </c:scaling>
        <c:axPos val="l"/>
        <c:majorGridlines>
          <c:spPr>
            <a:ln w="3175">
              <a:solidFill>
                <a:srgbClr val="000000"/>
              </a:solidFill>
              <a:prstDash val="solid"/>
            </a:ln>
          </c:spPr>
        </c:majorGridlines>
        <c:title>
          <c:tx>
            <c:rich>
              <a:bodyPr/>
              <a:lstStyle/>
              <a:p>
                <a:pPr>
                  <a:defRPr sz="800" b="1" i="0" u="none" strike="noStrike" baseline="0">
                    <a:solidFill>
                      <a:srgbClr val="000000"/>
                    </a:solidFill>
                    <a:latin typeface="Arial Cyr"/>
                    <a:ea typeface="Arial Cyr"/>
                    <a:cs typeface="Arial Cyr"/>
                  </a:defRPr>
                </a:pPr>
                <a:r>
                  <a:rPr lang="ru-RU"/>
                  <a:t>Р, кН</a:t>
                </a:r>
              </a:p>
            </c:rich>
          </c:tx>
          <c:layout>
            <c:manualLayout>
              <c:xMode val="edge"/>
              <c:yMode val="edge"/>
              <c:x val="4.7197640117994107E-2"/>
              <c:y val="0.35950401261570697"/>
            </c:manualLayout>
          </c:layout>
          <c:spPr>
            <a:noFill/>
            <a:ln w="25400">
              <a:noFill/>
            </a:ln>
          </c:spPr>
        </c:title>
        <c:numFmt formatCode="General" sourceLinked="1"/>
        <c:tickLblPos val="nextTo"/>
        <c:spPr>
          <a:ln w="3175">
            <a:solidFill>
              <a:srgbClr val="000000"/>
            </a:solidFill>
            <a:prstDash val="solid"/>
          </a:ln>
        </c:spPr>
        <c:txPr>
          <a:bodyPr rot="0" vert="horz"/>
          <a:lstStyle/>
          <a:p>
            <a:pPr>
              <a:defRPr sz="800" b="0" i="0" u="none" strike="noStrike" baseline="0">
                <a:solidFill>
                  <a:srgbClr val="000000"/>
                </a:solidFill>
                <a:latin typeface="Arial Cyr"/>
                <a:ea typeface="Arial Cyr"/>
                <a:cs typeface="Arial Cyr"/>
              </a:defRPr>
            </a:pPr>
            <a:endParaRPr lang="ru-RU"/>
          </a:p>
        </c:txPr>
        <c:crossAx val="105489536"/>
        <c:crosses val="autoZero"/>
        <c:crossBetween val="midCat"/>
      </c:valAx>
      <c:spPr>
        <a:noFill/>
        <a:ln w="12700">
          <a:solidFill>
            <a:srgbClr val="FFFFFF"/>
          </a:solidFill>
          <a:prstDash val="solid"/>
        </a:ln>
      </c:spPr>
    </c:plotArea>
    <c:plotVisOnly val="1"/>
    <c:dispBlanksAs val="gap"/>
  </c:chart>
  <c:spPr>
    <a:solidFill>
      <a:srgbClr val="FFFFFF"/>
    </a:solidFill>
    <a:ln w="9525">
      <a:noFill/>
    </a:ln>
  </c:spPr>
  <c:txPr>
    <a:bodyPr/>
    <a:lstStyle/>
    <a:p>
      <a:pPr>
        <a:defRPr sz="800" b="0" i="0" u="none" strike="noStrike" baseline="0">
          <a:solidFill>
            <a:srgbClr val="000000"/>
          </a:solidFill>
          <a:latin typeface="Arial Cyr"/>
          <a:ea typeface="Arial Cyr"/>
          <a:cs typeface="Arial Cyr"/>
        </a:defRPr>
      </a:pPr>
      <a:endParaRPr lang="ru-RU"/>
    </a:p>
  </c:txPr>
  <c:externalData r:id="rId1"/>
  <c:userShapes r:id="rId2"/>
</c:chartSpace>
</file>

<file path=ppt/charts/chart5.xml><?xml version="1.0" encoding="utf-8"?>
<c:chartSpace xmlns:c="http://schemas.openxmlformats.org/drawingml/2006/chart" xmlns:a="http://schemas.openxmlformats.org/drawingml/2006/main" xmlns:r="http://schemas.openxmlformats.org/officeDocument/2006/relationships">
  <c:lang val="ru-RU"/>
  <c:chart>
    <c:plotArea>
      <c:layout>
        <c:manualLayout>
          <c:layoutTarget val="inner"/>
          <c:xMode val="edge"/>
          <c:yMode val="edge"/>
          <c:x val="0.1680916357606497"/>
          <c:y val="9.1911764705882387E-2"/>
          <c:w val="0.76923290941314271"/>
          <c:h val="0.67647058823529427"/>
        </c:manualLayout>
      </c:layout>
      <c:scatterChart>
        <c:scatterStyle val="smoothMarker"/>
        <c:ser>
          <c:idx val="3"/>
          <c:order val="0"/>
          <c:tx>
            <c:v>несуча здатність фундаменту в цілому 2</c:v>
          </c:tx>
          <c:spPr>
            <a:ln w="22225">
              <a:solidFill>
                <a:schemeClr val="tx1"/>
              </a:solidFill>
              <a:prstDash val="solid"/>
            </a:ln>
          </c:spPr>
          <c:marker>
            <c:symbol val="circle"/>
            <c:size val="7"/>
            <c:spPr>
              <a:solidFill>
                <a:srgbClr val="000000"/>
              </a:solidFill>
              <a:ln>
                <a:solidFill>
                  <a:schemeClr val="tx1"/>
                </a:solidFill>
              </a:ln>
            </c:spPr>
          </c:marker>
          <c:xVal>
            <c:numRef>
              <c:f>Лист1!$B$72:$B$74</c:f>
              <c:numCache>
                <c:formatCode>General</c:formatCode>
                <c:ptCount val="3"/>
                <c:pt idx="0">
                  <c:v>20</c:v>
                </c:pt>
                <c:pt idx="1">
                  <c:v>30</c:v>
                </c:pt>
                <c:pt idx="2">
                  <c:v>40</c:v>
                </c:pt>
              </c:numCache>
            </c:numRef>
          </c:xVal>
          <c:yVal>
            <c:numRef>
              <c:f>Лист1!$I$72:$I$74</c:f>
              <c:numCache>
                <c:formatCode>General</c:formatCode>
                <c:ptCount val="3"/>
                <c:pt idx="0">
                  <c:v>20</c:v>
                </c:pt>
                <c:pt idx="1">
                  <c:v>24</c:v>
                </c:pt>
                <c:pt idx="2">
                  <c:v>26</c:v>
                </c:pt>
              </c:numCache>
            </c:numRef>
          </c:yVal>
          <c:smooth val="1"/>
        </c:ser>
        <c:ser>
          <c:idx val="4"/>
          <c:order val="1"/>
          <c:tx>
            <c:v>несуча здатність паль 2</c:v>
          </c:tx>
          <c:spPr>
            <a:ln w="22225" cmpd="sng">
              <a:solidFill>
                <a:srgbClr val="000000"/>
              </a:solidFill>
              <a:prstDash val="solid"/>
            </a:ln>
          </c:spPr>
          <c:marker>
            <c:symbol val="square"/>
            <c:size val="7"/>
            <c:spPr>
              <a:solidFill>
                <a:srgbClr val="000000"/>
              </a:solidFill>
              <a:ln>
                <a:solidFill>
                  <a:schemeClr val="tx1"/>
                </a:solidFill>
              </a:ln>
            </c:spPr>
          </c:marker>
          <c:dPt>
            <c:idx val="2"/>
            <c:spPr>
              <a:ln w="22225" cmpd="sng">
                <a:solidFill>
                  <a:schemeClr val="tx1"/>
                </a:solidFill>
                <a:prstDash val="solid"/>
              </a:ln>
            </c:spPr>
          </c:dPt>
          <c:xVal>
            <c:numRef>
              <c:f>Лист1!$B$72:$B$74</c:f>
              <c:numCache>
                <c:formatCode>General</c:formatCode>
                <c:ptCount val="3"/>
                <c:pt idx="0">
                  <c:v>20</c:v>
                </c:pt>
                <c:pt idx="1">
                  <c:v>30</c:v>
                </c:pt>
                <c:pt idx="2">
                  <c:v>40</c:v>
                </c:pt>
              </c:numCache>
            </c:numRef>
          </c:xVal>
          <c:yVal>
            <c:numRef>
              <c:f>Лист1!$J$72:$J$74</c:f>
              <c:numCache>
                <c:formatCode>General</c:formatCode>
                <c:ptCount val="3"/>
                <c:pt idx="0">
                  <c:v>6.4</c:v>
                </c:pt>
                <c:pt idx="1">
                  <c:v>7</c:v>
                </c:pt>
                <c:pt idx="2">
                  <c:v>7.6</c:v>
                </c:pt>
              </c:numCache>
            </c:numRef>
          </c:yVal>
          <c:smooth val="1"/>
        </c:ser>
        <c:ser>
          <c:idx val="5"/>
          <c:order val="2"/>
          <c:tx>
            <c:v>несуча здатність ростверку 2</c:v>
          </c:tx>
          <c:spPr>
            <a:ln w="22225">
              <a:solidFill>
                <a:schemeClr val="tx1"/>
              </a:solidFill>
              <a:prstDash val="solid"/>
            </a:ln>
          </c:spPr>
          <c:marker>
            <c:symbol val="triangle"/>
            <c:size val="7"/>
            <c:spPr>
              <a:solidFill>
                <a:srgbClr val="000000"/>
              </a:solidFill>
              <a:ln>
                <a:solidFill>
                  <a:schemeClr val="tx1"/>
                </a:solidFill>
              </a:ln>
            </c:spPr>
          </c:marker>
          <c:xVal>
            <c:numRef>
              <c:f>Лист1!$B$72:$B$74</c:f>
              <c:numCache>
                <c:formatCode>General</c:formatCode>
                <c:ptCount val="3"/>
                <c:pt idx="0">
                  <c:v>20</c:v>
                </c:pt>
                <c:pt idx="1">
                  <c:v>30</c:v>
                </c:pt>
                <c:pt idx="2">
                  <c:v>40</c:v>
                </c:pt>
              </c:numCache>
            </c:numRef>
          </c:xVal>
          <c:yVal>
            <c:numRef>
              <c:f>Лист1!$K$72:$K$74</c:f>
              <c:numCache>
                <c:formatCode>General</c:formatCode>
                <c:ptCount val="3"/>
                <c:pt idx="0">
                  <c:v>13.6</c:v>
                </c:pt>
                <c:pt idx="1">
                  <c:v>17</c:v>
                </c:pt>
                <c:pt idx="2">
                  <c:v>18.399999999999999</c:v>
                </c:pt>
              </c:numCache>
            </c:numRef>
          </c:yVal>
          <c:smooth val="1"/>
        </c:ser>
        <c:dLbls/>
        <c:axId val="105564032"/>
        <c:axId val="105570304"/>
      </c:scatterChart>
      <c:valAx>
        <c:axId val="105564032"/>
        <c:scaling>
          <c:orientation val="minMax"/>
          <c:min val="15"/>
        </c:scaling>
        <c:axPos val="b"/>
        <c:title>
          <c:tx>
            <c:rich>
              <a:bodyPr/>
              <a:lstStyle/>
              <a:p>
                <a:pPr>
                  <a:defRPr sz="800" b="1" i="0" u="none" strike="noStrike" baseline="0">
                    <a:solidFill>
                      <a:srgbClr val="000000"/>
                    </a:solidFill>
                    <a:latin typeface="Arial Cyr"/>
                    <a:ea typeface="Arial Cyr"/>
                    <a:cs typeface="Arial Cyr"/>
                  </a:defRPr>
                </a:pPr>
                <a:r>
                  <a:rPr lang="en-US"/>
                  <a:t>L, </a:t>
                </a:r>
                <a:r>
                  <a:rPr lang="ru-RU"/>
                  <a:t>см</a:t>
                </a:r>
              </a:p>
            </c:rich>
          </c:tx>
          <c:layout>
            <c:manualLayout>
              <c:xMode val="edge"/>
              <c:yMode val="edge"/>
              <c:x val="0.50997300551106328"/>
              <c:y val="0.86764705882352966"/>
            </c:manualLayout>
          </c:layout>
          <c:spPr>
            <a:noFill/>
            <a:ln w="25400">
              <a:noFill/>
            </a:ln>
          </c:spPr>
        </c:title>
        <c:numFmt formatCode="General" sourceLinked="1"/>
        <c:tickLblPos val="nextTo"/>
        <c:spPr>
          <a:ln w="3175">
            <a:solidFill>
              <a:srgbClr val="000000"/>
            </a:solidFill>
            <a:prstDash val="solid"/>
          </a:ln>
        </c:spPr>
        <c:txPr>
          <a:bodyPr rot="0" vert="horz"/>
          <a:lstStyle/>
          <a:p>
            <a:pPr>
              <a:defRPr sz="800" b="0" i="0" u="none" strike="noStrike" baseline="0">
                <a:solidFill>
                  <a:srgbClr val="000000"/>
                </a:solidFill>
                <a:latin typeface="Arial Cyr"/>
                <a:ea typeface="Arial Cyr"/>
                <a:cs typeface="Arial Cyr"/>
              </a:defRPr>
            </a:pPr>
            <a:endParaRPr lang="ru-RU"/>
          </a:p>
        </c:txPr>
        <c:crossAx val="105570304"/>
        <c:crosses val="autoZero"/>
        <c:crossBetween val="midCat"/>
        <c:majorUnit val="5"/>
      </c:valAx>
      <c:valAx>
        <c:axId val="105570304"/>
        <c:scaling>
          <c:orientation val="minMax"/>
        </c:scaling>
        <c:axPos val="l"/>
        <c:majorGridlines>
          <c:spPr>
            <a:ln w="3175">
              <a:solidFill>
                <a:srgbClr val="000000"/>
              </a:solidFill>
              <a:prstDash val="solid"/>
            </a:ln>
          </c:spPr>
        </c:majorGridlines>
        <c:title>
          <c:tx>
            <c:rich>
              <a:bodyPr/>
              <a:lstStyle/>
              <a:p>
                <a:pPr>
                  <a:defRPr sz="800" b="1" i="0" u="none" strike="noStrike" baseline="0">
                    <a:solidFill>
                      <a:srgbClr val="000000"/>
                    </a:solidFill>
                    <a:latin typeface="Arial Cyr"/>
                    <a:ea typeface="Arial Cyr"/>
                    <a:cs typeface="Arial Cyr"/>
                  </a:defRPr>
                </a:pPr>
                <a:r>
                  <a:rPr lang="ru-RU"/>
                  <a:t>Р, кН</a:t>
                </a:r>
              </a:p>
            </c:rich>
          </c:tx>
          <c:layout>
            <c:manualLayout>
              <c:xMode val="edge"/>
              <c:yMode val="edge"/>
              <c:x val="4.5584045584045579E-2"/>
              <c:y val="0.37500000000000006"/>
            </c:manualLayout>
          </c:layout>
          <c:spPr>
            <a:noFill/>
            <a:ln w="25400">
              <a:noFill/>
            </a:ln>
          </c:spPr>
        </c:title>
        <c:numFmt formatCode="General" sourceLinked="1"/>
        <c:tickLblPos val="nextTo"/>
        <c:spPr>
          <a:ln w="3175">
            <a:solidFill>
              <a:srgbClr val="000000"/>
            </a:solidFill>
            <a:prstDash val="solid"/>
          </a:ln>
        </c:spPr>
        <c:txPr>
          <a:bodyPr rot="0" vert="horz"/>
          <a:lstStyle/>
          <a:p>
            <a:pPr>
              <a:defRPr sz="800" b="0" i="0" u="none" strike="noStrike" baseline="0">
                <a:solidFill>
                  <a:srgbClr val="000000"/>
                </a:solidFill>
                <a:latin typeface="Arial Cyr"/>
                <a:ea typeface="Arial Cyr"/>
                <a:cs typeface="Arial Cyr"/>
              </a:defRPr>
            </a:pPr>
            <a:endParaRPr lang="ru-RU"/>
          </a:p>
        </c:txPr>
        <c:crossAx val="105564032"/>
        <c:crosses val="autoZero"/>
        <c:crossBetween val="midCat"/>
      </c:valAx>
      <c:spPr>
        <a:noFill/>
        <a:ln w="12700">
          <a:solidFill>
            <a:srgbClr val="FFFFFF"/>
          </a:solidFill>
          <a:prstDash val="solid"/>
        </a:ln>
      </c:spPr>
    </c:plotArea>
    <c:plotVisOnly val="1"/>
    <c:dispBlanksAs val="gap"/>
  </c:chart>
  <c:spPr>
    <a:solidFill>
      <a:srgbClr val="FFFFFF"/>
    </a:solidFill>
    <a:ln w="9525">
      <a:noFill/>
    </a:ln>
  </c:spPr>
  <c:txPr>
    <a:bodyPr/>
    <a:lstStyle/>
    <a:p>
      <a:pPr>
        <a:defRPr sz="550" b="0" i="0" u="none" strike="noStrike" baseline="0">
          <a:solidFill>
            <a:srgbClr val="000000"/>
          </a:solidFill>
          <a:latin typeface="Arial Cyr"/>
          <a:ea typeface="Arial Cyr"/>
          <a:cs typeface="Arial Cyr"/>
        </a:defRPr>
      </a:pPr>
      <a:endParaRPr lang="ru-RU"/>
    </a:p>
  </c:txPr>
  <c:externalData r:id="rId1"/>
  <c:userShapes r:id="rId2"/>
</c:chartSpace>
</file>

<file path=ppt/charts/chart6.xml><?xml version="1.0" encoding="utf-8"?>
<c:chartSpace xmlns:c="http://schemas.openxmlformats.org/drawingml/2006/chart" xmlns:a="http://schemas.openxmlformats.org/drawingml/2006/main" xmlns:r="http://schemas.openxmlformats.org/officeDocument/2006/relationships">
  <c:lang val="ru-RU"/>
  <c:chart>
    <c:plotArea>
      <c:layout>
        <c:manualLayout>
          <c:layoutTarget val="inner"/>
          <c:xMode val="edge"/>
          <c:yMode val="edge"/>
          <c:x val="0.16620521095536889"/>
          <c:y val="0.10970509339189988"/>
          <c:w val="0.7202225808065984"/>
          <c:h val="0.68776654703383366"/>
        </c:manualLayout>
      </c:layout>
      <c:scatterChart>
        <c:scatterStyle val="smoothMarker"/>
        <c:ser>
          <c:idx val="0"/>
          <c:order val="0"/>
          <c:tx>
            <c:v>при шаге свай 3d</c:v>
          </c:tx>
          <c:spPr>
            <a:ln w="12700">
              <a:solidFill>
                <a:srgbClr val="000000"/>
              </a:solidFill>
              <a:prstDash val="solid"/>
            </a:ln>
          </c:spPr>
          <c:marker>
            <c:symbol val="triangle"/>
            <c:size val="5"/>
            <c:spPr>
              <a:solidFill>
                <a:srgbClr val="000000"/>
              </a:solidFill>
              <a:ln>
                <a:solidFill>
                  <a:srgbClr val="000000"/>
                </a:solidFill>
                <a:prstDash val="solid"/>
              </a:ln>
            </c:spPr>
          </c:marker>
          <c:xVal>
            <c:numRef>
              <c:f>Лист2!$J$1:$J$3</c:f>
              <c:numCache>
                <c:formatCode>General</c:formatCode>
                <c:ptCount val="3"/>
                <c:pt idx="0">
                  <c:v>20</c:v>
                </c:pt>
                <c:pt idx="1">
                  <c:v>30</c:v>
                </c:pt>
                <c:pt idx="2">
                  <c:v>40</c:v>
                </c:pt>
              </c:numCache>
            </c:numRef>
          </c:xVal>
          <c:yVal>
            <c:numRef>
              <c:f>Лист2!$L$21:$L$23</c:f>
              <c:numCache>
                <c:formatCode>General</c:formatCode>
                <c:ptCount val="3"/>
                <c:pt idx="0">
                  <c:v>6.8</c:v>
                </c:pt>
                <c:pt idx="1">
                  <c:v>8</c:v>
                </c:pt>
                <c:pt idx="2">
                  <c:v>9.6</c:v>
                </c:pt>
              </c:numCache>
            </c:numRef>
          </c:yVal>
          <c:smooth val="1"/>
        </c:ser>
        <c:ser>
          <c:idx val="1"/>
          <c:order val="1"/>
          <c:tx>
            <c:v>при шаге свай 6d</c:v>
          </c:tx>
          <c:spPr>
            <a:ln w="12700">
              <a:solidFill>
                <a:srgbClr val="000000"/>
              </a:solidFill>
              <a:prstDash val="solid"/>
            </a:ln>
          </c:spPr>
          <c:marker>
            <c:symbol val="square"/>
            <c:size val="5"/>
            <c:spPr>
              <a:solidFill>
                <a:srgbClr val="000000"/>
              </a:solidFill>
              <a:ln>
                <a:solidFill>
                  <a:srgbClr val="000000"/>
                </a:solidFill>
                <a:prstDash val="solid"/>
              </a:ln>
            </c:spPr>
          </c:marker>
          <c:xVal>
            <c:numRef>
              <c:f>Лист2!$D$1:$D$3</c:f>
              <c:numCache>
                <c:formatCode>General</c:formatCode>
                <c:ptCount val="3"/>
                <c:pt idx="0">
                  <c:v>20</c:v>
                </c:pt>
                <c:pt idx="1">
                  <c:v>30</c:v>
                </c:pt>
                <c:pt idx="2">
                  <c:v>40</c:v>
                </c:pt>
              </c:numCache>
            </c:numRef>
          </c:xVal>
          <c:yVal>
            <c:numRef>
              <c:f>Лист2!$M$21:$M$23</c:f>
              <c:numCache>
                <c:formatCode>General</c:formatCode>
                <c:ptCount val="3"/>
                <c:pt idx="0">
                  <c:v>13.6</c:v>
                </c:pt>
                <c:pt idx="1">
                  <c:v>17</c:v>
                </c:pt>
                <c:pt idx="2">
                  <c:v>18.399999999999999</c:v>
                </c:pt>
              </c:numCache>
            </c:numRef>
          </c:yVal>
          <c:smooth val="1"/>
        </c:ser>
        <c:dLbls/>
        <c:axId val="105586048"/>
        <c:axId val="105629184"/>
      </c:scatterChart>
      <c:valAx>
        <c:axId val="105586048"/>
        <c:scaling>
          <c:orientation val="minMax"/>
          <c:max val="45"/>
          <c:min val="15"/>
        </c:scaling>
        <c:axPos val="b"/>
        <c:title>
          <c:tx>
            <c:rich>
              <a:bodyPr/>
              <a:lstStyle/>
              <a:p>
                <a:pPr>
                  <a:defRPr sz="900" b="1" i="0" u="none" strike="noStrike" baseline="0">
                    <a:solidFill>
                      <a:srgbClr val="000000"/>
                    </a:solidFill>
                    <a:latin typeface="Arial Cyr"/>
                    <a:ea typeface="Arial Cyr"/>
                    <a:cs typeface="Arial Cyr"/>
                  </a:defRPr>
                </a:pPr>
                <a:r>
                  <a:rPr lang="en-US"/>
                  <a:t>L, </a:t>
                </a:r>
                <a:r>
                  <a:rPr lang="ru-RU"/>
                  <a:t>см</a:t>
                </a:r>
              </a:p>
            </c:rich>
          </c:tx>
          <c:layout>
            <c:manualLayout>
              <c:xMode val="edge"/>
              <c:yMode val="edge"/>
              <c:x val="0.51800624081089952"/>
              <c:y val="0.87764074713519902"/>
            </c:manualLayout>
          </c:layout>
          <c:spPr>
            <a:noFill/>
            <a:ln w="25400">
              <a:noFill/>
            </a:ln>
          </c:spPr>
        </c:title>
        <c:numFmt formatCode="General" sourceLinked="1"/>
        <c:tickLblPos val="nextTo"/>
        <c:spPr>
          <a:ln w="3175">
            <a:solidFill>
              <a:srgbClr val="000000"/>
            </a:solidFill>
            <a:prstDash val="solid"/>
          </a:ln>
        </c:spPr>
        <c:txPr>
          <a:bodyPr rot="0" vert="horz"/>
          <a:lstStyle/>
          <a:p>
            <a:pPr>
              <a:defRPr sz="800" b="0" i="0" u="none" strike="noStrike" baseline="0">
                <a:solidFill>
                  <a:srgbClr val="000000"/>
                </a:solidFill>
                <a:latin typeface="Arial Cyr"/>
                <a:ea typeface="Arial Cyr"/>
                <a:cs typeface="Arial Cyr"/>
              </a:defRPr>
            </a:pPr>
            <a:endParaRPr lang="ru-RU"/>
          </a:p>
        </c:txPr>
        <c:crossAx val="105629184"/>
        <c:crossesAt val="5"/>
        <c:crossBetween val="midCat"/>
        <c:majorUnit val="5"/>
        <c:minorUnit val="1"/>
      </c:valAx>
      <c:valAx>
        <c:axId val="105629184"/>
        <c:scaling>
          <c:orientation val="minMax"/>
          <c:max val="20"/>
          <c:min val="5"/>
        </c:scaling>
        <c:axPos val="l"/>
        <c:majorGridlines>
          <c:spPr>
            <a:ln w="3175">
              <a:solidFill>
                <a:srgbClr val="000000"/>
              </a:solidFill>
              <a:prstDash val="solid"/>
            </a:ln>
          </c:spPr>
        </c:majorGridlines>
        <c:title>
          <c:tx>
            <c:rich>
              <a:bodyPr/>
              <a:lstStyle/>
              <a:p>
                <a:pPr>
                  <a:defRPr sz="900" b="1" i="0" u="none" strike="noStrike" baseline="0">
                    <a:solidFill>
                      <a:srgbClr val="000000"/>
                    </a:solidFill>
                    <a:latin typeface="Arial Cyr"/>
                    <a:ea typeface="Arial Cyr"/>
                    <a:cs typeface="Arial Cyr"/>
                  </a:defRPr>
                </a:pPr>
                <a:r>
                  <a:rPr lang="ru-RU"/>
                  <a:t>Р, кН</a:t>
                </a:r>
              </a:p>
            </c:rich>
          </c:tx>
          <c:layout>
            <c:manualLayout>
              <c:xMode val="edge"/>
              <c:yMode val="edge"/>
              <c:x val="1.939060794479304E-2"/>
              <c:y val="0.3839678268716496"/>
            </c:manualLayout>
          </c:layout>
          <c:spPr>
            <a:noFill/>
            <a:ln w="25400">
              <a:noFill/>
            </a:ln>
          </c:spPr>
        </c:title>
        <c:numFmt formatCode="General" sourceLinked="1"/>
        <c:tickLblPos val="nextTo"/>
        <c:spPr>
          <a:ln w="3175">
            <a:solidFill>
              <a:srgbClr val="000000"/>
            </a:solidFill>
            <a:prstDash val="solid"/>
          </a:ln>
        </c:spPr>
        <c:txPr>
          <a:bodyPr rot="0" vert="horz"/>
          <a:lstStyle/>
          <a:p>
            <a:pPr>
              <a:defRPr sz="800" b="0" i="0" u="none" strike="noStrike" baseline="0">
                <a:solidFill>
                  <a:srgbClr val="000000"/>
                </a:solidFill>
                <a:latin typeface="Arial Cyr"/>
                <a:ea typeface="Arial Cyr"/>
                <a:cs typeface="Arial Cyr"/>
              </a:defRPr>
            </a:pPr>
            <a:endParaRPr lang="ru-RU"/>
          </a:p>
        </c:txPr>
        <c:crossAx val="105586048"/>
        <c:crossesAt val="15"/>
        <c:crossBetween val="midCat"/>
        <c:majorUnit val="5"/>
        <c:minorUnit val="5"/>
      </c:valAx>
      <c:spPr>
        <a:noFill/>
        <a:ln w="12700">
          <a:solidFill>
            <a:srgbClr val="FFFFFF"/>
          </a:solidFill>
          <a:prstDash val="solid"/>
        </a:ln>
      </c:spPr>
    </c:plotArea>
    <c:plotVisOnly val="1"/>
    <c:dispBlanksAs val="gap"/>
  </c:chart>
  <c:spPr>
    <a:solidFill>
      <a:srgbClr val="FFFFFF"/>
    </a:solidFill>
    <a:ln w="9525">
      <a:noFill/>
    </a:ln>
  </c:spPr>
  <c:txPr>
    <a:bodyPr/>
    <a:lstStyle/>
    <a:p>
      <a:pPr>
        <a:defRPr sz="850" b="0" i="0" u="none" strike="noStrike" baseline="0">
          <a:solidFill>
            <a:srgbClr val="000000"/>
          </a:solidFill>
          <a:latin typeface="Arial Cyr"/>
          <a:ea typeface="Arial Cyr"/>
          <a:cs typeface="Arial Cyr"/>
        </a:defRPr>
      </a:pPr>
      <a:endParaRPr lang="ru-RU"/>
    </a:p>
  </c:txPr>
  <c:externalData r:id="rId1"/>
  <c:userShapes r:id="rId2"/>
</c:chartSpace>
</file>

<file path=ppt/charts/chart7.xml><?xml version="1.0" encoding="utf-8"?>
<c:chartSpace xmlns:c="http://schemas.openxmlformats.org/drawingml/2006/chart" xmlns:a="http://schemas.openxmlformats.org/drawingml/2006/main" xmlns:r="http://schemas.openxmlformats.org/officeDocument/2006/relationships">
  <c:lang val="ru-RU"/>
  <c:chart>
    <c:plotArea>
      <c:layout>
        <c:manualLayout>
          <c:layoutTarget val="inner"/>
          <c:xMode val="edge"/>
          <c:yMode val="edge"/>
          <c:x val="0.18997615923009625"/>
          <c:y val="0.12389131046119238"/>
          <c:w val="0.79296226579133045"/>
          <c:h val="0.70645272563748351"/>
        </c:manualLayout>
      </c:layout>
      <c:lineChart>
        <c:grouping val="standard"/>
        <c:ser>
          <c:idx val="1"/>
          <c:order val="0"/>
          <c:tx>
            <c:v>модель №1, крок паль 3d 2</c:v>
          </c:tx>
          <c:spPr>
            <a:ln w="31750">
              <a:solidFill>
                <a:schemeClr val="tx1"/>
              </a:solidFill>
              <a:prstDash val="solid"/>
            </a:ln>
          </c:spPr>
          <c:marker>
            <c:symbol val="triangle"/>
            <c:size val="7"/>
            <c:spPr>
              <a:solidFill>
                <a:srgbClr val="000000"/>
              </a:solidFill>
              <a:ln>
                <a:solidFill>
                  <a:schemeClr val="tx1"/>
                </a:solidFill>
              </a:ln>
            </c:spPr>
          </c:marker>
          <c:cat>
            <c:numRef>
              <c:f>'02_07'!$AF$185:$AF$187</c:f>
              <c:numCache>
                <c:formatCode>General</c:formatCode>
                <c:ptCount val="3"/>
                <c:pt idx="0">
                  <c:v>20</c:v>
                </c:pt>
                <c:pt idx="1">
                  <c:v>30</c:v>
                </c:pt>
                <c:pt idx="2">
                  <c:v>40</c:v>
                </c:pt>
              </c:numCache>
            </c:numRef>
          </c:cat>
          <c:val>
            <c:numRef>
              <c:f>'02_07'!$AG$185:$AG$187</c:f>
              <c:numCache>
                <c:formatCode>0.00</c:formatCode>
                <c:ptCount val="3"/>
                <c:pt idx="0">
                  <c:v>37.777777777777779</c:v>
                </c:pt>
                <c:pt idx="1">
                  <c:v>36.36</c:v>
                </c:pt>
                <c:pt idx="2">
                  <c:v>36.9</c:v>
                </c:pt>
              </c:numCache>
            </c:numRef>
          </c:val>
        </c:ser>
        <c:ser>
          <c:idx val="3"/>
          <c:order val="1"/>
          <c:tx>
            <c:v>модель №1, крок паль 6d 2</c:v>
          </c:tx>
          <c:spPr>
            <a:ln w="31750">
              <a:solidFill>
                <a:schemeClr val="tx1"/>
              </a:solidFill>
              <a:prstDash val="solid"/>
            </a:ln>
          </c:spPr>
          <c:marker>
            <c:symbol val="square"/>
            <c:size val="7"/>
            <c:spPr>
              <a:solidFill>
                <a:srgbClr val="000000"/>
              </a:solidFill>
              <a:ln>
                <a:solidFill>
                  <a:schemeClr val="tx1"/>
                </a:solidFill>
              </a:ln>
            </c:spPr>
          </c:marker>
          <c:cat>
            <c:numRef>
              <c:f>'02_07'!$AF$185:$AF$187</c:f>
              <c:numCache>
                <c:formatCode>General</c:formatCode>
                <c:ptCount val="3"/>
                <c:pt idx="0">
                  <c:v>20</c:v>
                </c:pt>
                <c:pt idx="1">
                  <c:v>30</c:v>
                </c:pt>
                <c:pt idx="2">
                  <c:v>40</c:v>
                </c:pt>
              </c:numCache>
            </c:numRef>
          </c:cat>
          <c:val>
            <c:numRef>
              <c:f>'02_07'!$AH$185:$AH$187</c:f>
              <c:numCache>
                <c:formatCode>0.00</c:formatCode>
                <c:ptCount val="3"/>
                <c:pt idx="0">
                  <c:v>68</c:v>
                </c:pt>
                <c:pt idx="1">
                  <c:v>70.833333333333329</c:v>
                </c:pt>
                <c:pt idx="2">
                  <c:v>70.769230769230788</c:v>
                </c:pt>
              </c:numCache>
            </c:numRef>
          </c:val>
        </c:ser>
        <c:dLbls/>
        <c:marker val="1"/>
        <c:axId val="105670912"/>
        <c:axId val="105681280"/>
      </c:lineChart>
      <c:catAx>
        <c:axId val="105670912"/>
        <c:scaling>
          <c:orientation val="minMax"/>
        </c:scaling>
        <c:axPos val="b"/>
        <c:title>
          <c:tx>
            <c:rich>
              <a:bodyPr/>
              <a:lstStyle/>
              <a:p>
                <a:pPr>
                  <a:defRPr sz="1100" b="0" i="0" u="none" strike="noStrike" baseline="0">
                    <a:solidFill>
                      <a:srgbClr val="000000"/>
                    </a:solidFill>
                    <a:latin typeface="Calibri"/>
                    <a:ea typeface="Calibri"/>
                    <a:cs typeface="Calibri"/>
                  </a:defRPr>
                </a:pPr>
                <a:r>
                  <a:rPr lang="ru-RU" sz="1000" b="1" i="0" u="none" strike="noStrike" baseline="0">
                    <a:solidFill>
                      <a:srgbClr val="000000"/>
                    </a:solidFill>
                    <a:latin typeface="Arial Cyr"/>
                    <a:cs typeface="Arial Cyr"/>
                  </a:rPr>
                  <a:t>L, см</a:t>
                </a:r>
              </a:p>
            </c:rich>
          </c:tx>
          <c:layout>
            <c:manualLayout>
              <c:xMode val="edge"/>
              <c:yMode val="edge"/>
              <c:x val="0.89456692913385816"/>
              <c:y val="0.89972722159730034"/>
            </c:manualLayout>
          </c:layout>
          <c:spPr>
            <a:noFill/>
            <a:ln w="25400">
              <a:noFill/>
            </a:ln>
          </c:spPr>
        </c:title>
        <c:numFmt formatCode="General" sourceLinked="1"/>
        <c:tickLblPos val="nextTo"/>
        <c:spPr>
          <a:ln w="3175">
            <a:solidFill>
              <a:srgbClr val="000000"/>
            </a:solidFill>
            <a:prstDash val="solid"/>
          </a:ln>
        </c:spPr>
        <c:txPr>
          <a:bodyPr rot="0" vert="horz"/>
          <a:lstStyle/>
          <a:p>
            <a:pPr>
              <a:defRPr sz="1000" b="0" i="0" u="none" strike="noStrike" baseline="0">
                <a:solidFill>
                  <a:srgbClr val="000000"/>
                </a:solidFill>
                <a:latin typeface="Arial Cyr"/>
                <a:ea typeface="Arial Cyr"/>
                <a:cs typeface="Arial Cyr"/>
              </a:defRPr>
            </a:pPr>
            <a:endParaRPr lang="ru-RU"/>
          </a:p>
        </c:txPr>
        <c:crossAx val="105681280"/>
        <c:crosses val="autoZero"/>
        <c:auto val="1"/>
        <c:lblAlgn val="ctr"/>
        <c:lblOffset val="100"/>
        <c:tickLblSkip val="1"/>
        <c:tickMarkSkip val="1"/>
      </c:catAx>
      <c:valAx>
        <c:axId val="105681280"/>
        <c:scaling>
          <c:orientation val="minMax"/>
          <c:max val="80"/>
          <c:min val="30"/>
        </c:scaling>
        <c:axPos val="l"/>
        <c:majorGridlines>
          <c:spPr>
            <a:ln w="3175">
              <a:solidFill>
                <a:srgbClr val="000000"/>
              </a:solidFill>
              <a:prstDash val="solid"/>
            </a:ln>
          </c:spPr>
        </c:majorGridlines>
        <c:title>
          <c:tx>
            <c:rich>
              <a:bodyPr/>
              <a:lstStyle/>
              <a:p>
                <a:pPr>
                  <a:defRPr sz="1000" b="0" i="0" u="none" strike="noStrike" baseline="0">
                    <a:solidFill>
                      <a:srgbClr val="000000"/>
                    </a:solidFill>
                    <a:latin typeface="Arial Cyr"/>
                    <a:ea typeface="Arial Cyr"/>
                    <a:cs typeface="Arial Cyr"/>
                  </a:defRPr>
                </a:pPr>
                <a:r>
                  <a:rPr lang="ru-RU"/>
                  <a:t>Частка ростверку у несучій 
здатності фундаменту, %</a:t>
                </a:r>
              </a:p>
            </c:rich>
          </c:tx>
          <c:layout>
            <c:manualLayout>
              <c:xMode val="edge"/>
              <c:yMode val="edge"/>
              <c:x val="3.3298337707786557E-3"/>
              <c:y val="0.17101694319460073"/>
            </c:manualLayout>
          </c:layout>
          <c:spPr>
            <a:noFill/>
            <a:ln w="25400">
              <a:noFill/>
            </a:ln>
          </c:spPr>
        </c:title>
        <c:numFmt formatCode="0.00" sourceLinked="1"/>
        <c:tickLblPos val="nextTo"/>
        <c:spPr>
          <a:ln w="3175">
            <a:solidFill>
              <a:srgbClr val="000000"/>
            </a:solidFill>
            <a:prstDash val="solid"/>
          </a:ln>
        </c:spPr>
        <c:txPr>
          <a:bodyPr rot="0" vert="horz"/>
          <a:lstStyle/>
          <a:p>
            <a:pPr>
              <a:defRPr sz="1000" b="0" i="0" u="none" strike="noStrike" baseline="0">
                <a:solidFill>
                  <a:srgbClr val="000000"/>
                </a:solidFill>
                <a:latin typeface="Arial Cyr"/>
                <a:ea typeface="Arial Cyr"/>
                <a:cs typeface="Arial Cyr"/>
              </a:defRPr>
            </a:pPr>
            <a:endParaRPr lang="ru-RU"/>
          </a:p>
        </c:txPr>
        <c:crossAx val="105670912"/>
        <c:crosses val="autoZero"/>
        <c:crossBetween val="between"/>
        <c:majorUnit val="10"/>
      </c:valAx>
      <c:spPr>
        <a:noFill/>
        <a:ln w="12700">
          <a:solidFill>
            <a:srgbClr val="808080"/>
          </a:solidFill>
          <a:prstDash val="solid"/>
        </a:ln>
      </c:spPr>
    </c:plotArea>
    <c:plotVisOnly val="1"/>
    <c:dispBlanksAs val="gap"/>
  </c:chart>
  <c:spPr>
    <a:solidFill>
      <a:srgbClr val="FFFFFF"/>
    </a:solidFill>
    <a:ln w="9525">
      <a:noFill/>
    </a:ln>
  </c:spPr>
  <c:txPr>
    <a:bodyPr/>
    <a:lstStyle/>
    <a:p>
      <a:pPr>
        <a:defRPr sz="800" b="0" i="0" u="none" strike="noStrike" baseline="0">
          <a:solidFill>
            <a:srgbClr val="000000"/>
          </a:solidFill>
          <a:latin typeface="Arial Cyr"/>
          <a:ea typeface="Arial Cyr"/>
          <a:cs typeface="Arial Cyr"/>
        </a:defRPr>
      </a:pPr>
      <a:endParaRPr lang="ru-RU"/>
    </a:p>
  </c:txPr>
  <c:externalData r:id="rId1"/>
  <c:userShapes r:id="rId2"/>
</c:chartSpace>
</file>

<file path=ppt/charts/chart8.xml><?xml version="1.0" encoding="utf-8"?>
<c:chartSpace xmlns:c="http://schemas.openxmlformats.org/drawingml/2006/chart" xmlns:a="http://schemas.openxmlformats.org/drawingml/2006/main" xmlns:r="http://schemas.openxmlformats.org/officeDocument/2006/relationships">
  <c:lang val="ru-RU"/>
  <c:chart>
    <c:plotArea>
      <c:layout>
        <c:manualLayout>
          <c:layoutTarget val="inner"/>
          <c:xMode val="edge"/>
          <c:yMode val="edge"/>
          <c:x val="0.16831730878630624"/>
          <c:y val="5.8104582504194625E-2"/>
          <c:w val="0.72938992471071618"/>
          <c:h val="0.65976331360946772"/>
        </c:manualLayout>
      </c:layout>
      <c:lineChart>
        <c:grouping val="standard"/>
        <c:ser>
          <c:idx val="0"/>
          <c:order val="0"/>
          <c:tx>
            <c:v>l=3 м </c:v>
          </c:tx>
          <c:spPr>
            <a:ln w="25400">
              <a:solidFill>
                <a:srgbClr val="000000"/>
              </a:solidFill>
              <a:prstDash val="solid"/>
            </a:ln>
          </c:spPr>
          <c:marker>
            <c:symbol val="diamond"/>
            <c:size val="7"/>
            <c:spPr>
              <a:solidFill>
                <a:srgbClr val="000000"/>
              </a:solidFill>
              <a:ln>
                <a:solidFill>
                  <a:srgbClr val="000000"/>
                </a:solidFill>
                <a:prstDash val="solid"/>
              </a:ln>
            </c:spPr>
          </c:marker>
          <c:cat>
            <c:strRef>
              <c:f>Лист1!$J$2:$J$5</c:f>
              <c:strCache>
                <c:ptCount val="4"/>
                <c:pt idx="0">
                  <c:v>3d</c:v>
                </c:pt>
                <c:pt idx="1">
                  <c:v>6d</c:v>
                </c:pt>
                <c:pt idx="2">
                  <c:v>9d</c:v>
                </c:pt>
                <c:pt idx="3">
                  <c:v>12d</c:v>
                </c:pt>
              </c:strCache>
            </c:strRef>
          </c:cat>
          <c:val>
            <c:numRef>
              <c:f>Лист1!$G$2:$G$5</c:f>
              <c:numCache>
                <c:formatCode>0.000</c:formatCode>
                <c:ptCount val="4"/>
                <c:pt idx="0">
                  <c:v>0.19070341156230733</c:v>
                </c:pt>
                <c:pt idx="1">
                  <c:v>0.36910457963089555</c:v>
                </c:pt>
                <c:pt idx="2">
                  <c:v>0.55788644662418574</c:v>
                </c:pt>
                <c:pt idx="3">
                  <c:v>0.58336072459004407</c:v>
                </c:pt>
              </c:numCache>
            </c:numRef>
          </c:val>
        </c:ser>
        <c:ser>
          <c:idx val="1"/>
          <c:order val="1"/>
          <c:tx>
            <c:v>l=6 м </c:v>
          </c:tx>
          <c:spPr>
            <a:ln w="25400">
              <a:solidFill>
                <a:srgbClr val="000000"/>
              </a:solidFill>
              <a:prstDash val="solid"/>
            </a:ln>
          </c:spPr>
          <c:marker>
            <c:symbol val="square"/>
            <c:size val="7"/>
            <c:spPr>
              <a:solidFill>
                <a:srgbClr val="000000"/>
              </a:solidFill>
              <a:ln>
                <a:solidFill>
                  <a:srgbClr val="000000"/>
                </a:solidFill>
                <a:prstDash val="solid"/>
              </a:ln>
            </c:spPr>
          </c:marker>
          <c:cat>
            <c:strRef>
              <c:f>Лист1!$J$2:$J$5</c:f>
              <c:strCache>
                <c:ptCount val="4"/>
                <c:pt idx="0">
                  <c:v>3d</c:v>
                </c:pt>
                <c:pt idx="1">
                  <c:v>6d</c:v>
                </c:pt>
                <c:pt idx="2">
                  <c:v>9d</c:v>
                </c:pt>
                <c:pt idx="3">
                  <c:v>12d</c:v>
                </c:pt>
              </c:strCache>
            </c:strRef>
          </c:cat>
          <c:val>
            <c:numRef>
              <c:f>Лист1!$G$6:$G$9</c:f>
              <c:numCache>
                <c:formatCode>0.000</c:formatCode>
                <c:ptCount val="4"/>
                <c:pt idx="0">
                  <c:v>7.3189625237064918E-2</c:v>
                </c:pt>
                <c:pt idx="1">
                  <c:v>0.19987567811934898</c:v>
                </c:pt>
                <c:pt idx="2">
                  <c:v>0.38178068681072364</c:v>
                </c:pt>
                <c:pt idx="3">
                  <c:v>0.46936765173180811</c:v>
                </c:pt>
              </c:numCache>
            </c:numRef>
          </c:val>
        </c:ser>
        <c:ser>
          <c:idx val="2"/>
          <c:order val="2"/>
          <c:tx>
            <c:v>l=9 м  </c:v>
          </c:tx>
          <c:spPr>
            <a:ln w="25400">
              <a:solidFill>
                <a:srgbClr val="000000"/>
              </a:solidFill>
              <a:prstDash val="solid"/>
            </a:ln>
          </c:spPr>
          <c:marker>
            <c:symbol val="triangle"/>
            <c:size val="7"/>
            <c:spPr>
              <a:solidFill>
                <a:srgbClr val="000000"/>
              </a:solidFill>
              <a:ln>
                <a:solidFill>
                  <a:srgbClr val="000000"/>
                </a:solidFill>
                <a:prstDash val="solid"/>
              </a:ln>
            </c:spPr>
          </c:marker>
          <c:cat>
            <c:strRef>
              <c:f>Лист1!$J$2:$J$5</c:f>
              <c:strCache>
                <c:ptCount val="4"/>
                <c:pt idx="0">
                  <c:v>3d</c:v>
                </c:pt>
                <c:pt idx="1">
                  <c:v>6d</c:v>
                </c:pt>
                <c:pt idx="2">
                  <c:v>9d</c:v>
                </c:pt>
                <c:pt idx="3">
                  <c:v>12d</c:v>
                </c:pt>
              </c:strCache>
            </c:strRef>
          </c:cat>
          <c:val>
            <c:numRef>
              <c:f>Лист1!$G$10:$G$13</c:f>
              <c:numCache>
                <c:formatCode>0.000</c:formatCode>
                <c:ptCount val="4"/>
                <c:pt idx="0">
                  <c:v>6.0938952922604504E-2</c:v>
                </c:pt>
                <c:pt idx="1">
                  <c:v>0.14333318012593652</c:v>
                </c:pt>
                <c:pt idx="2">
                  <c:v>0.25455222029273133</c:v>
                </c:pt>
                <c:pt idx="3">
                  <c:v>0.34294948847396961</c:v>
                </c:pt>
              </c:numCache>
            </c:numRef>
          </c:val>
        </c:ser>
        <c:ser>
          <c:idx val="3"/>
          <c:order val="3"/>
          <c:tx>
            <c:v>l=12 м</c:v>
          </c:tx>
          <c:spPr>
            <a:ln w="25400">
              <a:solidFill>
                <a:srgbClr val="000000"/>
              </a:solidFill>
              <a:prstDash val="solid"/>
            </a:ln>
          </c:spPr>
          <c:marker>
            <c:symbol val="x"/>
            <c:size val="7"/>
            <c:spPr>
              <a:noFill/>
              <a:ln>
                <a:solidFill>
                  <a:srgbClr val="000000"/>
                </a:solidFill>
                <a:prstDash val="solid"/>
              </a:ln>
            </c:spPr>
          </c:marker>
          <c:cat>
            <c:strRef>
              <c:f>Лист1!$J$2:$J$5</c:f>
              <c:strCache>
                <c:ptCount val="4"/>
                <c:pt idx="0">
                  <c:v>3d</c:v>
                </c:pt>
                <c:pt idx="1">
                  <c:v>6d</c:v>
                </c:pt>
                <c:pt idx="2">
                  <c:v>9d</c:v>
                </c:pt>
                <c:pt idx="3">
                  <c:v>12d</c:v>
                </c:pt>
              </c:strCache>
            </c:strRef>
          </c:cat>
          <c:val>
            <c:numRef>
              <c:f>Лист1!$G$14:$G$17</c:f>
              <c:numCache>
                <c:formatCode>0.000</c:formatCode>
                <c:ptCount val="4"/>
                <c:pt idx="0">
                  <c:v>5.0122727757817238E-2</c:v>
                </c:pt>
                <c:pt idx="1">
                  <c:v>0.10703462383513905</c:v>
                </c:pt>
                <c:pt idx="2">
                  <c:v>0.17586978636826045</c:v>
                </c:pt>
                <c:pt idx="3">
                  <c:v>0.25047339209924924</c:v>
                </c:pt>
              </c:numCache>
            </c:numRef>
          </c:val>
        </c:ser>
        <c:ser>
          <c:idx val="4"/>
          <c:order val="4"/>
          <c:tx>
            <c:v>l=15 м </c:v>
          </c:tx>
          <c:spPr>
            <a:ln w="25400">
              <a:solidFill>
                <a:srgbClr val="000000"/>
              </a:solidFill>
              <a:prstDash val="solid"/>
            </a:ln>
          </c:spPr>
          <c:marker>
            <c:symbol val="circle"/>
            <c:size val="7"/>
            <c:spPr>
              <a:noFill/>
              <a:ln>
                <a:solidFill>
                  <a:srgbClr val="000000"/>
                </a:solidFill>
                <a:prstDash val="solid"/>
              </a:ln>
            </c:spPr>
          </c:marker>
          <c:cat>
            <c:strRef>
              <c:f>Лист1!$J$2:$J$5</c:f>
              <c:strCache>
                <c:ptCount val="4"/>
                <c:pt idx="0">
                  <c:v>3d</c:v>
                </c:pt>
                <c:pt idx="1">
                  <c:v>6d</c:v>
                </c:pt>
                <c:pt idx="2">
                  <c:v>9d</c:v>
                </c:pt>
                <c:pt idx="3">
                  <c:v>12d</c:v>
                </c:pt>
              </c:strCache>
            </c:strRef>
          </c:cat>
          <c:val>
            <c:numRef>
              <c:f>Лист1!$G$18:$G$21</c:f>
              <c:numCache>
                <c:formatCode>0.000</c:formatCode>
                <c:ptCount val="4"/>
                <c:pt idx="0">
                  <c:v>3.2664970821487366E-2</c:v>
                </c:pt>
                <c:pt idx="1">
                  <c:v>8.6536353099646052E-2</c:v>
                </c:pt>
                <c:pt idx="2">
                  <c:v>0.13353379569005933</c:v>
                </c:pt>
                <c:pt idx="3">
                  <c:v>0.21031149700376622</c:v>
                </c:pt>
              </c:numCache>
            </c:numRef>
          </c:val>
        </c:ser>
        <c:dLbls/>
        <c:marker val="1"/>
        <c:axId val="105733120"/>
        <c:axId val="105739392"/>
      </c:lineChart>
      <c:catAx>
        <c:axId val="105733120"/>
        <c:scaling>
          <c:orientation val="minMax"/>
        </c:scaling>
        <c:axPos val="b"/>
        <c:title>
          <c:tx>
            <c:rich>
              <a:bodyPr/>
              <a:lstStyle/>
              <a:p>
                <a:pPr>
                  <a:defRPr sz="1300" b="0" i="0" u="none" strike="noStrike" baseline="0">
                    <a:solidFill>
                      <a:srgbClr val="000000"/>
                    </a:solidFill>
                    <a:latin typeface="Arial Cyr"/>
                    <a:ea typeface="Arial Cyr"/>
                    <a:cs typeface="Arial Cyr"/>
                  </a:defRPr>
                </a:pPr>
                <a:r>
                  <a:rPr lang="ru-RU"/>
                  <a:t>Крок паль в поздовжньому напрямку</a:t>
                </a:r>
              </a:p>
            </c:rich>
          </c:tx>
          <c:layout>
            <c:manualLayout>
              <c:xMode val="edge"/>
              <c:yMode val="edge"/>
              <c:x val="0.21004598169521052"/>
              <c:y val="0.86094674556213013"/>
            </c:manualLayout>
          </c:layout>
          <c:spPr>
            <a:noFill/>
            <a:ln w="25400">
              <a:noFill/>
            </a:ln>
          </c:spPr>
        </c:title>
        <c:numFmt formatCode="General" sourceLinked="1"/>
        <c:tickLblPos val="nextTo"/>
        <c:spPr>
          <a:ln w="3175">
            <a:solidFill>
              <a:srgbClr val="000000"/>
            </a:solidFill>
            <a:prstDash val="solid"/>
          </a:ln>
        </c:spPr>
        <c:txPr>
          <a:bodyPr rot="0" vert="horz"/>
          <a:lstStyle/>
          <a:p>
            <a:pPr>
              <a:defRPr sz="1125" b="0" i="0" u="none" strike="noStrike" baseline="0">
                <a:solidFill>
                  <a:srgbClr val="000000"/>
                </a:solidFill>
                <a:latin typeface="Arial Cyr"/>
                <a:ea typeface="Arial Cyr"/>
                <a:cs typeface="Arial Cyr"/>
              </a:defRPr>
            </a:pPr>
            <a:endParaRPr lang="ru-RU"/>
          </a:p>
        </c:txPr>
        <c:crossAx val="105739392"/>
        <c:crosses val="autoZero"/>
        <c:lblAlgn val="ctr"/>
        <c:lblOffset val="100"/>
        <c:tickLblSkip val="1"/>
        <c:tickMarkSkip val="1"/>
      </c:catAx>
      <c:valAx>
        <c:axId val="105739392"/>
        <c:scaling>
          <c:orientation val="minMax"/>
        </c:scaling>
        <c:axPos val="l"/>
        <c:majorGridlines>
          <c:spPr>
            <a:ln w="3175">
              <a:solidFill>
                <a:srgbClr val="000000"/>
              </a:solidFill>
              <a:prstDash val="solid"/>
            </a:ln>
          </c:spPr>
        </c:majorGridlines>
        <c:title>
          <c:tx>
            <c:rich>
              <a:bodyPr/>
              <a:lstStyle/>
              <a:p>
                <a:pPr>
                  <a:defRPr sz="1300" b="0" i="0" u="none" strike="noStrike" baseline="0">
                    <a:solidFill>
                      <a:srgbClr val="000000"/>
                    </a:solidFill>
                    <a:latin typeface="Arial Cyr"/>
                    <a:ea typeface="Arial Cyr"/>
                    <a:cs typeface="Arial Cyr"/>
                  </a:defRPr>
                </a:pPr>
                <a:r>
                  <a:rPr lang="ru-RU"/>
                  <a:t>Частка навантаження, що сприймає ростверк</a:t>
                </a:r>
              </a:p>
            </c:rich>
          </c:tx>
          <c:layout>
            <c:manualLayout>
              <c:xMode val="edge"/>
              <c:yMode val="edge"/>
              <c:x val="7.6103500761035003E-3"/>
              <c:y val="9.4674556213017763E-2"/>
            </c:manualLayout>
          </c:layout>
          <c:spPr>
            <a:noFill/>
            <a:ln w="25400">
              <a:noFill/>
            </a:ln>
          </c:spPr>
        </c:title>
        <c:numFmt formatCode="0.000" sourceLinked="1"/>
        <c:tickLblPos val="nextTo"/>
        <c:spPr>
          <a:ln w="3175">
            <a:solidFill>
              <a:srgbClr val="000000"/>
            </a:solidFill>
            <a:prstDash val="solid"/>
          </a:ln>
        </c:spPr>
        <c:txPr>
          <a:bodyPr rot="0" vert="horz"/>
          <a:lstStyle/>
          <a:p>
            <a:pPr>
              <a:defRPr sz="1125" b="0" i="0" u="none" strike="noStrike" baseline="0">
                <a:solidFill>
                  <a:srgbClr val="000000"/>
                </a:solidFill>
                <a:latin typeface="Arial Cyr"/>
                <a:ea typeface="Arial Cyr"/>
                <a:cs typeface="Arial Cyr"/>
              </a:defRPr>
            </a:pPr>
            <a:endParaRPr lang="ru-RU"/>
          </a:p>
        </c:txPr>
        <c:crossAx val="105733120"/>
        <c:crosses val="autoZero"/>
        <c:crossBetween val="between"/>
      </c:valAx>
      <c:spPr>
        <a:noFill/>
        <a:ln w="3175">
          <a:solidFill>
            <a:srgbClr val="000000"/>
          </a:solidFill>
          <a:prstDash val="solid"/>
        </a:ln>
      </c:spPr>
    </c:plotArea>
    <c:legend>
      <c:legendPos val="r"/>
      <c:layout>
        <c:manualLayout>
          <c:xMode val="edge"/>
          <c:yMode val="edge"/>
          <c:x val="0.84228168151754157"/>
          <c:y val="0.18612669371375867"/>
          <c:w val="0.11458463099430848"/>
          <c:h val="0.5361043667912182"/>
        </c:manualLayout>
      </c:layout>
      <c:spPr>
        <a:solidFill>
          <a:srgbClr val="FFFFFF"/>
        </a:solidFill>
        <a:ln w="3175">
          <a:solidFill>
            <a:srgbClr val="000000"/>
          </a:solidFill>
          <a:prstDash val="solid"/>
        </a:ln>
      </c:spPr>
      <c:txPr>
        <a:bodyPr/>
        <a:lstStyle/>
        <a:p>
          <a:pPr>
            <a:defRPr sz="1010" b="0" i="0" u="none" strike="noStrike" baseline="0">
              <a:solidFill>
                <a:srgbClr val="000000"/>
              </a:solidFill>
              <a:latin typeface="Arial Cyr"/>
              <a:ea typeface="Arial Cyr"/>
              <a:cs typeface="Arial Cyr"/>
            </a:defRPr>
          </a:pPr>
          <a:endParaRPr lang="ru-RU"/>
        </a:p>
      </c:txPr>
    </c:legend>
    <c:plotVisOnly val="1"/>
    <c:dispBlanksAs val="gap"/>
  </c:chart>
  <c:spPr>
    <a:solidFill>
      <a:srgbClr val="FFFFFF"/>
    </a:solidFill>
    <a:ln w="9525">
      <a:noFill/>
    </a:ln>
  </c:spPr>
  <c:txPr>
    <a:bodyPr/>
    <a:lstStyle/>
    <a:p>
      <a:pPr>
        <a:defRPr sz="1075" b="0" i="0" u="none" strike="noStrike" baseline="0">
          <a:solidFill>
            <a:srgbClr val="000000"/>
          </a:solidFill>
          <a:latin typeface="Arial Cyr"/>
          <a:ea typeface="Arial Cyr"/>
          <a:cs typeface="Arial Cyr"/>
        </a:defRPr>
      </a:pPr>
      <a:endParaRPr lang="ru-RU"/>
    </a:p>
  </c:txPr>
  <c:externalData r:id="rId1"/>
</c:chartSpace>
</file>

<file path=ppt/drawings/drawing1.xml><?xml version="1.0" encoding="utf-8"?>
<c:userShapes xmlns:c="http://schemas.openxmlformats.org/drawingml/2006/chart">
  <cdr:relSizeAnchor xmlns:cdr="http://schemas.openxmlformats.org/drawingml/2006/chartDrawing">
    <cdr:from>
      <cdr:x>0.60985</cdr:x>
      <cdr:y>0.15601</cdr:y>
    </cdr:from>
    <cdr:to>
      <cdr:x>0.68913</cdr:x>
      <cdr:y>0.22566</cdr:y>
    </cdr:to>
    <cdr:cxnSp macro="">
      <cdr:nvCxnSpPr>
        <cdr:cNvPr id="3" name="Прямая соединительная линия 2"/>
        <cdr:cNvCxnSpPr/>
      </cdr:nvCxnSpPr>
      <cdr:spPr>
        <a:xfrm xmlns:a="http://schemas.openxmlformats.org/drawingml/2006/main" flipH="1" flipV="1">
          <a:off x="2194560" y="409652"/>
          <a:ext cx="285293" cy="182880"/>
        </a:xfrm>
        <a:prstGeom xmlns:a="http://schemas.openxmlformats.org/drawingml/2006/main" prst="line">
          <a:avLst/>
        </a:prstGeom>
      </cdr:spPr>
      <cdr:style>
        <a:lnRef xmlns:a="http://schemas.openxmlformats.org/drawingml/2006/main" idx="1">
          <a:schemeClr val="dk1"/>
        </a:lnRef>
        <a:fillRef xmlns:a="http://schemas.openxmlformats.org/drawingml/2006/main" idx="0">
          <a:schemeClr val="dk1"/>
        </a:fillRef>
        <a:effectRef xmlns:a="http://schemas.openxmlformats.org/drawingml/2006/main" idx="0">
          <a:schemeClr val="dk1"/>
        </a:effectRef>
        <a:fontRef xmlns:a="http://schemas.openxmlformats.org/drawingml/2006/main" idx="minor">
          <a:schemeClr val="tx1"/>
        </a:fontRef>
      </cdr:style>
    </cdr:cxnSp>
  </cdr:relSizeAnchor>
  <cdr:relSizeAnchor xmlns:cdr="http://schemas.openxmlformats.org/drawingml/2006/chartDrawing">
    <cdr:from>
      <cdr:x>0.54683</cdr:x>
      <cdr:y>0.10865</cdr:y>
    </cdr:from>
    <cdr:to>
      <cdr:x>0.61188</cdr:x>
      <cdr:y>0.20059</cdr:y>
    </cdr:to>
    <cdr:sp macro="" textlink="">
      <cdr:nvSpPr>
        <cdr:cNvPr id="4" name="Поле 3"/>
        <cdr:cNvSpPr txBox="1"/>
      </cdr:nvSpPr>
      <cdr:spPr>
        <a:xfrm xmlns:a="http://schemas.openxmlformats.org/drawingml/2006/main">
          <a:off x="1967789" y="285294"/>
          <a:ext cx="234086" cy="241401"/>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ru-RU" sz="1100"/>
            <a:t>1</a:t>
          </a:r>
        </a:p>
      </cdr:txBody>
    </cdr:sp>
  </cdr:relSizeAnchor>
  <cdr:relSizeAnchor xmlns:cdr="http://schemas.openxmlformats.org/drawingml/2006/chartDrawing">
    <cdr:from>
      <cdr:x>0.6627</cdr:x>
      <cdr:y>0.33432</cdr:y>
    </cdr:from>
    <cdr:to>
      <cdr:x>0.74198</cdr:x>
      <cdr:y>0.40397</cdr:y>
    </cdr:to>
    <cdr:cxnSp macro="">
      <cdr:nvCxnSpPr>
        <cdr:cNvPr id="5" name="Прямая соединительная линия 4"/>
        <cdr:cNvCxnSpPr/>
      </cdr:nvCxnSpPr>
      <cdr:spPr>
        <a:xfrm xmlns:a="http://schemas.openxmlformats.org/drawingml/2006/main" flipH="1" flipV="1">
          <a:off x="2384755" y="877825"/>
          <a:ext cx="285293" cy="182880"/>
        </a:xfrm>
        <a:prstGeom xmlns:a="http://schemas.openxmlformats.org/drawingml/2006/main" prst="line">
          <a:avLst/>
        </a:prstGeom>
      </cdr:spPr>
      <cdr:style>
        <a:lnRef xmlns:a="http://schemas.openxmlformats.org/drawingml/2006/main" idx="1">
          <a:schemeClr val="dk1"/>
        </a:lnRef>
        <a:fillRef xmlns:a="http://schemas.openxmlformats.org/drawingml/2006/main" idx="0">
          <a:schemeClr val="dk1"/>
        </a:fillRef>
        <a:effectRef xmlns:a="http://schemas.openxmlformats.org/drawingml/2006/main" idx="0">
          <a:schemeClr val="dk1"/>
        </a:effectRef>
        <a:fontRef xmlns:a="http://schemas.openxmlformats.org/drawingml/2006/main" idx="minor">
          <a:schemeClr val="tx1"/>
        </a:fontRef>
      </cdr:style>
    </cdr:cxnSp>
  </cdr:relSizeAnchor>
  <cdr:relSizeAnchor xmlns:cdr="http://schemas.openxmlformats.org/drawingml/2006/chartDrawing">
    <cdr:from>
      <cdr:x>0.59968</cdr:x>
      <cdr:y>0.28696</cdr:y>
    </cdr:from>
    <cdr:to>
      <cdr:x>0.66473</cdr:x>
      <cdr:y>0.37889</cdr:y>
    </cdr:to>
    <cdr:sp macro="" textlink="">
      <cdr:nvSpPr>
        <cdr:cNvPr id="6" name="Поле 5"/>
        <cdr:cNvSpPr txBox="1"/>
      </cdr:nvSpPr>
      <cdr:spPr>
        <a:xfrm xmlns:a="http://schemas.openxmlformats.org/drawingml/2006/main">
          <a:off x="2157984" y="753467"/>
          <a:ext cx="234086" cy="241401"/>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ru-RU" sz="1100"/>
            <a:t>2</a:t>
          </a:r>
        </a:p>
      </cdr:txBody>
    </cdr:sp>
  </cdr:relSizeAnchor>
  <cdr:relSizeAnchor xmlns:cdr="http://schemas.openxmlformats.org/drawingml/2006/chartDrawing">
    <cdr:from>
      <cdr:x>0.65457</cdr:x>
      <cdr:y>0.48476</cdr:y>
    </cdr:from>
    <cdr:to>
      <cdr:x>0.69319</cdr:x>
      <cdr:y>0.55719</cdr:y>
    </cdr:to>
    <cdr:cxnSp macro="">
      <cdr:nvCxnSpPr>
        <cdr:cNvPr id="7" name="Прямая соединительная линия 6"/>
        <cdr:cNvCxnSpPr/>
      </cdr:nvCxnSpPr>
      <cdr:spPr>
        <a:xfrm xmlns:a="http://schemas.openxmlformats.org/drawingml/2006/main" flipV="1">
          <a:off x="2355494" y="1272846"/>
          <a:ext cx="138990" cy="190194"/>
        </a:xfrm>
        <a:prstGeom xmlns:a="http://schemas.openxmlformats.org/drawingml/2006/main" prst="line">
          <a:avLst/>
        </a:prstGeom>
      </cdr:spPr>
      <cdr:style>
        <a:lnRef xmlns:a="http://schemas.openxmlformats.org/drawingml/2006/main" idx="1">
          <a:schemeClr val="dk1"/>
        </a:lnRef>
        <a:fillRef xmlns:a="http://schemas.openxmlformats.org/drawingml/2006/main" idx="0">
          <a:schemeClr val="dk1"/>
        </a:fillRef>
        <a:effectRef xmlns:a="http://schemas.openxmlformats.org/drawingml/2006/main" idx="0">
          <a:schemeClr val="dk1"/>
        </a:effectRef>
        <a:fontRef xmlns:a="http://schemas.openxmlformats.org/drawingml/2006/main" idx="minor">
          <a:schemeClr val="tx1"/>
        </a:fontRef>
      </cdr:style>
    </cdr:cxnSp>
  </cdr:relSizeAnchor>
  <cdr:relSizeAnchor xmlns:cdr="http://schemas.openxmlformats.org/drawingml/2006/chartDrawing">
    <cdr:from>
      <cdr:x>0.681</cdr:x>
      <cdr:y>0.42904</cdr:y>
    </cdr:from>
    <cdr:to>
      <cdr:x>0.74605</cdr:x>
      <cdr:y>0.52098</cdr:y>
    </cdr:to>
    <cdr:sp macro="" textlink="">
      <cdr:nvSpPr>
        <cdr:cNvPr id="8" name="Поле 7"/>
        <cdr:cNvSpPr txBox="1"/>
      </cdr:nvSpPr>
      <cdr:spPr>
        <a:xfrm xmlns:a="http://schemas.openxmlformats.org/drawingml/2006/main">
          <a:off x="2450592" y="1126542"/>
          <a:ext cx="234086" cy="241401"/>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ru-RU" sz="1100"/>
            <a:t>3</a:t>
          </a:r>
        </a:p>
      </cdr:txBody>
    </cdr:sp>
  </cdr:relSizeAnchor>
</c:userShapes>
</file>

<file path=ppt/drawings/drawing2.xml><?xml version="1.0" encoding="utf-8"?>
<c:userShapes xmlns:c="http://schemas.openxmlformats.org/drawingml/2006/chart">
  <cdr:relSizeAnchor xmlns:cdr="http://schemas.openxmlformats.org/drawingml/2006/chartDrawing">
    <cdr:from>
      <cdr:x>0.59263</cdr:x>
      <cdr:y>0.15571</cdr:y>
    </cdr:from>
    <cdr:to>
      <cdr:x>0.6411</cdr:x>
      <cdr:y>0.20762</cdr:y>
    </cdr:to>
    <cdr:cxnSp macro="">
      <cdr:nvCxnSpPr>
        <cdr:cNvPr id="3" name="Прямая соединительная линия 2"/>
        <cdr:cNvCxnSpPr/>
      </cdr:nvCxnSpPr>
      <cdr:spPr>
        <a:xfrm xmlns:a="http://schemas.openxmlformats.org/drawingml/2006/main" flipH="1" flipV="1">
          <a:off x="1967789" y="416966"/>
          <a:ext cx="160935" cy="138989"/>
        </a:xfrm>
        <a:prstGeom xmlns:a="http://schemas.openxmlformats.org/drawingml/2006/main" prst="line">
          <a:avLst/>
        </a:prstGeom>
      </cdr:spPr>
      <cdr:style>
        <a:lnRef xmlns:a="http://schemas.openxmlformats.org/drawingml/2006/main" idx="1">
          <a:schemeClr val="dk1"/>
        </a:lnRef>
        <a:fillRef xmlns:a="http://schemas.openxmlformats.org/drawingml/2006/main" idx="0">
          <a:schemeClr val="dk1"/>
        </a:fillRef>
        <a:effectRef xmlns:a="http://schemas.openxmlformats.org/drawingml/2006/main" idx="0">
          <a:schemeClr val="dk1"/>
        </a:effectRef>
        <a:fontRef xmlns:a="http://schemas.openxmlformats.org/drawingml/2006/main" idx="minor">
          <a:schemeClr val="tx1"/>
        </a:fontRef>
      </cdr:style>
    </cdr:cxnSp>
  </cdr:relSizeAnchor>
  <cdr:relSizeAnchor xmlns:cdr="http://schemas.openxmlformats.org/drawingml/2006/chartDrawing">
    <cdr:from>
      <cdr:x>0.52654</cdr:x>
      <cdr:y>0.10927</cdr:y>
    </cdr:from>
    <cdr:to>
      <cdr:x>0.59263</cdr:x>
      <cdr:y>0.19669</cdr:y>
    </cdr:to>
    <cdr:sp macro="" textlink="">
      <cdr:nvSpPr>
        <cdr:cNvPr id="4" name="Поле 3"/>
        <cdr:cNvSpPr txBox="1"/>
      </cdr:nvSpPr>
      <cdr:spPr>
        <a:xfrm xmlns:a="http://schemas.openxmlformats.org/drawingml/2006/main">
          <a:off x="1748333" y="292609"/>
          <a:ext cx="219456" cy="234086"/>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ru-RU" sz="1100"/>
            <a:t>1</a:t>
          </a:r>
        </a:p>
      </cdr:txBody>
    </cdr:sp>
  </cdr:relSizeAnchor>
  <cdr:relSizeAnchor xmlns:cdr="http://schemas.openxmlformats.org/drawingml/2006/chartDrawing">
    <cdr:from>
      <cdr:x>0.40978</cdr:x>
      <cdr:y>0.36333</cdr:y>
    </cdr:from>
    <cdr:to>
      <cdr:x>0.45824</cdr:x>
      <cdr:y>0.41523</cdr:y>
    </cdr:to>
    <cdr:cxnSp macro="">
      <cdr:nvCxnSpPr>
        <cdr:cNvPr id="5" name="Прямая соединительная линия 4"/>
        <cdr:cNvCxnSpPr/>
      </cdr:nvCxnSpPr>
      <cdr:spPr>
        <a:xfrm xmlns:a="http://schemas.openxmlformats.org/drawingml/2006/main" flipH="1" flipV="1">
          <a:off x="1360627" y="972921"/>
          <a:ext cx="160935" cy="138989"/>
        </a:xfrm>
        <a:prstGeom xmlns:a="http://schemas.openxmlformats.org/drawingml/2006/main" prst="line">
          <a:avLst/>
        </a:prstGeom>
      </cdr:spPr>
      <cdr:style>
        <a:lnRef xmlns:a="http://schemas.openxmlformats.org/drawingml/2006/main" idx="1">
          <a:schemeClr val="dk1"/>
        </a:lnRef>
        <a:fillRef xmlns:a="http://schemas.openxmlformats.org/drawingml/2006/main" idx="0">
          <a:schemeClr val="dk1"/>
        </a:fillRef>
        <a:effectRef xmlns:a="http://schemas.openxmlformats.org/drawingml/2006/main" idx="0">
          <a:schemeClr val="dk1"/>
        </a:effectRef>
        <a:fontRef xmlns:a="http://schemas.openxmlformats.org/drawingml/2006/main" idx="minor">
          <a:schemeClr val="tx1"/>
        </a:fontRef>
      </cdr:style>
    </cdr:cxnSp>
  </cdr:relSizeAnchor>
  <cdr:relSizeAnchor xmlns:cdr="http://schemas.openxmlformats.org/drawingml/2006/chartDrawing">
    <cdr:from>
      <cdr:x>0.34368</cdr:x>
      <cdr:y>0.31689</cdr:y>
    </cdr:from>
    <cdr:to>
      <cdr:x>0.40978</cdr:x>
      <cdr:y>0.40431</cdr:y>
    </cdr:to>
    <cdr:sp macro="" textlink="">
      <cdr:nvSpPr>
        <cdr:cNvPr id="6" name="Поле 5"/>
        <cdr:cNvSpPr txBox="1"/>
      </cdr:nvSpPr>
      <cdr:spPr>
        <a:xfrm xmlns:a="http://schemas.openxmlformats.org/drawingml/2006/main">
          <a:off x="1141171" y="848564"/>
          <a:ext cx="219456" cy="234086"/>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ru-RU" sz="1100"/>
            <a:t>3</a:t>
          </a:r>
        </a:p>
      </cdr:txBody>
    </cdr:sp>
  </cdr:relSizeAnchor>
  <cdr:relSizeAnchor xmlns:cdr="http://schemas.openxmlformats.org/drawingml/2006/chartDrawing">
    <cdr:from>
      <cdr:x>0.36792</cdr:x>
      <cdr:y>0.56275</cdr:y>
    </cdr:from>
    <cdr:to>
      <cdr:x>0.41639</cdr:x>
      <cdr:y>0.61465</cdr:y>
    </cdr:to>
    <cdr:cxnSp macro="">
      <cdr:nvCxnSpPr>
        <cdr:cNvPr id="7" name="Прямая соединительная линия 6"/>
        <cdr:cNvCxnSpPr/>
      </cdr:nvCxnSpPr>
      <cdr:spPr>
        <a:xfrm xmlns:a="http://schemas.openxmlformats.org/drawingml/2006/main" flipH="1" flipV="1">
          <a:off x="1221638" y="1506931"/>
          <a:ext cx="160935" cy="138989"/>
        </a:xfrm>
        <a:prstGeom xmlns:a="http://schemas.openxmlformats.org/drawingml/2006/main" prst="line">
          <a:avLst/>
        </a:prstGeom>
      </cdr:spPr>
      <cdr:style>
        <a:lnRef xmlns:a="http://schemas.openxmlformats.org/drawingml/2006/main" idx="1">
          <a:schemeClr val="dk1"/>
        </a:lnRef>
        <a:fillRef xmlns:a="http://schemas.openxmlformats.org/drawingml/2006/main" idx="0">
          <a:schemeClr val="dk1"/>
        </a:fillRef>
        <a:effectRef xmlns:a="http://schemas.openxmlformats.org/drawingml/2006/main" idx="0">
          <a:schemeClr val="dk1"/>
        </a:effectRef>
        <a:fontRef xmlns:a="http://schemas.openxmlformats.org/drawingml/2006/main" idx="minor">
          <a:schemeClr val="tx1"/>
        </a:fontRef>
      </cdr:style>
    </cdr:cxnSp>
  </cdr:relSizeAnchor>
  <cdr:relSizeAnchor xmlns:cdr="http://schemas.openxmlformats.org/drawingml/2006/chartDrawing">
    <cdr:from>
      <cdr:x>0.30182</cdr:x>
      <cdr:y>0.51631</cdr:y>
    </cdr:from>
    <cdr:to>
      <cdr:x>0.36792</cdr:x>
      <cdr:y>0.60373</cdr:y>
    </cdr:to>
    <cdr:sp macro="" textlink="">
      <cdr:nvSpPr>
        <cdr:cNvPr id="8" name="Поле 7"/>
        <cdr:cNvSpPr txBox="1"/>
      </cdr:nvSpPr>
      <cdr:spPr>
        <a:xfrm xmlns:a="http://schemas.openxmlformats.org/drawingml/2006/main">
          <a:off x="1002182" y="1382574"/>
          <a:ext cx="219456" cy="234086"/>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ru-RU" sz="1100"/>
            <a:t>2</a:t>
          </a:r>
        </a:p>
      </cdr:txBody>
    </cdr:sp>
  </cdr:relSizeAnchor>
</c:userShapes>
</file>

<file path=ppt/drawings/drawing3.xml><?xml version="1.0" encoding="utf-8"?>
<c:userShapes xmlns:c="http://schemas.openxmlformats.org/drawingml/2006/chart">
  <cdr:relSizeAnchor xmlns:cdr="http://schemas.openxmlformats.org/drawingml/2006/chartDrawing">
    <cdr:from>
      <cdr:x>0.60311</cdr:x>
      <cdr:y>0.1143</cdr:y>
    </cdr:from>
    <cdr:to>
      <cdr:x>0.66484</cdr:x>
      <cdr:y>0.21175</cdr:y>
    </cdr:to>
    <cdr:cxnSp macro="">
      <cdr:nvCxnSpPr>
        <cdr:cNvPr id="2" name="Прямая соединительная линия 1"/>
        <cdr:cNvCxnSpPr/>
      </cdr:nvCxnSpPr>
      <cdr:spPr>
        <a:xfrm xmlns:a="http://schemas.openxmlformats.org/drawingml/2006/main" flipV="1">
          <a:off x="1669774" y="249382"/>
          <a:ext cx="170902" cy="212631"/>
        </a:xfrm>
        <a:prstGeom xmlns:a="http://schemas.openxmlformats.org/drawingml/2006/main" prst="line">
          <a:avLst/>
        </a:prstGeom>
      </cdr:spPr>
      <cdr:style>
        <a:lnRef xmlns:a="http://schemas.openxmlformats.org/drawingml/2006/main" idx="1">
          <a:schemeClr val="dk1"/>
        </a:lnRef>
        <a:fillRef xmlns:a="http://schemas.openxmlformats.org/drawingml/2006/main" idx="0">
          <a:schemeClr val="dk1"/>
        </a:fillRef>
        <a:effectRef xmlns:a="http://schemas.openxmlformats.org/drawingml/2006/main" idx="0">
          <a:schemeClr val="dk1"/>
        </a:effectRef>
        <a:fontRef xmlns:a="http://schemas.openxmlformats.org/drawingml/2006/main" idx="minor">
          <a:schemeClr val="tx1"/>
        </a:fontRef>
      </cdr:style>
    </cdr:cxnSp>
  </cdr:relSizeAnchor>
  <cdr:relSizeAnchor xmlns:cdr="http://schemas.openxmlformats.org/drawingml/2006/chartDrawing">
    <cdr:from>
      <cdr:x>0.64332</cdr:x>
      <cdr:y>0.06195</cdr:y>
    </cdr:from>
    <cdr:to>
      <cdr:x>0.74097</cdr:x>
      <cdr:y>0.18989</cdr:y>
    </cdr:to>
    <cdr:sp macro="" textlink="">
      <cdr:nvSpPr>
        <cdr:cNvPr id="3" name="Поле 2"/>
        <cdr:cNvSpPr txBox="1"/>
      </cdr:nvSpPr>
      <cdr:spPr>
        <a:xfrm xmlns:a="http://schemas.openxmlformats.org/drawingml/2006/main">
          <a:off x="1781093" y="135173"/>
          <a:ext cx="270344" cy="279133"/>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ru-RU" sz="1100"/>
            <a:t>2</a:t>
          </a:r>
        </a:p>
      </cdr:txBody>
    </cdr:sp>
  </cdr:relSizeAnchor>
  <cdr:relSizeAnchor xmlns:cdr="http://schemas.openxmlformats.org/drawingml/2006/chartDrawing">
    <cdr:from>
      <cdr:x>0.65481</cdr:x>
      <cdr:y>0.62317</cdr:y>
    </cdr:from>
    <cdr:to>
      <cdr:x>0.70988</cdr:x>
      <cdr:y>0.67762</cdr:y>
    </cdr:to>
    <cdr:cxnSp macro="">
      <cdr:nvCxnSpPr>
        <cdr:cNvPr id="6" name="Прямая соединительная линия 5"/>
        <cdr:cNvCxnSpPr/>
      </cdr:nvCxnSpPr>
      <cdr:spPr>
        <a:xfrm xmlns:a="http://schemas.openxmlformats.org/drawingml/2006/main">
          <a:off x="1812897" y="1359673"/>
          <a:ext cx="152469" cy="118805"/>
        </a:xfrm>
        <a:prstGeom xmlns:a="http://schemas.openxmlformats.org/drawingml/2006/main" prst="line">
          <a:avLst/>
        </a:prstGeom>
      </cdr:spPr>
      <cdr:style>
        <a:lnRef xmlns:a="http://schemas.openxmlformats.org/drawingml/2006/main" idx="1">
          <a:schemeClr val="dk1"/>
        </a:lnRef>
        <a:fillRef xmlns:a="http://schemas.openxmlformats.org/drawingml/2006/main" idx="0">
          <a:schemeClr val="dk1"/>
        </a:fillRef>
        <a:effectRef xmlns:a="http://schemas.openxmlformats.org/drawingml/2006/main" idx="0">
          <a:schemeClr val="dk1"/>
        </a:effectRef>
        <a:fontRef xmlns:a="http://schemas.openxmlformats.org/drawingml/2006/main" idx="minor">
          <a:schemeClr val="tx1"/>
        </a:fontRef>
      </cdr:style>
    </cdr:cxnSp>
  </cdr:relSizeAnchor>
  <cdr:relSizeAnchor xmlns:cdr="http://schemas.openxmlformats.org/drawingml/2006/chartDrawing">
    <cdr:from>
      <cdr:x>0.68927</cdr:x>
      <cdr:y>0.62317</cdr:y>
    </cdr:from>
    <cdr:to>
      <cdr:x>0.78692</cdr:x>
      <cdr:y>0.75111</cdr:y>
    </cdr:to>
    <cdr:sp macro="" textlink="">
      <cdr:nvSpPr>
        <cdr:cNvPr id="7" name="Поле 6"/>
        <cdr:cNvSpPr txBox="1"/>
      </cdr:nvSpPr>
      <cdr:spPr>
        <a:xfrm xmlns:a="http://schemas.openxmlformats.org/drawingml/2006/main">
          <a:off x="1908313" y="1359674"/>
          <a:ext cx="270344" cy="279133"/>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ru-RU" sz="1100"/>
            <a:t>1</a:t>
          </a:r>
        </a:p>
      </cdr:txBody>
    </cdr:sp>
  </cdr:relSizeAnchor>
</c:userShapes>
</file>

<file path=ppt/drawings/drawing4.xml><?xml version="1.0" encoding="utf-8"?>
<c:userShapes xmlns:c="http://schemas.openxmlformats.org/drawingml/2006/chart">
  <cdr:relSizeAnchor xmlns:cdr="http://schemas.openxmlformats.org/drawingml/2006/chartDrawing">
    <cdr:from>
      <cdr:x>0.68829</cdr:x>
      <cdr:y>0.62486</cdr:y>
    </cdr:from>
    <cdr:to>
      <cdr:x>0.73631</cdr:x>
      <cdr:y>0.738</cdr:y>
    </cdr:to>
    <cdr:cxnSp macro="">
      <cdr:nvCxnSpPr>
        <cdr:cNvPr id="3" name="Прямая соединительная линия 2"/>
        <cdr:cNvCxnSpPr/>
      </cdr:nvCxnSpPr>
      <cdr:spPr>
        <a:xfrm xmlns:a="http://schemas.openxmlformats.org/drawingml/2006/main" flipV="1">
          <a:off x="3145536" y="1777593"/>
          <a:ext cx="219456" cy="321869"/>
        </a:xfrm>
        <a:prstGeom xmlns:a="http://schemas.openxmlformats.org/drawingml/2006/main" prst="line">
          <a:avLst/>
        </a:prstGeom>
      </cdr:spPr>
      <cdr:style>
        <a:lnRef xmlns:a="http://schemas.openxmlformats.org/drawingml/2006/main" idx="1">
          <a:schemeClr val="dk1"/>
        </a:lnRef>
        <a:fillRef xmlns:a="http://schemas.openxmlformats.org/drawingml/2006/main" idx="0">
          <a:schemeClr val="dk1"/>
        </a:fillRef>
        <a:effectRef xmlns:a="http://schemas.openxmlformats.org/drawingml/2006/main" idx="0">
          <a:schemeClr val="dk1"/>
        </a:effectRef>
        <a:fontRef xmlns:a="http://schemas.openxmlformats.org/drawingml/2006/main" idx="minor">
          <a:schemeClr val="tx1"/>
        </a:fontRef>
      </cdr:style>
    </cdr:cxnSp>
  </cdr:relSizeAnchor>
  <cdr:relSizeAnchor xmlns:cdr="http://schemas.openxmlformats.org/drawingml/2006/chartDrawing">
    <cdr:from>
      <cdr:x>0.73471</cdr:x>
      <cdr:y>0.56571</cdr:y>
    </cdr:from>
    <cdr:to>
      <cdr:x>0.81954</cdr:x>
      <cdr:y>0.66857</cdr:y>
    </cdr:to>
    <cdr:sp macro="" textlink="">
      <cdr:nvSpPr>
        <cdr:cNvPr id="4" name="Поле 3"/>
        <cdr:cNvSpPr txBox="1"/>
      </cdr:nvSpPr>
      <cdr:spPr>
        <a:xfrm xmlns:a="http://schemas.openxmlformats.org/drawingml/2006/main">
          <a:off x="3357678" y="1609343"/>
          <a:ext cx="387705" cy="29260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ru-RU" sz="1100"/>
            <a:t>1</a:t>
          </a:r>
        </a:p>
      </cdr:txBody>
    </cdr:sp>
  </cdr:relSizeAnchor>
  <cdr:relSizeAnchor xmlns:cdr="http://schemas.openxmlformats.org/drawingml/2006/chartDrawing">
    <cdr:from>
      <cdr:x>0.7139</cdr:x>
      <cdr:y>0.19286</cdr:y>
    </cdr:from>
    <cdr:to>
      <cdr:x>0.73951</cdr:x>
      <cdr:y>0.252</cdr:y>
    </cdr:to>
    <cdr:cxnSp macro="">
      <cdr:nvCxnSpPr>
        <cdr:cNvPr id="5" name="Прямая соединительная линия 4"/>
        <cdr:cNvCxnSpPr/>
      </cdr:nvCxnSpPr>
      <cdr:spPr>
        <a:xfrm xmlns:a="http://schemas.openxmlformats.org/drawingml/2006/main" flipV="1">
          <a:off x="3262579" y="548641"/>
          <a:ext cx="117044" cy="168248"/>
        </a:xfrm>
        <a:prstGeom xmlns:a="http://schemas.openxmlformats.org/drawingml/2006/main" prst="line">
          <a:avLst/>
        </a:prstGeom>
      </cdr:spPr>
      <cdr:style>
        <a:lnRef xmlns:a="http://schemas.openxmlformats.org/drawingml/2006/main" idx="1">
          <a:schemeClr val="dk1"/>
        </a:lnRef>
        <a:fillRef xmlns:a="http://schemas.openxmlformats.org/drawingml/2006/main" idx="0">
          <a:schemeClr val="dk1"/>
        </a:fillRef>
        <a:effectRef xmlns:a="http://schemas.openxmlformats.org/drawingml/2006/main" idx="0">
          <a:schemeClr val="dk1"/>
        </a:effectRef>
        <a:fontRef xmlns:a="http://schemas.openxmlformats.org/drawingml/2006/main" idx="minor">
          <a:schemeClr val="tx1"/>
        </a:fontRef>
      </cdr:style>
    </cdr:cxnSp>
  </cdr:relSizeAnchor>
  <cdr:relSizeAnchor xmlns:cdr="http://schemas.openxmlformats.org/drawingml/2006/chartDrawing">
    <cdr:from>
      <cdr:x>0.73791</cdr:x>
      <cdr:y>0.13371</cdr:y>
    </cdr:from>
    <cdr:to>
      <cdr:x>0.82274</cdr:x>
      <cdr:y>0.23657</cdr:y>
    </cdr:to>
    <cdr:sp macro="" textlink="">
      <cdr:nvSpPr>
        <cdr:cNvPr id="6" name="Поле 5"/>
        <cdr:cNvSpPr txBox="1"/>
      </cdr:nvSpPr>
      <cdr:spPr>
        <a:xfrm xmlns:a="http://schemas.openxmlformats.org/drawingml/2006/main">
          <a:off x="3372309" y="380390"/>
          <a:ext cx="387705" cy="292608"/>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r>
            <a:rPr lang="ru-RU" sz="1100"/>
            <a:t>2</a:t>
          </a: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716C92B-1FAC-4193-8EDF-FD551667B049}" type="datetimeFigureOut">
              <a:rPr lang="ru-RU" smtClean="0"/>
              <a:t>18.11.2015</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7FA95B9-7908-4B00-B480-F36EB081D7A5}" type="slidenum">
              <a:rPr lang="ru-RU" smtClean="0"/>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
        <p:nvSpPr>
          <p:cNvPr id="4" name="Номер слайда 3"/>
          <p:cNvSpPr>
            <a:spLocks noGrp="1"/>
          </p:cNvSpPr>
          <p:nvPr>
            <p:ph type="sldNum" sz="quarter" idx="10"/>
          </p:nvPr>
        </p:nvSpPr>
        <p:spPr/>
        <p:txBody>
          <a:bodyPr/>
          <a:lstStyle/>
          <a:p>
            <a:fld id="{B7FA95B9-7908-4B00-B480-F36EB081D7A5}" type="slidenum">
              <a:rPr lang="ru-RU" smtClean="0"/>
              <a:t>9</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8" name="Заголовок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ru-RU" smtClean="0"/>
              <a:t>Образец заголовка</a:t>
            </a:r>
            <a:endParaRPr kumimoji="0" lang="en-US"/>
          </a:p>
        </p:txBody>
      </p:sp>
      <p:sp>
        <p:nvSpPr>
          <p:cNvPr id="28" name="Дата 27"/>
          <p:cNvSpPr>
            <a:spLocks noGrp="1"/>
          </p:cNvSpPr>
          <p:nvPr>
            <p:ph type="dt" sz="half" idx="10"/>
          </p:nvPr>
        </p:nvSpPr>
        <p:spPr/>
        <p:txBody>
          <a:bodyPr/>
          <a:lstStyle/>
          <a:p>
            <a:fld id="{C5DB48BF-3E23-4143-A697-EB5ED3B5DEB5}" type="datetimeFigureOut">
              <a:rPr lang="ru-RU" smtClean="0"/>
              <a:pPr/>
              <a:t>18.11.2015</a:t>
            </a:fld>
            <a:endParaRPr lang="ru-RU"/>
          </a:p>
        </p:txBody>
      </p:sp>
      <p:sp>
        <p:nvSpPr>
          <p:cNvPr id="17" name="Нижний колонтитул 16"/>
          <p:cNvSpPr>
            <a:spLocks noGrp="1"/>
          </p:cNvSpPr>
          <p:nvPr>
            <p:ph type="ftr" sz="quarter" idx="11"/>
          </p:nvPr>
        </p:nvSpPr>
        <p:spPr/>
        <p:txBody>
          <a:bodyPr/>
          <a:lstStyle/>
          <a:p>
            <a:endParaRPr lang="ru-RU"/>
          </a:p>
        </p:txBody>
      </p:sp>
      <p:sp>
        <p:nvSpPr>
          <p:cNvPr id="29" name="Номер слайда 28"/>
          <p:cNvSpPr>
            <a:spLocks noGrp="1"/>
          </p:cNvSpPr>
          <p:nvPr>
            <p:ph type="sldNum" sz="quarter" idx="12"/>
          </p:nvPr>
        </p:nvSpPr>
        <p:spPr/>
        <p:txBody>
          <a:bodyPr/>
          <a:lstStyle/>
          <a:p>
            <a:fld id="{2B9C3245-4F8D-483F-8760-A883A8374177}" type="slidenum">
              <a:rPr lang="ru-RU" smtClean="0"/>
              <a:pPr/>
              <a:t>‹#›</a:t>
            </a:fld>
            <a:endParaRPr lang="ru-RU"/>
          </a:p>
        </p:txBody>
      </p:sp>
      <p:sp>
        <p:nvSpPr>
          <p:cNvPr id="9" name="Подзаголовок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C5DB48BF-3E23-4143-A697-EB5ED3B5DEB5}" type="datetimeFigureOut">
              <a:rPr lang="ru-RU" smtClean="0"/>
              <a:pPr/>
              <a:t>18.11.2015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B9C3245-4F8D-483F-8760-A883A8374177}"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C5DB48BF-3E23-4143-A697-EB5ED3B5DEB5}" type="datetimeFigureOut">
              <a:rPr lang="ru-RU" smtClean="0"/>
              <a:pPr/>
              <a:t>18.11.2015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B9C3245-4F8D-483F-8760-A883A8374177}"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C5DB48BF-3E23-4143-A697-EB5ED3B5DEB5}" type="datetimeFigureOut">
              <a:rPr lang="ru-RU" smtClean="0"/>
              <a:pPr/>
              <a:t>18.11.2015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B9C3245-4F8D-483F-8760-A883A8374177}"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C5DB48BF-3E23-4143-A697-EB5ED3B5DEB5}" type="datetimeFigureOut">
              <a:rPr lang="ru-RU" smtClean="0"/>
              <a:pPr/>
              <a:t>18.11.2015</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a:xfrm>
            <a:off x="7924800" y="6416675"/>
            <a:ext cx="762000" cy="365125"/>
          </a:xfrm>
        </p:spPr>
        <p:txBody>
          <a:bodyPr/>
          <a:lstStyle/>
          <a:p>
            <a:fld id="{2B9C3245-4F8D-483F-8760-A883A8374177}" type="slidenum">
              <a:rPr lang="ru-RU" smtClean="0"/>
              <a:pPr/>
              <a:t>‹#›</a:t>
            </a:fld>
            <a:endParaRPr lang="ru-RU"/>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C5DB48BF-3E23-4143-A697-EB5ED3B5DEB5}" type="datetimeFigureOut">
              <a:rPr lang="ru-RU" smtClean="0"/>
              <a:pPr/>
              <a:t>18.11.2015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B9C3245-4F8D-483F-8760-A883A8374177}"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p>
            <a:fld id="{C5DB48BF-3E23-4143-A697-EB5ED3B5DEB5}" type="datetimeFigureOut">
              <a:rPr lang="ru-RU" smtClean="0"/>
              <a:pPr/>
              <a:t>18.11.2015</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2B9C3245-4F8D-483F-8760-A883A8374177}"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Дата 2"/>
          <p:cNvSpPr>
            <a:spLocks noGrp="1"/>
          </p:cNvSpPr>
          <p:nvPr>
            <p:ph type="dt" sz="half" idx="10"/>
          </p:nvPr>
        </p:nvSpPr>
        <p:spPr/>
        <p:txBody>
          <a:bodyPr/>
          <a:lstStyle/>
          <a:p>
            <a:fld id="{C5DB48BF-3E23-4143-A697-EB5ED3B5DEB5}" type="datetimeFigureOut">
              <a:rPr lang="ru-RU" smtClean="0"/>
              <a:pPr/>
              <a:t>18.11.2015</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2B9C3245-4F8D-483F-8760-A883A8374177}"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C5DB48BF-3E23-4143-A697-EB5ED3B5DEB5}" type="datetimeFigureOut">
              <a:rPr lang="ru-RU" smtClean="0"/>
              <a:pPr/>
              <a:t>18.11.2015</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2B9C3245-4F8D-483F-8760-A883A8374177}"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ru-RU" smtClean="0"/>
              <a:t>Образец заголовка</a:t>
            </a:r>
            <a:endParaRPr kumimoji="0" lang="en-US"/>
          </a:p>
        </p:txBody>
      </p:sp>
      <p:sp>
        <p:nvSpPr>
          <p:cNvPr id="3" name="Текст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C5DB48BF-3E23-4143-A697-EB5ED3B5DEB5}" type="datetimeFigureOut">
              <a:rPr lang="ru-RU" smtClean="0"/>
              <a:pPr/>
              <a:t>18.11.2015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B9C3245-4F8D-483F-8760-A883A8374177}"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ru-RU" smtClean="0">
                <a:solidFill>
                  <a:schemeClr val="lt1"/>
                </a:solidFill>
                <a:latin typeface="+mn-lt"/>
                <a:ea typeface="+mn-ea"/>
                <a:cs typeface="+mn-cs"/>
              </a:rPr>
              <a:t>Вставка рисунка</a:t>
            </a:r>
            <a:endParaRPr kumimoji="0" lang="en-US" dirty="0">
              <a:solidFill>
                <a:schemeClr val="lt1"/>
              </a:solidFill>
              <a:latin typeface="+mn-lt"/>
              <a:ea typeface="+mn-ea"/>
              <a:cs typeface="+mn-cs"/>
            </a:endParaRPr>
          </a:p>
        </p:txBody>
      </p:sp>
      <p:sp>
        <p:nvSpPr>
          <p:cNvPr id="4" name="Текст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C5DB48BF-3E23-4143-A697-EB5ED3B5DEB5}" type="datetimeFigureOut">
              <a:rPr lang="ru-RU" smtClean="0"/>
              <a:pPr/>
              <a:t>18.11.2015</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B9C3245-4F8D-483F-8760-A883A8374177}"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Заголовок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C5DB48BF-3E23-4143-A697-EB5ED3B5DEB5}" type="datetimeFigureOut">
              <a:rPr lang="ru-RU" smtClean="0"/>
              <a:pPr/>
              <a:t>18.11.2015</a:t>
            </a:fld>
            <a:endParaRPr lang="ru-RU"/>
          </a:p>
        </p:txBody>
      </p:sp>
      <p:sp>
        <p:nvSpPr>
          <p:cNvPr id="3" name="Нижний колонтитул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ru-RU"/>
          </a:p>
        </p:txBody>
      </p:sp>
      <p:sp>
        <p:nvSpPr>
          <p:cNvPr id="23" name="Номер слайда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2B9C3245-4F8D-483F-8760-A883A8374177}" type="slidenum">
              <a:rPr lang="ru-RU" smtClean="0"/>
              <a:pPr/>
              <a:t>‹#›</a:t>
            </a:fld>
            <a:endParaRPr lang="ru-RU"/>
          </a:p>
        </p:txBody>
      </p:sp>
    </p:spTree>
  </p:cSld>
  <p:clrMap bg1="dk1" tx1="lt1" bg2="dk2" tx2="lt2" accent1="accent1" accent2="accent2" accent3="accent3" accent4="accent4" accent5="accent5" accent6="accent6" hlink="hlink" folHlink="folHlink"/>
  <p:sldLayoutIdLst>
    <p:sldLayoutId id="2147483805" r:id="rId1"/>
    <p:sldLayoutId id="2147483806" r:id="rId2"/>
    <p:sldLayoutId id="2147483807" r:id="rId3"/>
    <p:sldLayoutId id="2147483808" r:id="rId4"/>
    <p:sldLayoutId id="2147483809" r:id="rId5"/>
    <p:sldLayoutId id="2147483810" r:id="rId6"/>
    <p:sldLayoutId id="2147483811" r:id="rId7"/>
    <p:sldLayoutId id="2147483812" r:id="rId8"/>
    <p:sldLayoutId id="2147483813" r:id="rId9"/>
    <p:sldLayoutId id="2147483814" r:id="rId10"/>
    <p:sldLayoutId id="2147483815"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15.jpeg"/></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chart" Target="../charts/chart3.xml"/><Relationship Id="rId1" Type="http://schemas.openxmlformats.org/officeDocument/2006/relationships/slideLayout" Target="../slideLayouts/slideLayout2.xml"/><Relationship Id="rId4" Type="http://schemas.openxmlformats.org/officeDocument/2006/relationships/chart" Target="../charts/chart5.xml"/></Relationships>
</file>

<file path=ppt/slides/_rels/slide16.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png"/></Relationships>
</file>

<file path=ppt/slides/_rels/slide19.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tif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tif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tiff"/><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tif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8.tif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tiff"/><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1214422"/>
            <a:ext cx="9144000" cy="2786082"/>
          </a:xfrm>
        </p:spPr>
        <p:txBody>
          <a:bodyPr>
            <a:normAutofit/>
          </a:bodyPr>
          <a:lstStyle/>
          <a:p>
            <a:r>
              <a:rPr lang="uk-UA" i="1" dirty="0" smtClean="0"/>
              <a:t>Вплив низького ростверку на </a:t>
            </a:r>
            <a:br>
              <a:rPr lang="uk-UA" i="1" dirty="0" smtClean="0"/>
            </a:br>
            <a:r>
              <a:rPr lang="uk-UA" i="1" dirty="0" smtClean="0"/>
              <a:t>роботу стрічкового пальового фундаменту</a:t>
            </a:r>
            <a:endParaRPr lang="ru-RU" i="1" dirty="0"/>
          </a:p>
        </p:txBody>
      </p:sp>
      <p:sp>
        <p:nvSpPr>
          <p:cNvPr id="3" name="Содержимое 2"/>
          <p:cNvSpPr>
            <a:spLocks noGrp="1"/>
          </p:cNvSpPr>
          <p:nvPr>
            <p:ph idx="1"/>
          </p:nvPr>
        </p:nvSpPr>
        <p:spPr>
          <a:xfrm>
            <a:off x="2571736" y="5072074"/>
            <a:ext cx="6257940" cy="1042982"/>
          </a:xfrm>
        </p:spPr>
        <p:txBody>
          <a:bodyPr/>
          <a:lstStyle/>
          <a:p>
            <a:pPr>
              <a:buNone/>
            </a:pPr>
            <a:r>
              <a:rPr lang="uk-UA" dirty="0" smtClean="0"/>
              <a:t>Виконав</a:t>
            </a:r>
            <a:r>
              <a:rPr lang="uk-UA" dirty="0" smtClean="0"/>
              <a:t>:  ст. гр. Б-14мі   </a:t>
            </a:r>
            <a:r>
              <a:rPr lang="uk-UA" dirty="0" err="1" smtClean="0"/>
              <a:t>Овчарук</a:t>
            </a:r>
            <a:r>
              <a:rPr lang="uk-UA" dirty="0" smtClean="0"/>
              <a:t>  В.К.</a:t>
            </a:r>
            <a:endParaRPr lang="ru-RU" dirty="0" smtClean="0"/>
          </a:p>
          <a:p>
            <a:pPr>
              <a:buNone/>
            </a:pPr>
            <a:r>
              <a:rPr lang="uk-UA" dirty="0" smtClean="0"/>
              <a:t>Керівник:  </a:t>
            </a:r>
            <a:r>
              <a:rPr lang="uk-UA" dirty="0" err="1" smtClean="0"/>
              <a:t>к.т.н</a:t>
            </a:r>
            <a:r>
              <a:rPr lang="uk-UA" dirty="0" smtClean="0"/>
              <a:t>., доцент  </a:t>
            </a:r>
            <a:r>
              <a:rPr lang="uk-UA" dirty="0" err="1" smtClean="0"/>
              <a:t>Маєвська</a:t>
            </a:r>
            <a:r>
              <a:rPr lang="uk-UA" dirty="0" smtClean="0"/>
              <a:t> І.В.</a:t>
            </a:r>
            <a:endParaRPr lang="ru-RU"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23528" y="620688"/>
            <a:ext cx="8352928" cy="4832092"/>
          </a:xfrm>
          <a:prstGeom prst="rect">
            <a:avLst/>
          </a:prstGeom>
        </p:spPr>
        <p:txBody>
          <a:bodyPr wrap="square">
            <a:spAutoFit/>
          </a:bodyPr>
          <a:lstStyle/>
          <a:p>
            <a:pPr algn="ctr"/>
            <a:r>
              <a:rPr lang="uk-UA" sz="2400" b="1" dirty="0">
                <a:latin typeface="Times New Roman" panose="02020603050405020304" pitchFamily="18" charset="0"/>
                <a:cs typeface="Times New Roman" panose="02020603050405020304" pitchFamily="18" charset="0"/>
              </a:rPr>
              <a:t>Вплив низького ростверку на роботу</a:t>
            </a:r>
            <a:endParaRPr lang="ru-RU" sz="2400" dirty="0">
              <a:latin typeface="Times New Roman" panose="02020603050405020304" pitchFamily="18" charset="0"/>
              <a:cs typeface="Times New Roman" panose="02020603050405020304" pitchFamily="18" charset="0"/>
            </a:endParaRPr>
          </a:p>
          <a:p>
            <a:pPr algn="ctr"/>
            <a:r>
              <a:rPr lang="uk-UA" sz="2400" b="1" dirty="0">
                <a:latin typeface="Times New Roman" panose="02020603050405020304" pitchFamily="18" charset="0"/>
                <a:cs typeface="Times New Roman" panose="02020603050405020304" pitchFamily="18" charset="0"/>
              </a:rPr>
              <a:t>стрічкового пальового фундаменту</a:t>
            </a:r>
            <a:endParaRPr lang="ru-RU" sz="2400" dirty="0">
              <a:latin typeface="Times New Roman" panose="02020603050405020304" pitchFamily="18" charset="0"/>
              <a:cs typeface="Times New Roman" panose="02020603050405020304" pitchFamily="18" charset="0"/>
            </a:endParaRPr>
          </a:p>
          <a:p>
            <a:r>
              <a:rPr lang="uk-UA" b="1" dirty="0">
                <a:latin typeface="Times New Roman" panose="02020603050405020304" pitchFamily="18" charset="0"/>
                <a:cs typeface="Times New Roman" panose="02020603050405020304" pitchFamily="18" charset="0"/>
              </a:rPr>
              <a:t> </a:t>
            </a:r>
            <a:endParaRPr lang="en-US" b="1" dirty="0" smtClean="0">
              <a:latin typeface="Times New Roman" panose="02020603050405020304" pitchFamily="18" charset="0"/>
              <a:cs typeface="Times New Roman" panose="02020603050405020304" pitchFamily="18" charset="0"/>
            </a:endParaRPr>
          </a:p>
          <a:p>
            <a:endParaRPr lang="ru-RU" dirty="0">
              <a:latin typeface="Times New Roman" panose="02020603050405020304" pitchFamily="18" charset="0"/>
              <a:cs typeface="Times New Roman" panose="02020603050405020304" pitchFamily="18" charset="0"/>
            </a:endParaRPr>
          </a:p>
          <a:p>
            <a:pPr algn="just"/>
            <a:r>
              <a:rPr lang="uk-UA" sz="1600" b="1" dirty="0">
                <a:latin typeface="Times New Roman" panose="02020603050405020304" pitchFamily="18" charset="0"/>
                <a:cs typeface="Times New Roman" panose="02020603050405020304" pitchFamily="18" charset="0"/>
              </a:rPr>
              <a:t>Мета дослідження. </a:t>
            </a:r>
            <a:r>
              <a:rPr lang="uk-UA" sz="1600" dirty="0">
                <a:latin typeface="Times New Roman" panose="02020603050405020304" pitchFamily="18" charset="0"/>
                <a:cs typeface="Times New Roman" panose="02020603050405020304" pitchFamily="18" charset="0"/>
              </a:rPr>
              <a:t>Метою цієї роботи є якісна та кількісна оцінка сумісної роботи елементів стрічкового пальового фундаменту з дворядним розміщенням паль. </a:t>
            </a:r>
            <a:endParaRPr lang="ru-RU" sz="1600" dirty="0">
              <a:latin typeface="Times New Roman" panose="02020603050405020304" pitchFamily="18" charset="0"/>
              <a:cs typeface="Times New Roman" panose="02020603050405020304" pitchFamily="18" charset="0"/>
            </a:endParaRPr>
          </a:p>
          <a:p>
            <a:pPr algn="just"/>
            <a:r>
              <a:rPr lang="uk-UA" sz="1600" b="1" dirty="0">
                <a:latin typeface="Times New Roman" panose="02020603050405020304" pitchFamily="18" charset="0"/>
                <a:cs typeface="Times New Roman" panose="02020603050405020304" pitchFamily="18" charset="0"/>
              </a:rPr>
              <a:t>Задачі дослідження:</a:t>
            </a:r>
            <a:endParaRPr lang="ru-RU" sz="1600" dirty="0">
              <a:latin typeface="Times New Roman" panose="02020603050405020304" pitchFamily="18" charset="0"/>
              <a:cs typeface="Times New Roman" panose="02020603050405020304" pitchFamily="18" charset="0"/>
            </a:endParaRPr>
          </a:p>
          <a:p>
            <a:pPr algn="just"/>
            <a:r>
              <a:rPr lang="uk-UA" sz="1600" dirty="0">
                <a:latin typeface="Times New Roman" panose="02020603050405020304" pitchFamily="18" charset="0"/>
                <a:cs typeface="Times New Roman" panose="02020603050405020304" pitchFamily="18" charset="0"/>
              </a:rPr>
              <a:t>- виконати огляд експериментальних та теоретичних досліджень впливу низького ростверку на роботу пальового фундаменту;</a:t>
            </a:r>
            <a:endParaRPr lang="ru-RU" sz="1600" dirty="0">
              <a:latin typeface="Times New Roman" panose="02020603050405020304" pitchFamily="18" charset="0"/>
              <a:cs typeface="Times New Roman" panose="02020603050405020304" pitchFamily="18" charset="0"/>
            </a:endParaRPr>
          </a:p>
          <a:p>
            <a:pPr algn="just"/>
            <a:r>
              <a:rPr lang="uk-UA" sz="1600" dirty="0">
                <a:latin typeface="Times New Roman" panose="02020603050405020304" pitchFamily="18" charset="0"/>
                <a:cs typeface="Times New Roman" panose="02020603050405020304" pitchFamily="18" charset="0"/>
              </a:rPr>
              <a:t>- виявити якісну картину і особливості сумісної роботи паль та ростверку у складі стрічкового пальового фундаменту на </a:t>
            </a:r>
            <a:r>
              <a:rPr lang="uk-UA" sz="1600" dirty="0" err="1">
                <a:latin typeface="Times New Roman" panose="02020603050405020304" pitchFamily="18" charset="0"/>
                <a:cs typeface="Times New Roman" panose="02020603050405020304" pitchFamily="18" charset="0"/>
              </a:rPr>
              <a:t>маломасштабних</a:t>
            </a:r>
            <a:r>
              <a:rPr lang="uk-UA" sz="1600" dirty="0">
                <a:latin typeface="Times New Roman" panose="02020603050405020304" pitchFamily="18" charset="0"/>
                <a:cs typeface="Times New Roman" panose="02020603050405020304" pitchFamily="18" charset="0"/>
              </a:rPr>
              <a:t> моделях; </a:t>
            </a:r>
            <a:endParaRPr lang="ru-RU" sz="1600" dirty="0">
              <a:latin typeface="Times New Roman" panose="02020603050405020304" pitchFamily="18" charset="0"/>
              <a:cs typeface="Times New Roman" panose="02020603050405020304" pitchFamily="18" charset="0"/>
            </a:endParaRPr>
          </a:p>
          <a:p>
            <a:pPr algn="just"/>
            <a:r>
              <a:rPr lang="uk-UA" sz="1600" dirty="0">
                <a:latin typeface="Times New Roman" panose="02020603050405020304" pitchFamily="18" charset="0"/>
                <a:cs typeface="Times New Roman" panose="02020603050405020304" pitchFamily="18" charset="0"/>
              </a:rPr>
              <a:t>- за результатами фізичного моделювання проаналізувати вплив довжини і кроку паль на розподіл зусиль між палями та ростверком;</a:t>
            </a:r>
            <a:endParaRPr lang="ru-RU" sz="1600" dirty="0">
              <a:latin typeface="Times New Roman" panose="02020603050405020304" pitchFamily="18" charset="0"/>
              <a:cs typeface="Times New Roman" panose="02020603050405020304" pitchFamily="18" charset="0"/>
            </a:endParaRPr>
          </a:p>
          <a:p>
            <a:pPr algn="just"/>
            <a:r>
              <a:rPr lang="uk-UA" sz="1600" dirty="0">
                <a:latin typeface="Times New Roman" panose="02020603050405020304" pitchFamily="18" charset="0"/>
                <a:cs typeface="Times New Roman" panose="02020603050405020304" pitchFamily="18" charset="0"/>
              </a:rPr>
              <a:t>- провести комплексні числові дослідження за допомогою програмного комплексу </a:t>
            </a:r>
            <a:r>
              <a:rPr lang="uk-UA" sz="1600" dirty="0" err="1">
                <a:latin typeface="Times New Roman" panose="02020603050405020304" pitchFamily="18" charset="0"/>
                <a:cs typeface="Times New Roman" panose="02020603050405020304" pitchFamily="18" charset="0"/>
              </a:rPr>
              <a:t>Plaxis</a:t>
            </a:r>
            <a:r>
              <a:rPr lang="uk-UA" sz="1600" dirty="0">
                <a:latin typeface="Times New Roman" panose="02020603050405020304" pitchFamily="18" charset="0"/>
                <a:cs typeface="Times New Roman" panose="02020603050405020304" pitchFamily="18" charset="0"/>
              </a:rPr>
              <a:t>, роботи систем «ростверк – палі – основа»;</a:t>
            </a:r>
            <a:endParaRPr lang="ru-RU" sz="1600" dirty="0">
              <a:latin typeface="Times New Roman" panose="02020603050405020304" pitchFamily="18" charset="0"/>
              <a:cs typeface="Times New Roman" panose="02020603050405020304" pitchFamily="18" charset="0"/>
            </a:endParaRPr>
          </a:p>
          <a:p>
            <a:pPr algn="just"/>
            <a:r>
              <a:rPr lang="uk-UA" sz="1600" dirty="0">
                <a:latin typeface="Times New Roman" panose="02020603050405020304" pitchFamily="18" charset="0"/>
                <a:cs typeface="Times New Roman" panose="02020603050405020304" pitchFamily="18" charset="0"/>
              </a:rPr>
              <a:t>- виявити влив фізико-механічних характеристик основи та роль геометричних параметрів пальових фундаментів на частку несучої здатності ростверку у складі пальового фундаменту при моделюванні методом скінчених елементів.</a:t>
            </a:r>
            <a:endParaRPr lang="ru-RU" sz="16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83386580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09771" y="260648"/>
            <a:ext cx="6480720" cy="369332"/>
          </a:xfrm>
          <a:prstGeom prst="rect">
            <a:avLst/>
          </a:prstGeom>
        </p:spPr>
        <p:txBody>
          <a:bodyPr wrap="square">
            <a:spAutoFit/>
          </a:bodyPr>
          <a:lstStyle/>
          <a:p>
            <a:r>
              <a:rPr lang="uk-UA" b="1" cap="all" dirty="0"/>
              <a:t>Фізичне </a:t>
            </a:r>
            <a:r>
              <a:rPr lang="uk-UA" b="1" cap="all" dirty="0" err="1"/>
              <a:t>маломасштабне</a:t>
            </a:r>
            <a:r>
              <a:rPr lang="uk-UA" b="1" cap="all" dirty="0"/>
              <a:t> Моделювання</a:t>
            </a:r>
            <a:endParaRPr lang="ru-RU" dirty="0"/>
          </a:p>
        </p:txBody>
      </p:sp>
      <p:pic>
        <p:nvPicPr>
          <p:cNvPr id="5" name="Рисунок 4"/>
          <p:cNvPicPr/>
          <p:nvPr/>
        </p:nvPicPr>
        <p:blipFill>
          <a:blip r:embed="rId2">
            <a:grayscl/>
            <a:extLst>
              <a:ext uri="{28A0092B-C50C-407E-A947-70E740481C1C}">
                <a14:useLocalDpi xmlns:a14="http://schemas.microsoft.com/office/drawing/2010/main" xmlns="" val="0"/>
              </a:ext>
            </a:extLst>
          </a:blip>
          <a:srcRect b="-49463"/>
          <a:stretch>
            <a:fillRect/>
          </a:stretch>
        </p:blipFill>
        <p:spPr bwMode="auto">
          <a:xfrm>
            <a:off x="4423427" y="980728"/>
            <a:ext cx="3250565" cy="2532613"/>
          </a:xfrm>
          <a:prstGeom prst="rect">
            <a:avLst/>
          </a:prstGeom>
          <a:noFill/>
          <a:ln>
            <a:noFill/>
          </a:ln>
        </p:spPr>
      </p:pic>
      <p:sp>
        <p:nvSpPr>
          <p:cNvPr id="6" name="Прямоугольник 5"/>
          <p:cNvSpPr/>
          <p:nvPr/>
        </p:nvSpPr>
        <p:spPr>
          <a:xfrm>
            <a:off x="4355976" y="2924944"/>
            <a:ext cx="3568264" cy="738664"/>
          </a:xfrm>
          <a:prstGeom prst="rect">
            <a:avLst/>
          </a:prstGeom>
        </p:spPr>
        <p:txBody>
          <a:bodyPr wrap="square">
            <a:spAutoFit/>
          </a:bodyPr>
          <a:lstStyle/>
          <a:p>
            <a:pPr algn="ctr"/>
            <a:r>
              <a:rPr lang="uk-UA" sz="1400" dirty="0">
                <a:latin typeface="Times New Roman" panose="02020603050405020304" pitchFamily="18" charset="0"/>
                <a:cs typeface="Times New Roman" panose="02020603050405020304" pitchFamily="18" charset="0"/>
              </a:rPr>
              <a:t>Кріплення палі в ростверку: 1 – ростверк; 2 – наголовник; 3 – паля;   4 – болт; 5 – металева пластина, 6 – дріт від наголовника.</a:t>
            </a:r>
            <a:endParaRPr lang="ru-RU" sz="1400" dirty="0">
              <a:latin typeface="Times New Roman" panose="02020603050405020304" pitchFamily="18" charset="0"/>
              <a:cs typeface="Times New Roman" panose="02020603050405020304" pitchFamily="18" charset="0"/>
            </a:endParaRPr>
          </a:p>
        </p:txBody>
      </p:sp>
      <p:pic>
        <p:nvPicPr>
          <p:cNvPr id="7" name="Рисунок 6"/>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1730392" y="3933056"/>
            <a:ext cx="5943600" cy="1714500"/>
          </a:xfrm>
          <a:prstGeom prst="rect">
            <a:avLst/>
          </a:prstGeom>
          <a:noFill/>
          <a:ln>
            <a:noFill/>
          </a:ln>
        </p:spPr>
      </p:pic>
      <p:sp>
        <p:nvSpPr>
          <p:cNvPr id="8" name="Прямоугольник 7"/>
          <p:cNvSpPr/>
          <p:nvPr/>
        </p:nvSpPr>
        <p:spPr>
          <a:xfrm>
            <a:off x="3459137" y="5733256"/>
            <a:ext cx="1889492" cy="307777"/>
          </a:xfrm>
          <a:prstGeom prst="rect">
            <a:avLst/>
          </a:prstGeom>
        </p:spPr>
        <p:txBody>
          <a:bodyPr wrap="none">
            <a:spAutoFit/>
          </a:bodyPr>
          <a:lstStyle/>
          <a:p>
            <a:r>
              <a:rPr lang="uk-UA" sz="1400" dirty="0">
                <a:latin typeface="Times New Roman" panose="02020603050405020304" pitchFamily="18" charset="0"/>
                <a:cs typeface="Times New Roman" panose="02020603050405020304" pitchFamily="18" charset="0"/>
              </a:rPr>
              <a:t>Модель ростверку №2</a:t>
            </a:r>
            <a:endParaRPr lang="ru-RU" sz="1400" dirty="0">
              <a:latin typeface="Times New Roman" panose="02020603050405020304" pitchFamily="18" charset="0"/>
              <a:cs typeface="Times New Roman" panose="02020603050405020304" pitchFamily="18" charset="0"/>
            </a:endParaRPr>
          </a:p>
        </p:txBody>
      </p:sp>
      <p:pic>
        <p:nvPicPr>
          <p:cNvPr id="2050" name="Picture 2"/>
          <p:cNvPicPr>
            <a:picLocks noChangeAspect="1" noChangeArrowheads="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1312096" y="851167"/>
            <a:ext cx="2592288" cy="2156239"/>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10" name="Прямоугольник 9"/>
          <p:cNvSpPr/>
          <p:nvPr/>
        </p:nvSpPr>
        <p:spPr>
          <a:xfrm>
            <a:off x="1663494" y="3222849"/>
            <a:ext cx="1889492" cy="307777"/>
          </a:xfrm>
          <a:prstGeom prst="rect">
            <a:avLst/>
          </a:prstGeom>
        </p:spPr>
        <p:txBody>
          <a:bodyPr wrap="none">
            <a:spAutoFit/>
          </a:bodyPr>
          <a:lstStyle/>
          <a:p>
            <a:r>
              <a:rPr lang="uk-UA" sz="1400" dirty="0">
                <a:latin typeface="Times New Roman" panose="02020603050405020304" pitchFamily="18" charset="0"/>
                <a:cs typeface="Times New Roman" panose="02020603050405020304" pitchFamily="18" charset="0"/>
              </a:rPr>
              <a:t>Модель ростверку </a:t>
            </a:r>
            <a:r>
              <a:rPr lang="uk-UA" sz="1400" dirty="0" smtClean="0">
                <a:latin typeface="Times New Roman" panose="02020603050405020304" pitchFamily="18" charset="0"/>
                <a:cs typeface="Times New Roman" panose="02020603050405020304" pitchFamily="18" charset="0"/>
              </a:rPr>
              <a:t>№</a:t>
            </a:r>
            <a:r>
              <a:rPr lang="en-US" sz="1400" dirty="0" smtClean="0">
                <a:latin typeface="Times New Roman" panose="02020603050405020304" pitchFamily="18" charset="0"/>
                <a:cs typeface="Times New Roman" panose="02020603050405020304" pitchFamily="18" charset="0"/>
              </a:rPr>
              <a:t>1</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66753093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089571" y="188640"/>
            <a:ext cx="2815579" cy="307777"/>
          </a:xfrm>
          <a:prstGeom prst="rect">
            <a:avLst/>
          </a:prstGeom>
        </p:spPr>
        <p:txBody>
          <a:bodyPr wrap="none">
            <a:spAutoFit/>
          </a:bodyPr>
          <a:lstStyle/>
          <a:p>
            <a:r>
              <a:rPr lang="uk-UA" sz="1400" dirty="0">
                <a:latin typeface="Times New Roman" panose="02020603050405020304" pitchFamily="18" charset="0"/>
                <a:cs typeface="Times New Roman" panose="02020603050405020304" pitchFamily="18" charset="0"/>
              </a:rPr>
              <a:t>Програма модельних випробувань</a:t>
            </a:r>
            <a:endParaRPr lang="ru-RU" sz="1400" dirty="0">
              <a:latin typeface="Times New Roman" panose="02020603050405020304" pitchFamily="18" charset="0"/>
              <a:cs typeface="Times New Roman" panose="02020603050405020304" pitchFamily="18" charset="0"/>
            </a:endParaRPr>
          </a:p>
        </p:txBody>
      </p:sp>
      <p:pic>
        <p:nvPicPr>
          <p:cNvPr id="3073" name="Picture 1"/>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210133" y="496417"/>
            <a:ext cx="4574455" cy="2354813"/>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pic>
        <p:nvPicPr>
          <p:cNvPr id="7" name="Рисунок 6" descr="D:\Статьи\Дисерт.Блащук\Випробування - 1\DSC_1585.jpg"/>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563500" y="3093047"/>
            <a:ext cx="1867719" cy="2610093"/>
          </a:xfrm>
          <a:prstGeom prst="rect">
            <a:avLst/>
          </a:prstGeom>
          <a:noFill/>
          <a:ln>
            <a:noFill/>
          </a:ln>
        </p:spPr>
      </p:pic>
      <p:pic>
        <p:nvPicPr>
          <p:cNvPr id="8" name="Рисунок 7" descr="D:\Статьи\Дисерт.Блащук\Випробування - 1\DSC_0329.jpg"/>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323528" y="3245966"/>
            <a:ext cx="2954732" cy="2304256"/>
          </a:xfrm>
          <a:prstGeom prst="rect">
            <a:avLst/>
          </a:prstGeom>
          <a:noFill/>
          <a:ln>
            <a:noFill/>
          </a:ln>
        </p:spPr>
      </p:pic>
      <p:pic>
        <p:nvPicPr>
          <p:cNvPr id="9" name="Рисунок 8" descr="D:\Статьи\Дисерт.Блащук\Випробування - 1\DSC_0332.jpg"/>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5652120" y="3245966"/>
            <a:ext cx="3029314" cy="2304257"/>
          </a:xfrm>
          <a:prstGeom prst="rect">
            <a:avLst/>
          </a:prstGeom>
          <a:noFill/>
          <a:ln>
            <a:noFill/>
          </a:ln>
        </p:spPr>
      </p:pic>
      <p:sp>
        <p:nvSpPr>
          <p:cNvPr id="6" name="Прямоугольник 5"/>
          <p:cNvSpPr/>
          <p:nvPr/>
        </p:nvSpPr>
        <p:spPr>
          <a:xfrm>
            <a:off x="2778295" y="5939407"/>
            <a:ext cx="3438128" cy="307777"/>
          </a:xfrm>
          <a:prstGeom prst="rect">
            <a:avLst/>
          </a:prstGeom>
        </p:spPr>
        <p:txBody>
          <a:bodyPr wrap="square">
            <a:spAutoFit/>
          </a:bodyPr>
          <a:lstStyle/>
          <a:p>
            <a:r>
              <a:rPr lang="ru-RU" sz="1400" dirty="0" err="1">
                <a:latin typeface="Times New Roman" panose="02020603050405020304" pitchFamily="18" charset="0"/>
                <a:cs typeface="Times New Roman" panose="02020603050405020304" pitchFamily="18" charset="0"/>
              </a:rPr>
              <a:t>Підготовка</a:t>
            </a:r>
            <a:r>
              <a:rPr lang="ru-RU" sz="1400" dirty="0">
                <a:latin typeface="Times New Roman" panose="02020603050405020304" pitchFamily="18" charset="0"/>
                <a:cs typeface="Times New Roman" panose="02020603050405020304" pitchFamily="18" charset="0"/>
              </a:rPr>
              <a:t> </a:t>
            </a:r>
            <a:r>
              <a:rPr lang="ru-RU" sz="1400" dirty="0" err="1">
                <a:latin typeface="Times New Roman" panose="02020603050405020304" pitchFamily="18" charset="0"/>
                <a:cs typeface="Times New Roman" panose="02020603050405020304" pitchFamily="18" charset="0"/>
              </a:rPr>
              <a:t>моделі</a:t>
            </a:r>
            <a:r>
              <a:rPr lang="ru-RU" sz="1400" dirty="0">
                <a:latin typeface="Times New Roman" panose="02020603050405020304" pitchFamily="18" charset="0"/>
                <a:cs typeface="Times New Roman" panose="02020603050405020304" pitchFamily="18" charset="0"/>
              </a:rPr>
              <a:t> №1 до </a:t>
            </a:r>
            <a:r>
              <a:rPr lang="ru-RU" sz="1400" dirty="0" err="1">
                <a:latin typeface="Times New Roman" panose="02020603050405020304" pitchFamily="18" charset="0"/>
                <a:cs typeface="Times New Roman" panose="02020603050405020304" pitchFamily="18" charset="0"/>
              </a:rPr>
              <a:t>випробування</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163195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descr="D:\Статьи\Дисерт.Блащук\Випробування - 1\DSC_1570.jpg"/>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39552" y="137932"/>
            <a:ext cx="4248472" cy="3363076"/>
          </a:xfrm>
          <a:prstGeom prst="rect">
            <a:avLst/>
          </a:prstGeom>
          <a:noFill/>
          <a:ln>
            <a:noFill/>
          </a:ln>
        </p:spPr>
      </p:pic>
      <p:sp>
        <p:nvSpPr>
          <p:cNvPr id="5" name="Прямоугольник 4"/>
          <p:cNvSpPr/>
          <p:nvPr/>
        </p:nvSpPr>
        <p:spPr>
          <a:xfrm>
            <a:off x="4932040" y="1496502"/>
            <a:ext cx="2880320" cy="523220"/>
          </a:xfrm>
          <a:prstGeom prst="rect">
            <a:avLst/>
          </a:prstGeom>
        </p:spPr>
        <p:txBody>
          <a:bodyPr wrap="square">
            <a:spAutoFit/>
          </a:bodyPr>
          <a:lstStyle/>
          <a:p>
            <a:pPr algn="ctr"/>
            <a:r>
              <a:rPr lang="uk-UA" sz="1400" dirty="0">
                <a:latin typeface="Times New Roman" panose="02020603050405020304" pitchFamily="18" charset="0"/>
                <a:cs typeface="Times New Roman" panose="02020603050405020304" pitchFamily="18" charset="0"/>
              </a:rPr>
              <a:t>Експериментальна модель №1 </a:t>
            </a:r>
            <a:r>
              <a:rPr lang="uk-UA" sz="1400" dirty="0" smtClean="0">
                <a:latin typeface="Times New Roman" panose="02020603050405020304" pitchFamily="18" charset="0"/>
                <a:cs typeface="Times New Roman" panose="02020603050405020304" pitchFamily="18" charset="0"/>
              </a:rPr>
              <a:t>під</a:t>
            </a:r>
            <a:endParaRPr lang="en-US" sz="1400" dirty="0" smtClean="0">
              <a:latin typeface="Times New Roman" panose="02020603050405020304" pitchFamily="18" charset="0"/>
              <a:cs typeface="Times New Roman" panose="02020603050405020304" pitchFamily="18" charset="0"/>
            </a:endParaRPr>
          </a:p>
          <a:p>
            <a:pPr algn="ctr"/>
            <a:r>
              <a:rPr lang="uk-UA" sz="1400" dirty="0" smtClean="0">
                <a:latin typeface="Times New Roman" panose="02020603050405020304" pitchFamily="18" charset="0"/>
                <a:cs typeface="Times New Roman" panose="02020603050405020304" pitchFamily="18" charset="0"/>
              </a:rPr>
              <a:t>час </a:t>
            </a:r>
            <a:r>
              <a:rPr lang="uk-UA" sz="1400" dirty="0">
                <a:latin typeface="Times New Roman" panose="02020603050405020304" pitchFamily="18" charset="0"/>
                <a:cs typeface="Times New Roman" panose="02020603050405020304" pitchFamily="18" charset="0"/>
              </a:rPr>
              <a:t>завантаження</a:t>
            </a:r>
            <a:endParaRPr lang="ru-RU" sz="1400" dirty="0">
              <a:latin typeface="Times New Roman" panose="02020603050405020304" pitchFamily="18" charset="0"/>
              <a:cs typeface="Times New Roman" panose="02020603050405020304" pitchFamily="18" charset="0"/>
            </a:endParaRPr>
          </a:p>
        </p:txBody>
      </p:sp>
      <p:pic>
        <p:nvPicPr>
          <p:cNvPr id="6" name="Рисунок 5" descr="E:\лоток 2015\Леша\-UFnV5HiAEI.jpg"/>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936228" y="3574276"/>
            <a:ext cx="4871943" cy="2710036"/>
          </a:xfrm>
          <a:prstGeom prst="rect">
            <a:avLst/>
          </a:prstGeom>
          <a:noFill/>
          <a:ln>
            <a:noFill/>
          </a:ln>
        </p:spPr>
      </p:pic>
      <p:sp>
        <p:nvSpPr>
          <p:cNvPr id="7" name="Прямоугольник 6"/>
          <p:cNvSpPr/>
          <p:nvPr/>
        </p:nvSpPr>
        <p:spPr>
          <a:xfrm>
            <a:off x="911892" y="4667684"/>
            <a:ext cx="2880320" cy="523220"/>
          </a:xfrm>
          <a:prstGeom prst="rect">
            <a:avLst/>
          </a:prstGeom>
        </p:spPr>
        <p:txBody>
          <a:bodyPr wrap="square">
            <a:spAutoFit/>
          </a:bodyPr>
          <a:lstStyle/>
          <a:p>
            <a:pPr algn="ctr"/>
            <a:r>
              <a:rPr lang="uk-UA" sz="1400" dirty="0">
                <a:latin typeface="Times New Roman" panose="02020603050405020304" pitchFamily="18" charset="0"/>
                <a:cs typeface="Times New Roman" panose="02020603050405020304" pitchFamily="18" charset="0"/>
              </a:rPr>
              <a:t>Експериментальна модель </a:t>
            </a:r>
            <a:r>
              <a:rPr lang="uk-UA" sz="1400" dirty="0" smtClean="0">
                <a:latin typeface="Times New Roman" panose="02020603050405020304" pitchFamily="18" charset="0"/>
                <a:cs typeface="Times New Roman" panose="02020603050405020304" pitchFamily="18" charset="0"/>
              </a:rPr>
              <a:t>№</a:t>
            </a:r>
            <a:r>
              <a:rPr lang="en-US" sz="1400" dirty="0" smtClean="0">
                <a:latin typeface="Times New Roman" panose="02020603050405020304" pitchFamily="18" charset="0"/>
                <a:cs typeface="Times New Roman" panose="02020603050405020304" pitchFamily="18" charset="0"/>
              </a:rPr>
              <a:t>2</a:t>
            </a:r>
            <a:r>
              <a:rPr lang="uk-UA" sz="1400" dirty="0" smtClean="0">
                <a:latin typeface="Times New Roman" panose="02020603050405020304" pitchFamily="18" charset="0"/>
                <a:cs typeface="Times New Roman" panose="02020603050405020304" pitchFamily="18" charset="0"/>
              </a:rPr>
              <a:t> під</a:t>
            </a:r>
            <a:endParaRPr lang="en-US" sz="1400" dirty="0" smtClean="0">
              <a:latin typeface="Times New Roman" panose="02020603050405020304" pitchFamily="18" charset="0"/>
              <a:cs typeface="Times New Roman" panose="02020603050405020304" pitchFamily="18" charset="0"/>
            </a:endParaRPr>
          </a:p>
          <a:p>
            <a:pPr algn="ctr"/>
            <a:r>
              <a:rPr lang="uk-UA" sz="1400" dirty="0" smtClean="0">
                <a:latin typeface="Times New Roman" panose="02020603050405020304" pitchFamily="18" charset="0"/>
                <a:cs typeface="Times New Roman" panose="02020603050405020304" pitchFamily="18" charset="0"/>
              </a:rPr>
              <a:t>час </a:t>
            </a:r>
            <a:r>
              <a:rPr lang="uk-UA" sz="1400" dirty="0">
                <a:latin typeface="Times New Roman" panose="02020603050405020304" pitchFamily="18" charset="0"/>
                <a:cs typeface="Times New Roman" panose="02020603050405020304" pitchFamily="18" charset="0"/>
              </a:rPr>
              <a:t>завантаження</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59133717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Диаграмма 3"/>
          <p:cNvGraphicFramePr/>
          <p:nvPr>
            <p:extLst>
              <p:ext uri="{D42A27DB-BD31-4B8C-83A1-F6EECF244321}">
                <p14:modId xmlns:p14="http://schemas.microsoft.com/office/powerpoint/2010/main" xmlns="" val="1583635411"/>
              </p:ext>
            </p:extLst>
          </p:nvPr>
        </p:nvGraphicFramePr>
        <p:xfrm>
          <a:off x="251520" y="260648"/>
          <a:ext cx="5472608" cy="2736304"/>
        </p:xfrm>
        <a:graphic>
          <a:graphicData uri="http://schemas.openxmlformats.org/drawingml/2006/chart">
            <c:chart xmlns:c="http://schemas.openxmlformats.org/drawingml/2006/chart" xmlns:r="http://schemas.openxmlformats.org/officeDocument/2006/relationships" r:id="rId2"/>
          </a:graphicData>
        </a:graphic>
      </p:graphicFrame>
      <p:sp>
        <p:nvSpPr>
          <p:cNvPr id="5" name="Прямоугольник 4"/>
          <p:cNvSpPr/>
          <p:nvPr/>
        </p:nvSpPr>
        <p:spPr>
          <a:xfrm>
            <a:off x="5727964" y="1196752"/>
            <a:ext cx="3078088" cy="738664"/>
          </a:xfrm>
          <a:prstGeom prst="rect">
            <a:avLst/>
          </a:prstGeom>
        </p:spPr>
        <p:txBody>
          <a:bodyPr wrap="square">
            <a:spAutoFit/>
          </a:bodyPr>
          <a:lstStyle/>
          <a:p>
            <a:pPr algn="ctr"/>
            <a:r>
              <a:rPr lang="uk-UA" sz="1400" dirty="0">
                <a:latin typeface="Times New Roman" panose="02020603050405020304" pitchFamily="18" charset="0"/>
                <a:cs typeface="Times New Roman" panose="02020603050405020304" pitchFamily="18" charset="0"/>
              </a:rPr>
              <a:t>Графіки залежності осідання – навантаження для моделі №1 для паль різної довжини при кроці 3</a:t>
            </a:r>
            <a:r>
              <a:rPr lang="en-US" sz="1400" dirty="0">
                <a:latin typeface="Times New Roman" panose="02020603050405020304" pitchFamily="18" charset="0"/>
                <a:cs typeface="Times New Roman" panose="02020603050405020304" pitchFamily="18" charset="0"/>
              </a:rPr>
              <a:t>d</a:t>
            </a:r>
            <a:endParaRPr lang="ru-RU" sz="1400" dirty="0">
              <a:latin typeface="Times New Roman" panose="02020603050405020304" pitchFamily="18" charset="0"/>
              <a:cs typeface="Times New Roman" panose="02020603050405020304" pitchFamily="18" charset="0"/>
            </a:endParaRPr>
          </a:p>
        </p:txBody>
      </p:sp>
      <p:graphicFrame>
        <p:nvGraphicFramePr>
          <p:cNvPr id="6" name="Диаграмма 5"/>
          <p:cNvGraphicFramePr/>
          <p:nvPr>
            <p:extLst>
              <p:ext uri="{D42A27DB-BD31-4B8C-83A1-F6EECF244321}">
                <p14:modId xmlns:p14="http://schemas.microsoft.com/office/powerpoint/2010/main" xmlns="" val="4029046433"/>
              </p:ext>
            </p:extLst>
          </p:nvPr>
        </p:nvGraphicFramePr>
        <p:xfrm>
          <a:off x="3779912" y="3573016"/>
          <a:ext cx="4842421" cy="2682289"/>
        </p:xfrm>
        <a:graphic>
          <a:graphicData uri="http://schemas.openxmlformats.org/drawingml/2006/chart">
            <c:chart xmlns:c="http://schemas.openxmlformats.org/drawingml/2006/chart" xmlns:r="http://schemas.openxmlformats.org/officeDocument/2006/relationships" r:id="rId3"/>
          </a:graphicData>
        </a:graphic>
      </p:graphicFrame>
      <p:sp>
        <p:nvSpPr>
          <p:cNvPr id="7" name="Прямоугольник 6"/>
          <p:cNvSpPr/>
          <p:nvPr/>
        </p:nvSpPr>
        <p:spPr>
          <a:xfrm>
            <a:off x="323528" y="4581128"/>
            <a:ext cx="3222104" cy="738664"/>
          </a:xfrm>
          <a:prstGeom prst="rect">
            <a:avLst/>
          </a:prstGeom>
        </p:spPr>
        <p:txBody>
          <a:bodyPr wrap="square">
            <a:spAutoFit/>
          </a:bodyPr>
          <a:lstStyle/>
          <a:p>
            <a:pPr algn="ctr"/>
            <a:r>
              <a:rPr lang="uk-UA" sz="1400" dirty="0">
                <a:latin typeface="Times New Roman" panose="02020603050405020304" pitchFamily="18" charset="0"/>
                <a:cs typeface="Times New Roman" panose="02020603050405020304" pitchFamily="18" charset="0"/>
              </a:rPr>
              <a:t>Графіки залежності осідання – навантаження для моделі №1 для паль різної довжини при кроці 6</a:t>
            </a:r>
            <a:r>
              <a:rPr lang="en-US" sz="1400" dirty="0">
                <a:latin typeface="Times New Roman" panose="02020603050405020304" pitchFamily="18" charset="0"/>
                <a:cs typeface="Times New Roman" panose="02020603050405020304" pitchFamily="18" charset="0"/>
              </a:rPr>
              <a:t>d</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247779382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Диаграмма 3"/>
          <p:cNvGraphicFramePr/>
          <p:nvPr>
            <p:extLst>
              <p:ext uri="{D42A27DB-BD31-4B8C-83A1-F6EECF244321}">
                <p14:modId xmlns:p14="http://schemas.microsoft.com/office/powerpoint/2010/main" xmlns="" val="3198660013"/>
              </p:ext>
            </p:extLst>
          </p:nvPr>
        </p:nvGraphicFramePr>
        <p:xfrm>
          <a:off x="971601" y="404664"/>
          <a:ext cx="5112567" cy="2664296"/>
        </p:xfrm>
        <a:graphic>
          <a:graphicData uri="http://schemas.openxmlformats.org/drawingml/2006/chart">
            <c:chart xmlns:c="http://schemas.openxmlformats.org/drawingml/2006/chart" xmlns:r="http://schemas.openxmlformats.org/officeDocument/2006/relationships" r:id="rId2"/>
          </a:graphicData>
        </a:graphic>
      </p:graphicFrame>
      <p:sp>
        <p:nvSpPr>
          <p:cNvPr id="5" name="Прямоугольник 4"/>
          <p:cNvSpPr/>
          <p:nvPr/>
        </p:nvSpPr>
        <p:spPr>
          <a:xfrm>
            <a:off x="6084168" y="1615007"/>
            <a:ext cx="2664296" cy="692497"/>
          </a:xfrm>
          <a:prstGeom prst="rect">
            <a:avLst/>
          </a:prstGeom>
        </p:spPr>
        <p:txBody>
          <a:bodyPr wrap="square">
            <a:spAutoFit/>
          </a:bodyPr>
          <a:lstStyle/>
          <a:p>
            <a:pPr algn="ctr"/>
            <a:r>
              <a:rPr lang="uk-UA" sz="1300" dirty="0">
                <a:latin typeface="Times New Roman" panose="02020603050405020304" pitchFamily="18" charset="0"/>
                <a:cs typeface="Times New Roman" panose="02020603050405020304" pitchFamily="18" charset="0"/>
              </a:rPr>
              <a:t>Графіки залежності осідання – навантаження для моделі №2 для паль різної довжини при кроці 6</a:t>
            </a:r>
            <a:r>
              <a:rPr lang="en-US" sz="1300" dirty="0">
                <a:latin typeface="Times New Roman" panose="02020603050405020304" pitchFamily="18" charset="0"/>
                <a:cs typeface="Times New Roman" panose="02020603050405020304" pitchFamily="18" charset="0"/>
              </a:rPr>
              <a:t>d</a:t>
            </a:r>
            <a:endParaRPr lang="ru-RU" sz="1300" dirty="0">
              <a:latin typeface="Times New Roman" panose="02020603050405020304" pitchFamily="18" charset="0"/>
              <a:cs typeface="Times New Roman" panose="02020603050405020304" pitchFamily="18" charset="0"/>
            </a:endParaRPr>
          </a:p>
        </p:txBody>
      </p:sp>
      <p:graphicFrame>
        <p:nvGraphicFramePr>
          <p:cNvPr id="6" name="Диаграмма 5"/>
          <p:cNvGraphicFramePr/>
          <p:nvPr>
            <p:extLst>
              <p:ext uri="{D42A27DB-BD31-4B8C-83A1-F6EECF244321}">
                <p14:modId xmlns:p14="http://schemas.microsoft.com/office/powerpoint/2010/main" xmlns="" val="2746921962"/>
              </p:ext>
            </p:extLst>
          </p:nvPr>
        </p:nvGraphicFramePr>
        <p:xfrm>
          <a:off x="4860032" y="3193939"/>
          <a:ext cx="3024335" cy="2337693"/>
        </p:xfrm>
        <a:graphic>
          <a:graphicData uri="http://schemas.openxmlformats.org/drawingml/2006/chart">
            <c:chart xmlns:c="http://schemas.openxmlformats.org/drawingml/2006/chart" xmlns:r="http://schemas.openxmlformats.org/officeDocument/2006/relationships" r:id="rId3"/>
          </a:graphicData>
        </a:graphic>
      </p:graphicFrame>
      <p:sp>
        <p:nvSpPr>
          <p:cNvPr id="7" name="Прямоугольник 6"/>
          <p:cNvSpPr/>
          <p:nvPr/>
        </p:nvSpPr>
        <p:spPr>
          <a:xfrm>
            <a:off x="4499992" y="5531632"/>
            <a:ext cx="3744416" cy="1015663"/>
          </a:xfrm>
          <a:prstGeom prst="rect">
            <a:avLst/>
          </a:prstGeom>
        </p:spPr>
        <p:txBody>
          <a:bodyPr wrap="square">
            <a:spAutoFit/>
          </a:bodyPr>
          <a:lstStyle/>
          <a:p>
            <a:pPr algn="ctr"/>
            <a:r>
              <a:rPr lang="uk-UA" sz="1200" dirty="0">
                <a:latin typeface="Times New Roman" panose="02020603050405020304" pitchFamily="18" charset="0"/>
                <a:cs typeface="Times New Roman" panose="02020603050405020304" pitchFamily="18" charset="0"/>
              </a:rPr>
              <a:t>Графіки залежності несучої здатності фундаменту в цілому, несучої здатності паль і несучої здатності ростверку для моделі №1 від довжини паль при кроці паль 3</a:t>
            </a:r>
            <a:r>
              <a:rPr lang="en-US" sz="1200" dirty="0">
                <a:latin typeface="Times New Roman" panose="02020603050405020304" pitchFamily="18" charset="0"/>
                <a:cs typeface="Times New Roman" panose="02020603050405020304" pitchFamily="18" charset="0"/>
              </a:rPr>
              <a:t>d</a:t>
            </a:r>
            <a:r>
              <a:rPr lang="uk-UA" sz="1200" dirty="0">
                <a:latin typeface="Times New Roman" panose="02020603050405020304" pitchFamily="18" charset="0"/>
                <a:cs typeface="Times New Roman" panose="02020603050405020304" pitchFamily="18" charset="0"/>
              </a:rPr>
              <a:t>: 1 – несуча здатність фундаменту в цілому; 2 – несуча здатність паль; 3 – несуча здатність ростверку</a:t>
            </a:r>
            <a:endParaRPr lang="ru-RU" sz="1200" dirty="0">
              <a:latin typeface="Times New Roman" panose="02020603050405020304" pitchFamily="18" charset="0"/>
              <a:cs typeface="Times New Roman" panose="02020603050405020304" pitchFamily="18" charset="0"/>
            </a:endParaRPr>
          </a:p>
        </p:txBody>
      </p:sp>
      <p:graphicFrame>
        <p:nvGraphicFramePr>
          <p:cNvPr id="8" name="Диаграмма 7"/>
          <p:cNvGraphicFramePr/>
          <p:nvPr>
            <p:extLst>
              <p:ext uri="{D42A27DB-BD31-4B8C-83A1-F6EECF244321}">
                <p14:modId xmlns:p14="http://schemas.microsoft.com/office/powerpoint/2010/main" xmlns="" val="643822426"/>
              </p:ext>
            </p:extLst>
          </p:nvPr>
        </p:nvGraphicFramePr>
        <p:xfrm>
          <a:off x="1259632" y="3256630"/>
          <a:ext cx="2884344" cy="2275002"/>
        </p:xfrm>
        <a:graphic>
          <a:graphicData uri="http://schemas.openxmlformats.org/drawingml/2006/chart">
            <c:chart xmlns:c="http://schemas.openxmlformats.org/drawingml/2006/chart" xmlns:r="http://schemas.openxmlformats.org/officeDocument/2006/relationships" r:id="rId4"/>
          </a:graphicData>
        </a:graphic>
      </p:graphicFrame>
      <p:sp>
        <p:nvSpPr>
          <p:cNvPr id="9" name="Прямоугольник 8"/>
          <p:cNvSpPr/>
          <p:nvPr/>
        </p:nvSpPr>
        <p:spPr>
          <a:xfrm>
            <a:off x="611560" y="5531632"/>
            <a:ext cx="3744416" cy="1015663"/>
          </a:xfrm>
          <a:prstGeom prst="rect">
            <a:avLst/>
          </a:prstGeom>
        </p:spPr>
        <p:txBody>
          <a:bodyPr wrap="square">
            <a:spAutoFit/>
          </a:bodyPr>
          <a:lstStyle/>
          <a:p>
            <a:pPr algn="ctr"/>
            <a:r>
              <a:rPr lang="uk-UA" sz="1200" dirty="0">
                <a:latin typeface="Times New Roman" panose="02020603050405020304" pitchFamily="18" charset="0"/>
                <a:cs typeface="Times New Roman" panose="02020603050405020304" pitchFamily="18" charset="0"/>
              </a:rPr>
              <a:t>Графіки залежності несучої здатності фундаменту в цілому, несучої здатності паль і несучої здатності ростверку для моделі №1 від довжини паль при кроці паль 6</a:t>
            </a:r>
            <a:r>
              <a:rPr lang="en-US" sz="1200" dirty="0">
                <a:latin typeface="Times New Roman" panose="02020603050405020304" pitchFamily="18" charset="0"/>
                <a:cs typeface="Times New Roman" panose="02020603050405020304" pitchFamily="18" charset="0"/>
              </a:rPr>
              <a:t>d</a:t>
            </a:r>
            <a:r>
              <a:rPr lang="uk-UA" sz="1200" dirty="0">
                <a:latin typeface="Times New Roman" panose="02020603050405020304" pitchFamily="18" charset="0"/>
                <a:cs typeface="Times New Roman" panose="02020603050405020304" pitchFamily="18" charset="0"/>
              </a:rPr>
              <a:t>: 1 – несуча здатність фундаменту в цілому; 2 – несуча здатність паль; 3 – несуча здатність ростверку</a:t>
            </a:r>
            <a:endParaRPr lang="ru-RU" sz="12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65392320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Диаграмма 3"/>
          <p:cNvGraphicFramePr/>
          <p:nvPr>
            <p:extLst>
              <p:ext uri="{D42A27DB-BD31-4B8C-83A1-F6EECF244321}">
                <p14:modId xmlns:p14="http://schemas.microsoft.com/office/powerpoint/2010/main" xmlns="" val="4157292564"/>
              </p:ext>
            </p:extLst>
          </p:nvPr>
        </p:nvGraphicFramePr>
        <p:xfrm>
          <a:off x="1187624" y="476672"/>
          <a:ext cx="2768600" cy="218186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Диаграмма 4"/>
          <p:cNvGraphicFramePr/>
          <p:nvPr>
            <p:extLst>
              <p:ext uri="{D42A27DB-BD31-4B8C-83A1-F6EECF244321}">
                <p14:modId xmlns:p14="http://schemas.microsoft.com/office/powerpoint/2010/main" xmlns="" val="4068369053"/>
              </p:ext>
            </p:extLst>
          </p:nvPr>
        </p:nvGraphicFramePr>
        <p:xfrm>
          <a:off x="4211961" y="404664"/>
          <a:ext cx="4032447" cy="2448272"/>
        </p:xfrm>
        <a:graphic>
          <a:graphicData uri="http://schemas.openxmlformats.org/drawingml/2006/chart">
            <c:chart xmlns:c="http://schemas.openxmlformats.org/drawingml/2006/chart" xmlns:r="http://schemas.openxmlformats.org/officeDocument/2006/relationships" r:id="rId3"/>
          </a:graphicData>
        </a:graphic>
      </p:graphicFrame>
      <p:sp>
        <p:nvSpPr>
          <p:cNvPr id="6" name="Прямоугольник 5"/>
          <p:cNvSpPr/>
          <p:nvPr/>
        </p:nvSpPr>
        <p:spPr>
          <a:xfrm>
            <a:off x="2195736" y="2895596"/>
            <a:ext cx="5022304" cy="1092607"/>
          </a:xfrm>
          <a:prstGeom prst="rect">
            <a:avLst/>
          </a:prstGeom>
        </p:spPr>
        <p:txBody>
          <a:bodyPr wrap="square">
            <a:spAutoFit/>
          </a:bodyPr>
          <a:lstStyle/>
          <a:p>
            <a:r>
              <a:rPr lang="uk-UA" sz="1300" dirty="0">
                <a:latin typeface="Times New Roman" panose="02020603050405020304" pitchFamily="18" charset="0"/>
                <a:cs typeface="Times New Roman" panose="02020603050405020304" pitchFamily="18" charset="0"/>
              </a:rPr>
              <a:t>Графік залежності частки, яку складає несуча здатність ростверку, від довжини паль (модель 1):</a:t>
            </a:r>
            <a:endParaRPr lang="ru-RU" sz="1300" dirty="0">
              <a:latin typeface="Times New Roman" panose="02020603050405020304" pitchFamily="18" charset="0"/>
              <a:cs typeface="Times New Roman" panose="02020603050405020304" pitchFamily="18" charset="0"/>
            </a:endParaRPr>
          </a:p>
          <a:p>
            <a:r>
              <a:rPr lang="uk-UA" sz="1300" dirty="0">
                <a:latin typeface="Times New Roman" panose="02020603050405020304" pitchFamily="18" charset="0"/>
                <a:cs typeface="Times New Roman" panose="02020603050405020304" pitchFamily="18" charset="0"/>
              </a:rPr>
              <a:t>1 – фундамент при кроці паль 3</a:t>
            </a:r>
            <a:r>
              <a:rPr lang="en-US" sz="1300" dirty="0">
                <a:latin typeface="Times New Roman" panose="02020603050405020304" pitchFamily="18" charset="0"/>
                <a:cs typeface="Times New Roman" panose="02020603050405020304" pitchFamily="18" charset="0"/>
              </a:rPr>
              <a:t>d</a:t>
            </a:r>
            <a:r>
              <a:rPr lang="uk-UA" sz="1300" dirty="0">
                <a:latin typeface="Times New Roman" panose="02020603050405020304" pitchFamily="18" charset="0"/>
                <a:cs typeface="Times New Roman" panose="02020603050405020304" pitchFamily="18" charset="0"/>
              </a:rPr>
              <a:t>; 2 –фундамент при кроці паль 6</a:t>
            </a:r>
            <a:r>
              <a:rPr lang="en-US" sz="1300" dirty="0">
                <a:latin typeface="Times New Roman" panose="02020603050405020304" pitchFamily="18" charset="0"/>
                <a:cs typeface="Times New Roman" panose="02020603050405020304" pitchFamily="18" charset="0"/>
              </a:rPr>
              <a:t>d </a:t>
            </a:r>
            <a:endParaRPr lang="ru-RU" sz="1300" dirty="0">
              <a:latin typeface="Times New Roman" panose="02020603050405020304" pitchFamily="18" charset="0"/>
              <a:cs typeface="Times New Roman" panose="02020603050405020304" pitchFamily="18" charset="0"/>
            </a:endParaRPr>
          </a:p>
          <a:p>
            <a:r>
              <a:rPr lang="uk-UA" sz="1300" dirty="0">
                <a:latin typeface="Times New Roman" panose="02020603050405020304" pitchFamily="18" charset="0"/>
                <a:cs typeface="Times New Roman" panose="02020603050405020304" pitchFamily="18" charset="0"/>
              </a:rPr>
              <a:t>Залежність несучої здатності ростверку для моделі №1 </a:t>
            </a:r>
            <a:br>
              <a:rPr lang="uk-UA" sz="1300" dirty="0">
                <a:latin typeface="Times New Roman" panose="02020603050405020304" pitchFamily="18" charset="0"/>
                <a:cs typeface="Times New Roman" panose="02020603050405020304" pitchFamily="18" charset="0"/>
              </a:rPr>
            </a:br>
            <a:r>
              <a:rPr lang="uk-UA" sz="1300" dirty="0">
                <a:latin typeface="Times New Roman" panose="02020603050405020304" pitchFamily="18" charset="0"/>
                <a:cs typeface="Times New Roman" panose="02020603050405020304" pitchFamily="18" charset="0"/>
              </a:rPr>
              <a:t>від кроку і довжини паль:  1- при кроці 3</a:t>
            </a:r>
            <a:r>
              <a:rPr lang="en-US" sz="1300" dirty="0">
                <a:latin typeface="Times New Roman" panose="02020603050405020304" pitchFamily="18" charset="0"/>
                <a:cs typeface="Times New Roman" panose="02020603050405020304" pitchFamily="18" charset="0"/>
              </a:rPr>
              <a:t>d</a:t>
            </a:r>
            <a:r>
              <a:rPr lang="uk-UA" sz="1300" dirty="0">
                <a:latin typeface="Times New Roman" panose="02020603050405020304" pitchFamily="18" charset="0"/>
                <a:cs typeface="Times New Roman" panose="02020603050405020304" pitchFamily="18" charset="0"/>
              </a:rPr>
              <a:t>; 2 – при кроці 6</a:t>
            </a:r>
            <a:r>
              <a:rPr lang="en-US" sz="1300" dirty="0">
                <a:latin typeface="Times New Roman" panose="02020603050405020304" pitchFamily="18" charset="0"/>
                <a:cs typeface="Times New Roman" panose="02020603050405020304" pitchFamily="18" charset="0"/>
              </a:rPr>
              <a:t>d</a:t>
            </a:r>
            <a:endParaRPr lang="ru-RU" sz="1300" dirty="0">
              <a:latin typeface="Times New Roman" panose="02020603050405020304" pitchFamily="18" charset="0"/>
              <a:cs typeface="Times New Roman" panose="02020603050405020304" pitchFamily="18" charset="0"/>
            </a:endParaRPr>
          </a:p>
        </p:txBody>
      </p:sp>
      <p:sp>
        <p:nvSpPr>
          <p:cNvPr id="7" name="Прямоугольник 6"/>
          <p:cNvSpPr/>
          <p:nvPr/>
        </p:nvSpPr>
        <p:spPr>
          <a:xfrm>
            <a:off x="865473" y="4572909"/>
            <a:ext cx="2880320" cy="492443"/>
          </a:xfrm>
          <a:prstGeom prst="rect">
            <a:avLst/>
          </a:prstGeom>
        </p:spPr>
        <p:txBody>
          <a:bodyPr wrap="square">
            <a:spAutoFit/>
          </a:bodyPr>
          <a:lstStyle/>
          <a:p>
            <a:pPr algn="ctr"/>
            <a:r>
              <a:rPr lang="uk-UA" sz="1300" dirty="0">
                <a:latin typeface="Times New Roman" panose="02020603050405020304" pitchFamily="18" charset="0"/>
                <a:cs typeface="Times New Roman" panose="02020603050405020304" pitchFamily="18" charset="0"/>
              </a:rPr>
              <a:t>Частка ростверку у несучій здатності пальового фундаменту (модель 1), %</a:t>
            </a:r>
            <a:endParaRPr lang="ru-RU" sz="1300" dirty="0">
              <a:latin typeface="Times New Roman" panose="02020603050405020304" pitchFamily="18" charset="0"/>
              <a:cs typeface="Times New Roman" panose="02020603050405020304" pitchFamily="18" charset="0"/>
            </a:endParaRPr>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xmlns="" val="0"/>
              </a:ext>
            </a:extLst>
          </a:blip>
          <a:srcRect/>
          <a:stretch>
            <a:fillRect/>
          </a:stretch>
        </p:blipFill>
        <p:spPr bwMode="auto">
          <a:xfrm>
            <a:off x="361417" y="5070225"/>
            <a:ext cx="4100686" cy="964069"/>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
        <p:nvSpPr>
          <p:cNvPr id="8" name="Прямоугольник 7"/>
          <p:cNvSpPr/>
          <p:nvPr/>
        </p:nvSpPr>
        <p:spPr>
          <a:xfrm>
            <a:off x="5148064" y="4280521"/>
            <a:ext cx="3063211" cy="292388"/>
          </a:xfrm>
          <a:prstGeom prst="rect">
            <a:avLst/>
          </a:prstGeom>
        </p:spPr>
        <p:txBody>
          <a:bodyPr wrap="none">
            <a:spAutoFit/>
          </a:bodyPr>
          <a:lstStyle/>
          <a:p>
            <a:r>
              <a:rPr lang="uk-UA" sz="1300" dirty="0">
                <a:latin typeface="Times New Roman" panose="02020603050405020304" pitchFamily="18" charset="0"/>
                <a:cs typeface="Times New Roman" panose="02020603050405020304" pitchFamily="18" charset="0"/>
              </a:rPr>
              <a:t>Несуча здатність фундаменту (модель 1)</a:t>
            </a:r>
            <a:endParaRPr lang="ru-RU" sz="1300" dirty="0">
              <a:latin typeface="Times New Roman" panose="02020603050405020304" pitchFamily="18" charset="0"/>
              <a:cs typeface="Times New Roman" panose="02020603050405020304" pitchFamily="18" charset="0"/>
            </a:endParaRPr>
          </a:p>
        </p:txBody>
      </p:sp>
      <p:pic>
        <p:nvPicPr>
          <p:cNvPr id="4099" name="Picture 3"/>
          <p:cNvPicPr>
            <a:picLocks noChangeAspect="1" noChangeArrowheads="1"/>
          </p:cNvPicPr>
          <p:nvPr/>
        </p:nvPicPr>
        <p:blipFill>
          <a:blip r:embed="rId5">
            <a:extLst>
              <a:ext uri="{28A0092B-C50C-407E-A947-70E740481C1C}">
                <a14:useLocalDpi xmlns:a14="http://schemas.microsoft.com/office/drawing/2010/main" xmlns="" val="0"/>
              </a:ext>
            </a:extLst>
          </a:blip>
          <a:srcRect/>
          <a:stretch>
            <a:fillRect/>
          </a:stretch>
        </p:blipFill>
        <p:spPr bwMode="auto">
          <a:xfrm>
            <a:off x="4572000" y="4590690"/>
            <a:ext cx="4057253" cy="1755926"/>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324960676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5580112" y="1772816"/>
            <a:ext cx="2882627" cy="738664"/>
          </a:xfrm>
          <a:prstGeom prst="rect">
            <a:avLst/>
          </a:prstGeom>
        </p:spPr>
        <p:txBody>
          <a:bodyPr wrap="square">
            <a:spAutoFit/>
          </a:bodyPr>
          <a:lstStyle/>
          <a:p>
            <a:pPr algn="ctr"/>
            <a:r>
              <a:rPr lang="uk-UA" sz="1400" dirty="0">
                <a:latin typeface="Times New Roman" panose="02020603050405020304" pitchFamily="18" charset="0"/>
                <a:cs typeface="Times New Roman" panose="02020603050405020304" pitchFamily="18" charset="0"/>
              </a:rPr>
              <a:t>Програма математичного моделювання роботи стрічкового пальового фундаменту</a:t>
            </a:r>
            <a:endParaRPr lang="ru-RU" sz="1400" dirty="0">
              <a:latin typeface="Times New Roman" panose="02020603050405020304" pitchFamily="18" charset="0"/>
              <a:cs typeface="Times New Roman" panose="02020603050405020304" pitchFamily="18" charset="0"/>
            </a:endParaRPr>
          </a:p>
        </p:txBody>
      </p:sp>
      <p:pic>
        <p:nvPicPr>
          <p:cNvPr id="5124" name="Picture 4"/>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1001279" y="188640"/>
            <a:ext cx="4408117" cy="3799172"/>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graphicFrame>
        <p:nvGraphicFramePr>
          <p:cNvPr id="24" name="Диаграмма 23"/>
          <p:cNvGraphicFramePr/>
          <p:nvPr>
            <p:extLst>
              <p:ext uri="{D42A27DB-BD31-4B8C-83A1-F6EECF244321}">
                <p14:modId xmlns:p14="http://schemas.microsoft.com/office/powerpoint/2010/main" xmlns="" val="469444858"/>
              </p:ext>
            </p:extLst>
          </p:nvPr>
        </p:nvGraphicFramePr>
        <p:xfrm>
          <a:off x="2915816" y="4179842"/>
          <a:ext cx="5976664" cy="2332742"/>
        </p:xfrm>
        <a:graphic>
          <a:graphicData uri="http://schemas.openxmlformats.org/drawingml/2006/chart">
            <c:chart xmlns:c="http://schemas.openxmlformats.org/drawingml/2006/chart" xmlns:r="http://schemas.openxmlformats.org/officeDocument/2006/relationships" r:id="rId3"/>
          </a:graphicData>
        </a:graphic>
      </p:graphicFrame>
      <p:sp>
        <p:nvSpPr>
          <p:cNvPr id="5" name="Прямоугольник 4"/>
          <p:cNvSpPr/>
          <p:nvPr/>
        </p:nvSpPr>
        <p:spPr>
          <a:xfrm>
            <a:off x="107504" y="4869160"/>
            <a:ext cx="2736304" cy="954107"/>
          </a:xfrm>
          <a:prstGeom prst="rect">
            <a:avLst/>
          </a:prstGeom>
        </p:spPr>
        <p:txBody>
          <a:bodyPr wrap="square">
            <a:spAutoFit/>
          </a:bodyPr>
          <a:lstStyle/>
          <a:p>
            <a:pPr algn="ctr"/>
            <a:r>
              <a:rPr lang="uk-UA" sz="1400" dirty="0">
                <a:latin typeface="Times New Roman" panose="02020603050405020304" pitchFamily="18" charset="0"/>
                <a:cs typeface="Times New Roman" panose="02020603050405020304" pitchFamily="18" charset="0"/>
              </a:rPr>
              <a:t>Залежність частки, що сприймає ростверк для певної довжини паль при різному кроці в поздовжньому напрямку</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156164972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Полотно 112"/>
          <p:cNvGrpSpPr/>
          <p:nvPr/>
        </p:nvGrpSpPr>
        <p:grpSpPr>
          <a:xfrm>
            <a:off x="1495425" y="380788"/>
            <a:ext cx="6153150" cy="4162425"/>
            <a:chOff x="0" y="0"/>
            <a:chExt cx="6153150" cy="4162425"/>
          </a:xfrm>
        </p:grpSpPr>
        <p:sp>
          <p:nvSpPr>
            <p:cNvPr id="5" name="Прямоугольник 4"/>
            <p:cNvSpPr/>
            <p:nvPr/>
          </p:nvSpPr>
          <p:spPr>
            <a:xfrm>
              <a:off x="0" y="0"/>
              <a:ext cx="6153150" cy="4162425"/>
            </a:xfrm>
            <a:prstGeom prst="rect">
              <a:avLst/>
            </a:prstGeom>
            <a:noFill/>
            <a:ln>
              <a:noFill/>
            </a:ln>
          </p:spPr>
        </p:sp>
        <p:pic>
          <p:nvPicPr>
            <p:cNvPr id="6" name="Picture 63"/>
            <p:cNvPicPr>
              <a:picLocks noChangeAspect="1" noChangeArrowheads="1"/>
            </p:cNvPicPr>
            <p:nvPr/>
          </p:nvPicPr>
          <p:blipFill>
            <a:blip r:embed="rId2" cstate="print">
              <a:extLst>
                <a:ext uri="{28A0092B-C50C-407E-A947-70E740481C1C}">
                  <a14:useLocalDpi xmlns:a14="http://schemas.microsoft.com/office/drawing/2010/main" xmlns="" val="0"/>
                </a:ext>
              </a:extLst>
            </a:blip>
            <a:srcRect l="23006" t="12373" r="26930" b="19736"/>
            <a:stretch>
              <a:fillRect/>
            </a:stretch>
          </p:blipFill>
          <p:spPr bwMode="auto">
            <a:xfrm>
              <a:off x="518179" y="139052"/>
              <a:ext cx="2087762" cy="196869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7" name="Picture 64"/>
            <p:cNvPicPr>
              <a:picLocks noChangeAspect="1" noChangeArrowheads="1"/>
            </p:cNvPicPr>
            <p:nvPr/>
          </p:nvPicPr>
          <p:blipFill>
            <a:blip r:embed="rId3" cstate="print">
              <a:extLst>
                <a:ext uri="{28A0092B-C50C-407E-A947-70E740481C1C}">
                  <a14:useLocalDpi xmlns:a14="http://schemas.microsoft.com/office/drawing/2010/main" xmlns="" val="0"/>
                </a:ext>
              </a:extLst>
            </a:blip>
            <a:srcRect l="23016" t="12373" r="27029" b="16962"/>
            <a:stretch>
              <a:fillRect/>
            </a:stretch>
          </p:blipFill>
          <p:spPr bwMode="auto">
            <a:xfrm>
              <a:off x="3355826" y="35373"/>
              <a:ext cx="2114844" cy="207236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8" name="Picture 65"/>
            <p:cNvPicPr>
              <a:picLocks noChangeAspect="1" noChangeArrowheads="1"/>
            </p:cNvPicPr>
            <p:nvPr/>
          </p:nvPicPr>
          <p:blipFill>
            <a:blip r:embed="rId4" cstate="print">
              <a:extLst>
                <a:ext uri="{28A0092B-C50C-407E-A947-70E740481C1C}">
                  <a14:useLocalDpi xmlns:a14="http://schemas.microsoft.com/office/drawing/2010/main" xmlns="" val="0"/>
                </a:ext>
              </a:extLst>
            </a:blip>
            <a:srcRect l="24940" t="12373" r="27078" b="24097"/>
            <a:stretch>
              <a:fillRect/>
            </a:stretch>
          </p:blipFill>
          <p:spPr bwMode="auto">
            <a:xfrm>
              <a:off x="518179" y="2092495"/>
              <a:ext cx="2221971" cy="204431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9" name="Picture 66"/>
            <p:cNvPicPr>
              <a:picLocks noChangeAspect="1" noChangeArrowheads="1"/>
            </p:cNvPicPr>
            <p:nvPr/>
          </p:nvPicPr>
          <p:blipFill>
            <a:blip r:embed="rId5" cstate="print">
              <a:extLst>
                <a:ext uri="{28A0092B-C50C-407E-A947-70E740481C1C}">
                  <a14:useLocalDpi xmlns:a14="http://schemas.microsoft.com/office/drawing/2010/main" xmlns="" val="0"/>
                </a:ext>
              </a:extLst>
            </a:blip>
            <a:srcRect l="24930" t="13611" r="26930" b="19881"/>
            <a:stretch>
              <a:fillRect/>
            </a:stretch>
          </p:blipFill>
          <p:spPr bwMode="auto">
            <a:xfrm>
              <a:off x="3394343" y="2080908"/>
              <a:ext cx="2129890" cy="2034557"/>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pic>
          <p:nvPicPr>
            <p:cNvPr id="10" name="Picture 67"/>
            <p:cNvPicPr>
              <a:picLocks noChangeAspect="1" noChangeArrowheads="1"/>
            </p:cNvPicPr>
            <p:nvPr/>
          </p:nvPicPr>
          <p:blipFill>
            <a:blip r:embed="rId5" cstate="print">
              <a:extLst>
                <a:ext uri="{28A0092B-C50C-407E-A947-70E740481C1C}">
                  <a14:useLocalDpi xmlns:a14="http://schemas.microsoft.com/office/drawing/2010/main" xmlns="" val="0"/>
                </a:ext>
              </a:extLst>
            </a:blip>
            <a:srcRect l="88470" t="4060" r="1962" b="15517"/>
            <a:stretch>
              <a:fillRect/>
            </a:stretch>
          </p:blipFill>
          <p:spPr bwMode="auto">
            <a:xfrm>
              <a:off x="5669276" y="796502"/>
              <a:ext cx="416469" cy="245659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11" name="Text Box 68"/>
            <p:cNvSpPr txBox="1">
              <a:spLocks noChangeArrowheads="1"/>
            </p:cNvSpPr>
            <p:nvPr/>
          </p:nvSpPr>
          <p:spPr bwMode="auto">
            <a:xfrm>
              <a:off x="144440" y="442162"/>
              <a:ext cx="427904" cy="239682"/>
            </a:xfrm>
            <a:prstGeom prst="rect">
              <a:avLst/>
            </a:prstGeom>
            <a:noFill/>
            <a:ln>
              <a:noFill/>
            </a:ln>
            <a:effectLst/>
            <a:extLst>
              <a:ext uri="{909E8E84-426E-40DD-AFC4-6F175D3DCCD1}">
                <a14:hiddenFill xmlns:a14="http://schemas.microsoft.com/office/drawing/2010/main" xmlns="">
                  <a:solidFill>
                    <a:srgbClr val="CC9900"/>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14:hiddenEffects>
              </a:ext>
            </a:extLst>
          </p:spPr>
          <p:txBody>
            <a:bodyPr rot="0" vert="horz" wrap="square" lIns="67666" tIns="33833" rIns="67666" bIns="33833" anchor="t" anchorCtr="0" upright="1">
              <a:spAutoFit/>
            </a:bodyPr>
            <a:lstStyle/>
            <a:p>
              <a:pPr>
                <a:spcAft>
                  <a:spcPts val="0"/>
                </a:spcAft>
              </a:pPr>
              <a:r>
                <a:rPr lang="en-US" sz="1200">
                  <a:effectLst/>
                  <a:latin typeface="Times New Roman"/>
                  <a:ea typeface="Times New Roman"/>
                </a:rPr>
                <a:t>3d</a:t>
              </a:r>
              <a:endParaRPr lang="ru-RU" sz="1200">
                <a:effectLst/>
                <a:latin typeface="Times New Roman"/>
                <a:ea typeface="Times New Roman"/>
              </a:endParaRPr>
            </a:p>
          </p:txBody>
        </p:sp>
        <p:sp>
          <p:nvSpPr>
            <p:cNvPr id="12" name="AutoShape 69"/>
            <p:cNvSpPr>
              <a:spLocks noChangeArrowheads="1"/>
            </p:cNvSpPr>
            <p:nvPr/>
          </p:nvSpPr>
          <p:spPr bwMode="auto">
            <a:xfrm>
              <a:off x="144440" y="482414"/>
              <a:ext cx="374943" cy="200650"/>
            </a:xfrm>
            <a:prstGeom prst="homePlate">
              <a:avLst>
                <a:gd name="adj" fmla="val 47340"/>
              </a:avLst>
            </a:prstGeom>
            <a:noFill/>
            <a:ln w="9525">
              <a:solidFill>
                <a:srgbClr val="000000"/>
              </a:solidFill>
              <a:miter lim="800000"/>
              <a:headEnd/>
              <a:tailEnd/>
            </a:ln>
            <a:effectLst/>
            <a:extLst>
              <a:ext uri="{909E8E84-426E-40DD-AFC4-6F175D3DCCD1}">
                <a14:hiddenFill xmlns:a14="http://schemas.microsoft.com/office/drawing/2010/main" xmlns="">
                  <a:solidFill>
                    <a:srgbClr val="CC9900"/>
                  </a:solidFill>
                </a14:hiddenFill>
              </a:ext>
              <a:ext uri="{AF507438-7753-43E0-B8FC-AC1667EBCBE1}">
                <a14:hiddenEffects xmlns:a14="http://schemas.microsoft.com/office/drawing/2010/main" xmlns="">
                  <a:effectLst>
                    <a:outerShdw dist="35921" dir="2700000" algn="ctr" rotWithShape="0">
                      <a:srgbClr val="5F5F5F"/>
                    </a:outerShdw>
                  </a:effectLst>
                </a14:hiddenEffects>
              </a:ext>
            </a:extLst>
          </p:spPr>
          <p:txBody>
            <a:bodyPr rot="0" vert="horz" wrap="none" lIns="91440" tIns="45720" rIns="91440" bIns="45720" anchor="ctr" anchorCtr="0" upright="1">
              <a:noAutofit/>
            </a:bodyPr>
            <a:lstStyle/>
            <a:p>
              <a:endParaRPr lang="ru-RU"/>
            </a:p>
          </p:txBody>
        </p:sp>
        <p:sp>
          <p:nvSpPr>
            <p:cNvPr id="13" name="Text Box 70"/>
            <p:cNvSpPr txBox="1">
              <a:spLocks noChangeArrowheads="1"/>
            </p:cNvSpPr>
            <p:nvPr/>
          </p:nvSpPr>
          <p:spPr bwMode="auto">
            <a:xfrm>
              <a:off x="3035650" y="470217"/>
              <a:ext cx="427904" cy="239682"/>
            </a:xfrm>
            <a:prstGeom prst="rect">
              <a:avLst/>
            </a:prstGeom>
            <a:noFill/>
            <a:ln>
              <a:noFill/>
            </a:ln>
            <a:effectLst/>
            <a:extLst>
              <a:ext uri="{909E8E84-426E-40DD-AFC4-6F175D3DCCD1}">
                <a14:hiddenFill xmlns:a14="http://schemas.microsoft.com/office/drawing/2010/main" xmlns="">
                  <a:solidFill>
                    <a:srgbClr val="CC9900"/>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14:hiddenEffects>
              </a:ext>
            </a:extLst>
          </p:spPr>
          <p:txBody>
            <a:bodyPr rot="0" vert="horz" wrap="square" lIns="67666" tIns="33833" rIns="67666" bIns="33833" anchor="t" anchorCtr="0" upright="1">
              <a:spAutoFit/>
            </a:bodyPr>
            <a:lstStyle/>
            <a:p>
              <a:pPr>
                <a:spcAft>
                  <a:spcPts val="0"/>
                </a:spcAft>
              </a:pPr>
              <a:r>
                <a:rPr lang="en-US" sz="1200">
                  <a:effectLst/>
                  <a:latin typeface="Times New Roman"/>
                  <a:ea typeface="Times New Roman"/>
                </a:rPr>
                <a:t>6d</a:t>
              </a:r>
              <a:endParaRPr lang="ru-RU" sz="1200">
                <a:effectLst/>
                <a:latin typeface="Times New Roman"/>
                <a:ea typeface="Times New Roman"/>
              </a:endParaRPr>
            </a:p>
          </p:txBody>
        </p:sp>
        <p:sp>
          <p:nvSpPr>
            <p:cNvPr id="14" name="AutoShape 71"/>
            <p:cNvSpPr>
              <a:spLocks noChangeArrowheads="1"/>
            </p:cNvSpPr>
            <p:nvPr/>
          </p:nvSpPr>
          <p:spPr bwMode="auto">
            <a:xfrm>
              <a:off x="3035650" y="509859"/>
              <a:ext cx="374943" cy="200650"/>
            </a:xfrm>
            <a:prstGeom prst="homePlate">
              <a:avLst>
                <a:gd name="adj" fmla="val 47340"/>
              </a:avLst>
            </a:prstGeom>
            <a:noFill/>
            <a:ln w="9525">
              <a:solidFill>
                <a:srgbClr val="000000"/>
              </a:solidFill>
              <a:miter lim="800000"/>
              <a:headEnd/>
              <a:tailEnd/>
            </a:ln>
            <a:effectLst/>
            <a:extLst>
              <a:ext uri="{909E8E84-426E-40DD-AFC4-6F175D3DCCD1}">
                <a14:hiddenFill xmlns:a14="http://schemas.microsoft.com/office/drawing/2010/main" xmlns="">
                  <a:solidFill>
                    <a:srgbClr val="CC9900"/>
                  </a:solidFill>
                </a14:hiddenFill>
              </a:ext>
              <a:ext uri="{AF507438-7753-43E0-B8FC-AC1667EBCBE1}">
                <a14:hiddenEffects xmlns:a14="http://schemas.microsoft.com/office/drawing/2010/main" xmlns="">
                  <a:effectLst>
                    <a:outerShdw dist="35921" dir="2700000" algn="ctr" rotWithShape="0">
                      <a:srgbClr val="5F5F5F"/>
                    </a:outerShdw>
                  </a:effectLst>
                </a14:hiddenEffects>
              </a:ext>
            </a:extLst>
          </p:spPr>
          <p:txBody>
            <a:bodyPr rot="0" vert="horz" wrap="none" lIns="91440" tIns="45720" rIns="91440" bIns="45720" anchor="ctr" anchorCtr="0" upright="1">
              <a:noAutofit/>
            </a:bodyPr>
            <a:lstStyle/>
            <a:p>
              <a:endParaRPr lang="ru-RU"/>
            </a:p>
          </p:txBody>
        </p:sp>
        <p:sp>
          <p:nvSpPr>
            <p:cNvPr id="15" name="Text Box 72"/>
            <p:cNvSpPr txBox="1">
              <a:spLocks noChangeArrowheads="1"/>
            </p:cNvSpPr>
            <p:nvPr/>
          </p:nvSpPr>
          <p:spPr bwMode="auto">
            <a:xfrm>
              <a:off x="198605" y="2517581"/>
              <a:ext cx="428506" cy="240292"/>
            </a:xfrm>
            <a:prstGeom prst="rect">
              <a:avLst/>
            </a:prstGeom>
            <a:noFill/>
            <a:ln>
              <a:noFill/>
            </a:ln>
            <a:effectLst/>
            <a:extLst>
              <a:ext uri="{909E8E84-426E-40DD-AFC4-6F175D3DCCD1}">
                <a14:hiddenFill xmlns:a14="http://schemas.microsoft.com/office/drawing/2010/main" xmlns="">
                  <a:solidFill>
                    <a:srgbClr val="CC9900"/>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14:hiddenEffects>
              </a:ext>
            </a:extLst>
          </p:spPr>
          <p:txBody>
            <a:bodyPr rot="0" vert="horz" wrap="square" lIns="67666" tIns="33833" rIns="67666" bIns="33833" anchor="t" anchorCtr="0" upright="1">
              <a:spAutoFit/>
            </a:bodyPr>
            <a:lstStyle/>
            <a:p>
              <a:pPr>
                <a:spcAft>
                  <a:spcPts val="0"/>
                </a:spcAft>
              </a:pPr>
              <a:r>
                <a:rPr lang="en-US" sz="1200">
                  <a:effectLst/>
                  <a:latin typeface="Times New Roman"/>
                  <a:ea typeface="Times New Roman"/>
                </a:rPr>
                <a:t>9d</a:t>
              </a:r>
              <a:endParaRPr lang="ru-RU" sz="1200">
                <a:effectLst/>
                <a:latin typeface="Times New Roman"/>
                <a:ea typeface="Times New Roman"/>
              </a:endParaRPr>
            </a:p>
          </p:txBody>
        </p:sp>
        <p:sp>
          <p:nvSpPr>
            <p:cNvPr id="16" name="AutoShape 73"/>
            <p:cNvSpPr>
              <a:spLocks noChangeArrowheads="1"/>
            </p:cNvSpPr>
            <p:nvPr/>
          </p:nvSpPr>
          <p:spPr bwMode="auto">
            <a:xfrm>
              <a:off x="198605" y="2557223"/>
              <a:ext cx="374943" cy="200650"/>
            </a:xfrm>
            <a:prstGeom prst="homePlate">
              <a:avLst>
                <a:gd name="adj" fmla="val 47340"/>
              </a:avLst>
            </a:prstGeom>
            <a:noFill/>
            <a:ln w="9525">
              <a:solidFill>
                <a:srgbClr val="000000"/>
              </a:solidFill>
              <a:miter lim="800000"/>
              <a:headEnd/>
              <a:tailEnd/>
            </a:ln>
            <a:effectLst/>
            <a:extLst>
              <a:ext uri="{909E8E84-426E-40DD-AFC4-6F175D3DCCD1}">
                <a14:hiddenFill xmlns:a14="http://schemas.microsoft.com/office/drawing/2010/main" xmlns="">
                  <a:solidFill>
                    <a:srgbClr val="CC9900"/>
                  </a:solidFill>
                </a14:hiddenFill>
              </a:ext>
              <a:ext uri="{AF507438-7753-43E0-B8FC-AC1667EBCBE1}">
                <a14:hiddenEffects xmlns:a14="http://schemas.microsoft.com/office/drawing/2010/main" xmlns="">
                  <a:effectLst>
                    <a:outerShdw dist="35921" dir="2700000" algn="ctr" rotWithShape="0">
                      <a:srgbClr val="5F5F5F"/>
                    </a:outerShdw>
                  </a:effectLst>
                </a14:hiddenEffects>
              </a:ext>
            </a:extLst>
          </p:spPr>
          <p:txBody>
            <a:bodyPr rot="0" vert="horz" wrap="none" lIns="91440" tIns="45720" rIns="91440" bIns="45720" anchor="ctr" anchorCtr="0" upright="1">
              <a:noAutofit/>
            </a:bodyPr>
            <a:lstStyle/>
            <a:p>
              <a:endParaRPr lang="ru-RU"/>
            </a:p>
          </p:txBody>
        </p:sp>
        <p:sp>
          <p:nvSpPr>
            <p:cNvPr id="17" name="Text Box 74"/>
            <p:cNvSpPr txBox="1">
              <a:spLocks noChangeArrowheads="1"/>
            </p:cNvSpPr>
            <p:nvPr/>
          </p:nvSpPr>
          <p:spPr bwMode="auto">
            <a:xfrm>
              <a:off x="3007966" y="2543806"/>
              <a:ext cx="428506" cy="239682"/>
            </a:xfrm>
            <a:prstGeom prst="rect">
              <a:avLst/>
            </a:prstGeom>
            <a:noFill/>
            <a:ln>
              <a:noFill/>
            </a:ln>
            <a:effectLst/>
            <a:extLst>
              <a:ext uri="{909E8E84-426E-40DD-AFC4-6F175D3DCCD1}">
                <a14:hiddenFill xmlns:a14="http://schemas.microsoft.com/office/drawing/2010/main" xmlns="">
                  <a:solidFill>
                    <a:srgbClr val="CC9900"/>
                  </a:solidFill>
                </a14:hiddenFill>
              </a:ext>
              <a:ext uri="{91240B29-F687-4F45-9708-019B960494DF}">
                <a14:hiddenLine xmlns:a14="http://schemas.microsoft.com/office/drawing/2010/main" xmlns="" w="9525">
                  <a:solidFill>
                    <a:srgbClr val="000000"/>
                  </a:solidFill>
                  <a:miter lim="800000"/>
                  <a:headEnd/>
                  <a:tailEnd/>
                </a14:hiddenLine>
              </a:ext>
              <a:ext uri="{AF507438-7753-43E0-B8FC-AC1667EBCBE1}">
                <a14:hiddenEffects xmlns:a14="http://schemas.microsoft.com/office/drawing/2010/main" xmlns="">
                  <a:effectLst/>
                </a14:hiddenEffects>
              </a:ext>
            </a:extLst>
          </p:spPr>
          <p:txBody>
            <a:bodyPr rot="0" vert="horz" wrap="square" lIns="67666" tIns="33833" rIns="67666" bIns="33833" anchor="t" anchorCtr="0" upright="1">
              <a:spAutoFit/>
            </a:bodyPr>
            <a:lstStyle/>
            <a:p>
              <a:pPr>
                <a:spcAft>
                  <a:spcPts val="0"/>
                </a:spcAft>
              </a:pPr>
              <a:r>
                <a:rPr lang="en-US" sz="1200">
                  <a:effectLst/>
                  <a:latin typeface="Times New Roman"/>
                  <a:ea typeface="Times New Roman"/>
                </a:rPr>
                <a:t>12d</a:t>
              </a:r>
              <a:endParaRPr lang="ru-RU" sz="1200">
                <a:effectLst/>
                <a:latin typeface="Times New Roman"/>
                <a:ea typeface="Times New Roman"/>
              </a:endParaRPr>
            </a:p>
          </p:txBody>
        </p:sp>
        <p:sp>
          <p:nvSpPr>
            <p:cNvPr id="18" name="AutoShape 75"/>
            <p:cNvSpPr>
              <a:spLocks noChangeArrowheads="1"/>
            </p:cNvSpPr>
            <p:nvPr/>
          </p:nvSpPr>
          <p:spPr bwMode="auto">
            <a:xfrm>
              <a:off x="3007966" y="2583448"/>
              <a:ext cx="375544" cy="200650"/>
            </a:xfrm>
            <a:prstGeom prst="homePlate">
              <a:avLst>
                <a:gd name="adj" fmla="val 47416"/>
              </a:avLst>
            </a:prstGeom>
            <a:noFill/>
            <a:ln w="9525">
              <a:solidFill>
                <a:srgbClr val="000000"/>
              </a:solidFill>
              <a:miter lim="800000"/>
              <a:headEnd/>
              <a:tailEnd/>
            </a:ln>
            <a:effectLst/>
            <a:extLst>
              <a:ext uri="{909E8E84-426E-40DD-AFC4-6F175D3DCCD1}">
                <a14:hiddenFill xmlns:a14="http://schemas.microsoft.com/office/drawing/2010/main" xmlns="">
                  <a:solidFill>
                    <a:srgbClr val="CC9900"/>
                  </a:solidFill>
                </a14:hiddenFill>
              </a:ext>
              <a:ext uri="{AF507438-7753-43E0-B8FC-AC1667EBCBE1}">
                <a14:hiddenEffects xmlns:a14="http://schemas.microsoft.com/office/drawing/2010/main" xmlns="">
                  <a:effectLst>
                    <a:outerShdw dist="35921" dir="2700000" algn="ctr" rotWithShape="0">
                      <a:srgbClr val="5F5F5F"/>
                    </a:outerShdw>
                  </a:effectLst>
                </a14:hiddenEffects>
              </a:ext>
            </a:extLst>
          </p:spPr>
          <p:txBody>
            <a:bodyPr rot="0" vert="horz" wrap="none" lIns="91440" tIns="45720" rIns="91440" bIns="45720" anchor="ctr" anchorCtr="0" upright="1">
              <a:noAutofit/>
            </a:bodyPr>
            <a:lstStyle/>
            <a:p>
              <a:endParaRPr lang="ru-RU"/>
            </a:p>
          </p:txBody>
        </p:sp>
      </p:grpSp>
      <p:sp>
        <p:nvSpPr>
          <p:cNvPr id="19" name="Прямоугольник 18"/>
          <p:cNvSpPr/>
          <p:nvPr/>
        </p:nvSpPr>
        <p:spPr>
          <a:xfrm>
            <a:off x="2405163" y="4869160"/>
            <a:ext cx="4572000" cy="738664"/>
          </a:xfrm>
          <a:prstGeom prst="rect">
            <a:avLst/>
          </a:prstGeom>
        </p:spPr>
        <p:txBody>
          <a:bodyPr>
            <a:spAutoFit/>
          </a:bodyPr>
          <a:lstStyle/>
          <a:p>
            <a:r>
              <a:rPr lang="uk-UA" sz="1400" dirty="0">
                <a:latin typeface="Times New Roman" panose="02020603050405020304" pitchFamily="18" charset="0"/>
                <a:cs typeface="Times New Roman" panose="02020603050405020304" pitchFamily="18" charset="0"/>
              </a:rPr>
              <a:t>Мозаїки деформацій системи «паля – ростверк – основа»</a:t>
            </a:r>
            <a:endParaRPr lang="ru-RU" sz="1400" dirty="0">
              <a:latin typeface="Times New Roman" panose="02020603050405020304" pitchFamily="18" charset="0"/>
              <a:cs typeface="Times New Roman" panose="02020603050405020304" pitchFamily="18" charset="0"/>
            </a:endParaRPr>
          </a:p>
          <a:p>
            <a:pPr algn="ctr"/>
            <a:r>
              <a:rPr lang="uk-UA" sz="1400" dirty="0">
                <a:latin typeface="Times New Roman" panose="02020603050405020304" pitchFamily="18" charset="0"/>
                <a:cs typeface="Times New Roman" panose="02020603050405020304" pitchFamily="18" charset="0"/>
              </a:rPr>
              <a:t>при різному кроці паль у повздовжньому напрямку, довжина паль 9 м</a:t>
            </a:r>
            <a:endParaRPr lang="ru-RU" sz="14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82110446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p:nvPr/>
        </p:nvPicPr>
        <p:blipFill>
          <a:blip r:embed="rId2">
            <a:extLst>
              <a:ext uri="{28A0092B-C50C-407E-A947-70E740481C1C}">
                <a14:useLocalDpi xmlns:a14="http://schemas.microsoft.com/office/drawing/2010/main" xmlns="" val="0"/>
              </a:ext>
            </a:extLst>
          </a:blip>
          <a:srcRect/>
          <a:stretch>
            <a:fillRect/>
          </a:stretch>
        </p:blipFill>
        <p:spPr bwMode="auto">
          <a:xfrm>
            <a:off x="539552" y="274393"/>
            <a:ext cx="4752528" cy="4450751"/>
          </a:xfrm>
          <a:prstGeom prst="rect">
            <a:avLst/>
          </a:prstGeom>
          <a:noFill/>
          <a:ln>
            <a:noFill/>
          </a:ln>
        </p:spPr>
      </p:pic>
      <p:sp>
        <p:nvSpPr>
          <p:cNvPr id="5" name="Прямоугольник 4"/>
          <p:cNvSpPr/>
          <p:nvPr/>
        </p:nvSpPr>
        <p:spPr>
          <a:xfrm>
            <a:off x="5436096" y="1914992"/>
            <a:ext cx="3453154" cy="1169551"/>
          </a:xfrm>
          <a:prstGeom prst="rect">
            <a:avLst/>
          </a:prstGeom>
        </p:spPr>
        <p:txBody>
          <a:bodyPr wrap="square">
            <a:spAutoFit/>
          </a:bodyPr>
          <a:lstStyle/>
          <a:p>
            <a:pPr algn="ctr"/>
            <a:r>
              <a:rPr lang="uk-UA" sz="1400" dirty="0">
                <a:latin typeface="Times New Roman" panose="02020603050405020304" pitchFamily="18" charset="0"/>
                <a:cs typeface="Times New Roman" panose="02020603050405020304" pitchFamily="18" charset="0"/>
              </a:rPr>
              <a:t>Залежність частки навантаження, що сприймає ростверк стрічкового пальового фундаменту, від довжини та кроку паль в поздовжньому напрямку для піщаних (1) та глинистих (2) </a:t>
            </a:r>
            <a:r>
              <a:rPr lang="uk-UA" sz="1400" dirty="0" err="1">
                <a:latin typeface="Times New Roman" panose="02020603050405020304" pitchFamily="18" charset="0"/>
                <a:cs typeface="Times New Roman" panose="02020603050405020304" pitchFamily="18" charset="0"/>
              </a:rPr>
              <a:t>грунтів</a:t>
            </a:r>
            <a:r>
              <a:rPr lang="uk-UA" sz="1400" dirty="0">
                <a:latin typeface="Times New Roman" panose="02020603050405020304" pitchFamily="18" charset="0"/>
                <a:cs typeface="Times New Roman" panose="02020603050405020304" pitchFamily="18" charset="0"/>
              </a:rPr>
              <a:t> </a:t>
            </a:r>
            <a:endParaRPr lang="ru-RU" sz="1400" dirty="0">
              <a:latin typeface="Times New Roman" panose="02020603050405020304" pitchFamily="18" charset="0"/>
              <a:cs typeface="Times New Roman" panose="02020603050405020304" pitchFamily="18" charset="0"/>
            </a:endParaRPr>
          </a:p>
        </p:txBody>
      </p:sp>
      <p:sp>
        <p:nvSpPr>
          <p:cNvPr id="6" name="Rectangle 1"/>
          <p:cNvSpPr>
            <a:spLocks noChangeArrowheads="1"/>
          </p:cNvSpPr>
          <p:nvPr/>
        </p:nvSpPr>
        <p:spPr bwMode="auto">
          <a:xfrm>
            <a:off x="899592" y="5319148"/>
            <a:ext cx="3168352" cy="73866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indent="457200"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457200" algn="ctr" defTabSz="914400" rtl="0" eaLnBrk="1" fontAlgn="base" latinLnBrk="0" hangingPunct="1">
              <a:lnSpc>
                <a:spcPct val="100000"/>
              </a:lnSpc>
              <a:spcBef>
                <a:spcPct val="0"/>
              </a:spcBef>
              <a:spcAft>
                <a:spcPct val="0"/>
              </a:spcAft>
              <a:buClrTx/>
              <a:buSzTx/>
              <a:buFontTx/>
              <a:buNone/>
              <a:tabLst/>
            </a:pPr>
            <a:r>
              <a:rPr kumimoji="0" lang="uk-UA" altLang="ru-RU" sz="1400" b="0" i="0" u="none" strike="noStrike" cap="none" normalizeH="0" baseline="0" dirty="0" smtClean="0">
                <a:ln>
                  <a:noFill/>
                </a:ln>
                <a:solidFill>
                  <a:schemeClr val="tx1"/>
                </a:solidFill>
                <a:effectLst/>
                <a:latin typeface="Times New Roman" panose="02020603050405020304" pitchFamily="18" charset="0"/>
                <a:ea typeface="Times New Roman" pitchFamily="18" charset="0"/>
                <a:cs typeface="Times New Roman" panose="02020603050405020304" pitchFamily="18" charset="0"/>
              </a:rPr>
              <a:t>Навантаження, що сприймається палею довжиною 6 м, у складі стрічкового пальового фундаменту</a:t>
            </a:r>
            <a:endParaRPr kumimoji="0" lang="uk-UA" altLang="ru-RU" sz="1400" b="0" i="0" u="none" strike="noStrike" cap="none" normalizeH="0" baseline="0" dirty="0" smtClean="0">
              <a:ln>
                <a:noFill/>
              </a:ln>
              <a:solidFill>
                <a:schemeClr val="tx1"/>
              </a:solidFill>
              <a:effectLst/>
              <a:latin typeface="Times New Roman" panose="02020603050405020304" pitchFamily="18" charset="0"/>
              <a:cs typeface="Times New Roman" panose="02020603050405020304" pitchFamily="18" charset="0"/>
            </a:endParaRPr>
          </a:p>
        </p:txBody>
      </p:sp>
      <p:pic>
        <p:nvPicPr>
          <p:cNvPr id="6146" name="Picture 2"/>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211960" y="5220151"/>
            <a:ext cx="4134679" cy="936659"/>
          </a:xfrm>
          <a:prstGeom prst="rect">
            <a:avLst/>
          </a:prstGeom>
          <a:noFill/>
          <a:ln>
            <a:noFill/>
          </a:ln>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pic>
    </p:spTree>
    <p:extLst>
      <p:ext uri="{BB962C8B-B14F-4D97-AF65-F5344CB8AC3E}">
        <p14:creationId xmlns:p14="http://schemas.microsoft.com/office/powerpoint/2010/main" xmlns="" val="170142876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Содержимое 5" descr="1.page1.tiff"/>
          <p:cNvPicPr>
            <a:picLocks noGrp="1" noChangeAspect="1"/>
          </p:cNvPicPr>
          <p:nvPr>
            <p:ph idx="1"/>
          </p:nvPr>
        </p:nvPicPr>
        <p:blipFill>
          <a:blip r:embed="rId2" cstate="print"/>
          <a:stretch>
            <a:fillRect/>
          </a:stretch>
        </p:blipFill>
        <p:spPr>
          <a:xfrm>
            <a:off x="0" y="214290"/>
            <a:ext cx="9144000" cy="6458974"/>
          </a:xfrm>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323528" y="548680"/>
            <a:ext cx="8568952" cy="5693866"/>
          </a:xfrm>
          <a:prstGeom prst="rect">
            <a:avLst/>
          </a:prstGeom>
        </p:spPr>
        <p:txBody>
          <a:bodyPr wrap="square">
            <a:spAutoFit/>
          </a:bodyPr>
          <a:lstStyle/>
          <a:p>
            <a:pPr algn="ctr"/>
            <a:r>
              <a:rPr lang="uk-UA" sz="1300" b="1" cap="all" dirty="0">
                <a:latin typeface="Times New Roman" panose="02020603050405020304" pitchFamily="18" charset="0"/>
                <a:cs typeface="Times New Roman" panose="02020603050405020304" pitchFamily="18" charset="0"/>
              </a:rPr>
              <a:t>Висновки</a:t>
            </a:r>
            <a:endParaRPr lang="ru-RU" sz="1300" dirty="0">
              <a:latin typeface="Times New Roman" panose="02020603050405020304" pitchFamily="18" charset="0"/>
              <a:cs typeface="Times New Roman" panose="02020603050405020304" pitchFamily="18" charset="0"/>
            </a:endParaRPr>
          </a:p>
          <a:p>
            <a:r>
              <a:rPr lang="uk-UA" sz="1300" dirty="0">
                <a:latin typeface="Times New Roman" panose="02020603050405020304" pitchFamily="18" charset="0"/>
                <a:cs typeface="Times New Roman" panose="02020603050405020304" pitchFamily="18" charset="0"/>
              </a:rPr>
              <a:t> </a:t>
            </a:r>
            <a:endParaRPr lang="ru-RU" sz="1300" dirty="0">
              <a:latin typeface="Times New Roman" panose="02020603050405020304" pitchFamily="18" charset="0"/>
              <a:cs typeface="Times New Roman" panose="02020603050405020304" pitchFamily="18" charset="0"/>
            </a:endParaRPr>
          </a:p>
          <a:p>
            <a:pPr algn="just"/>
            <a:r>
              <a:rPr lang="uk-UA" sz="1300" dirty="0">
                <a:latin typeface="Times New Roman" panose="02020603050405020304" pitchFamily="18" charset="0"/>
                <a:cs typeface="Times New Roman" panose="02020603050405020304" pitchFamily="18" charset="0"/>
              </a:rPr>
              <a:t>1. Аналіз попередніх досліджень несучої здатності ростверку у складі пальових фундаментів з низьким ростверком показав, що виконані раніше експериментальні та теоретичні дослідження не висвітлили в повній мірі сумісну роботу ростверку і паль та залежність частки несучої здатності ростверку у складі пальового фундаменту від інженерно-геологічних умов, геометричних характеристик пальового фундаменту, характеру прикладання навантаження;</a:t>
            </a:r>
            <a:endParaRPr lang="ru-RU" sz="1300" dirty="0">
              <a:latin typeface="Times New Roman" panose="02020603050405020304" pitchFamily="18" charset="0"/>
              <a:cs typeface="Times New Roman" panose="02020603050405020304" pitchFamily="18" charset="0"/>
            </a:endParaRPr>
          </a:p>
          <a:p>
            <a:pPr algn="just"/>
            <a:r>
              <a:rPr lang="uk-UA" sz="1300" dirty="0">
                <a:latin typeface="Times New Roman" panose="02020603050405020304" pitchFamily="18" charset="0"/>
                <a:cs typeface="Times New Roman" panose="02020603050405020304" pitchFamily="18" charset="0"/>
              </a:rPr>
              <a:t>2. Розроблено </a:t>
            </a:r>
            <a:r>
              <a:rPr lang="uk-UA" sz="1300" dirty="0" err="1">
                <a:latin typeface="Times New Roman" panose="02020603050405020304" pitchFamily="18" charset="0"/>
                <a:cs typeface="Times New Roman" panose="02020603050405020304" pitchFamily="18" charset="0"/>
              </a:rPr>
              <a:t>маломасштабні</a:t>
            </a:r>
            <a:r>
              <a:rPr lang="uk-UA" sz="1300" dirty="0">
                <a:latin typeface="Times New Roman" panose="02020603050405020304" pitchFamily="18" charset="0"/>
                <a:cs typeface="Times New Roman" panose="02020603050405020304" pitchFamily="18" charset="0"/>
              </a:rPr>
              <a:t> моделі пальових фундаментів, які дозволяють моделювати роботу пальового фундаменту, ростверку пальового фундаменту як фундаменту мілкого закладання, варіювати довжиною та кроком паль, визначати зусилля, що сприймаються окремими палями фундаменту. Складено програму та методику фізичного моделювання роботи пальового фундаменту на </a:t>
            </a:r>
            <a:r>
              <a:rPr lang="uk-UA" sz="1300" dirty="0" err="1">
                <a:latin typeface="Times New Roman" panose="02020603050405020304" pitchFamily="18" charset="0"/>
                <a:cs typeface="Times New Roman" panose="02020603050405020304" pitchFamily="18" charset="0"/>
              </a:rPr>
              <a:t>маломасштабних</a:t>
            </a:r>
            <a:r>
              <a:rPr lang="uk-UA" sz="1300" dirty="0">
                <a:latin typeface="Times New Roman" panose="02020603050405020304" pitchFamily="18" charset="0"/>
                <a:cs typeface="Times New Roman" panose="02020603050405020304" pitchFamily="18" charset="0"/>
              </a:rPr>
              <a:t> моделях. </a:t>
            </a:r>
            <a:endParaRPr lang="ru-RU" sz="1300" dirty="0">
              <a:latin typeface="Times New Roman" panose="02020603050405020304" pitchFamily="18" charset="0"/>
              <a:cs typeface="Times New Roman" panose="02020603050405020304" pitchFamily="18" charset="0"/>
            </a:endParaRPr>
          </a:p>
          <a:p>
            <a:pPr algn="just"/>
            <a:r>
              <a:rPr lang="uk-UA" sz="1300" dirty="0">
                <a:latin typeface="Times New Roman" panose="02020603050405020304" pitchFamily="18" charset="0"/>
                <a:cs typeface="Times New Roman" panose="02020603050405020304" pitchFamily="18" charset="0"/>
              </a:rPr>
              <a:t>3. Проведені дослідження на </a:t>
            </a:r>
            <a:r>
              <a:rPr lang="uk-UA" sz="1300" dirty="0" err="1">
                <a:latin typeface="Times New Roman" panose="02020603050405020304" pitchFamily="18" charset="0"/>
                <a:cs typeface="Times New Roman" panose="02020603050405020304" pitchFamily="18" charset="0"/>
              </a:rPr>
              <a:t>маломасштабних</a:t>
            </a:r>
            <a:r>
              <a:rPr lang="uk-UA" sz="1300" dirty="0">
                <a:latin typeface="Times New Roman" panose="02020603050405020304" pitchFamily="18" charset="0"/>
                <a:cs typeface="Times New Roman" panose="02020603050405020304" pitchFamily="18" charset="0"/>
              </a:rPr>
              <a:t> моделях на піщаному ґрунті дозволяють зробити такі висновки:</a:t>
            </a:r>
            <a:endParaRPr lang="ru-RU" sz="1300" dirty="0">
              <a:latin typeface="Times New Roman" panose="02020603050405020304" pitchFamily="18" charset="0"/>
              <a:cs typeface="Times New Roman" panose="02020603050405020304" pitchFamily="18" charset="0"/>
            </a:endParaRPr>
          </a:p>
          <a:p>
            <a:pPr lvl="0" algn="just"/>
            <a:r>
              <a:rPr lang="uk-UA" sz="1300" dirty="0">
                <a:latin typeface="Times New Roman" panose="02020603050405020304" pitchFamily="18" charset="0"/>
                <a:cs typeface="Times New Roman" panose="02020603050405020304" pitchFamily="18" charset="0"/>
              </a:rPr>
              <a:t>частка, яку складає несуча здатність ростверку у складі пальового фундаменту, перевищує 29% і залежить від довжини і кроку паль;</a:t>
            </a:r>
            <a:endParaRPr lang="ru-RU" sz="1300" dirty="0">
              <a:latin typeface="Times New Roman" panose="02020603050405020304" pitchFamily="18" charset="0"/>
              <a:cs typeface="Times New Roman" panose="02020603050405020304" pitchFamily="18" charset="0"/>
            </a:endParaRPr>
          </a:p>
          <a:p>
            <a:pPr lvl="0" algn="just"/>
            <a:r>
              <a:rPr lang="uk-UA" sz="1300" dirty="0">
                <a:latin typeface="Times New Roman" panose="02020603050405020304" pitchFamily="18" charset="0"/>
                <a:cs typeface="Times New Roman" panose="02020603050405020304" pitchFamily="18" charset="0"/>
              </a:rPr>
              <a:t>зі збільшенням кроку паль уздовж ряду (від 3</a:t>
            </a:r>
            <a:r>
              <a:rPr lang="en-US" sz="1300" dirty="0">
                <a:latin typeface="Times New Roman" panose="02020603050405020304" pitchFamily="18" charset="0"/>
                <a:cs typeface="Times New Roman" panose="02020603050405020304" pitchFamily="18" charset="0"/>
              </a:rPr>
              <a:t>d</a:t>
            </a:r>
            <a:r>
              <a:rPr lang="uk-UA" sz="1300" dirty="0">
                <a:latin typeface="Times New Roman" panose="02020603050405020304" pitchFamily="18" charset="0"/>
                <a:cs typeface="Times New Roman" panose="02020603050405020304" pitchFamily="18" charset="0"/>
              </a:rPr>
              <a:t> до 6</a:t>
            </a:r>
            <a:r>
              <a:rPr lang="en-US" sz="1300" dirty="0">
                <a:latin typeface="Times New Roman" panose="02020603050405020304" pitchFamily="18" charset="0"/>
                <a:cs typeface="Times New Roman" panose="02020603050405020304" pitchFamily="18" charset="0"/>
              </a:rPr>
              <a:t>d</a:t>
            </a:r>
            <a:r>
              <a:rPr lang="uk-UA" sz="1300" dirty="0">
                <a:latin typeface="Times New Roman" panose="02020603050405020304" pitchFamily="18" charset="0"/>
                <a:cs typeface="Times New Roman" panose="02020603050405020304" pitchFamily="18" charset="0"/>
              </a:rPr>
              <a:t>) частка, яку складає несуча здатність ростверку, збільшується;</a:t>
            </a:r>
            <a:endParaRPr lang="ru-RU" sz="1300" dirty="0">
              <a:latin typeface="Times New Roman" panose="02020603050405020304" pitchFamily="18" charset="0"/>
              <a:cs typeface="Times New Roman" panose="02020603050405020304" pitchFamily="18" charset="0"/>
            </a:endParaRPr>
          </a:p>
          <a:p>
            <a:pPr lvl="0" algn="just"/>
            <a:r>
              <a:rPr lang="uk-UA" sz="1300" dirty="0">
                <a:latin typeface="Times New Roman" panose="02020603050405020304" pitchFamily="18" charset="0"/>
                <a:cs typeface="Times New Roman" panose="02020603050405020304" pitchFamily="18" charset="0"/>
              </a:rPr>
              <a:t>зі збільшенням відстані між палями в поперечному напрямку (для стрічкових фундаментів) частка, яку складає несуча здатність ростверку, також збільшується;</a:t>
            </a:r>
            <a:endParaRPr lang="ru-RU" sz="1300" dirty="0">
              <a:latin typeface="Times New Roman" panose="02020603050405020304" pitchFamily="18" charset="0"/>
              <a:cs typeface="Times New Roman" panose="02020603050405020304" pitchFamily="18" charset="0"/>
            </a:endParaRPr>
          </a:p>
          <a:p>
            <a:pPr algn="just"/>
            <a:r>
              <a:rPr lang="uk-UA" sz="1300" dirty="0">
                <a:latin typeface="Times New Roman" panose="02020603050405020304" pitchFamily="18" charset="0"/>
                <a:cs typeface="Times New Roman" panose="02020603050405020304" pitchFamily="18" charset="0"/>
              </a:rPr>
              <a:t>4. Визначати несучу здатність пальового фундаменту як алгебраїчну суму несучих </a:t>
            </a:r>
            <a:r>
              <a:rPr lang="uk-UA" sz="1300" dirty="0" err="1">
                <a:latin typeface="Times New Roman" panose="02020603050405020304" pitchFamily="18" charset="0"/>
                <a:cs typeface="Times New Roman" panose="02020603050405020304" pitchFamily="18" charset="0"/>
              </a:rPr>
              <a:t>здатностей</a:t>
            </a:r>
            <a:r>
              <a:rPr lang="uk-UA" sz="1300" dirty="0">
                <a:latin typeface="Times New Roman" panose="02020603050405020304" pitchFamily="18" charset="0"/>
                <a:cs typeface="Times New Roman" panose="02020603050405020304" pitchFamily="18" charset="0"/>
              </a:rPr>
              <a:t> одиночних паль та ростверку, як фундаменту мілкого закладання, некоректно, тому що при невеликому кроці паль несуча здатність палі по ґрунту повністю не реалізується і отримана несуча здатність пальового фундаменту як алгебраїчна сума несучих </a:t>
            </a:r>
            <a:r>
              <a:rPr lang="uk-UA" sz="1300" dirty="0" err="1">
                <a:latin typeface="Times New Roman" panose="02020603050405020304" pitchFamily="18" charset="0"/>
                <a:cs typeface="Times New Roman" panose="02020603050405020304" pitchFamily="18" charset="0"/>
              </a:rPr>
              <a:t>здатностей</a:t>
            </a:r>
            <a:r>
              <a:rPr lang="uk-UA" sz="1300" dirty="0">
                <a:latin typeface="Times New Roman" panose="02020603050405020304" pitchFamily="18" charset="0"/>
                <a:cs typeface="Times New Roman" panose="02020603050405020304" pitchFamily="18" charset="0"/>
              </a:rPr>
              <a:t> паль і фундаменту мілкого закладання має завищене значення. При великому кроці паль навпаки, за рахунок кращої реалізації несучої здатності паль та втягування у роботу ростверку пальовий фундамент в цілому має більшу несучу здатність, ніж сума несучих </a:t>
            </a:r>
            <a:r>
              <a:rPr lang="uk-UA" sz="1300" dirty="0" err="1">
                <a:latin typeface="Times New Roman" panose="02020603050405020304" pitchFamily="18" charset="0"/>
                <a:cs typeface="Times New Roman" panose="02020603050405020304" pitchFamily="18" charset="0"/>
              </a:rPr>
              <a:t>здатностей</a:t>
            </a:r>
            <a:r>
              <a:rPr lang="uk-UA" sz="1300" dirty="0">
                <a:latin typeface="Times New Roman" panose="02020603050405020304" pitchFamily="18" charset="0"/>
                <a:cs typeface="Times New Roman" panose="02020603050405020304" pitchFamily="18" charset="0"/>
              </a:rPr>
              <a:t> його окремих складових.</a:t>
            </a:r>
            <a:endParaRPr lang="ru-RU" sz="1300" dirty="0">
              <a:latin typeface="Times New Roman" panose="02020603050405020304" pitchFamily="18" charset="0"/>
              <a:cs typeface="Times New Roman" panose="02020603050405020304" pitchFamily="18" charset="0"/>
            </a:endParaRPr>
          </a:p>
          <a:p>
            <a:pPr algn="just"/>
            <a:r>
              <a:rPr lang="uk-UA" sz="1300" dirty="0">
                <a:latin typeface="Times New Roman" panose="02020603050405020304" pitchFamily="18" charset="0"/>
                <a:cs typeface="Times New Roman" panose="02020603050405020304" pitchFamily="18" charset="0"/>
              </a:rPr>
              <a:t>5. На основі чисельного моделювання виконано аналіз впливу кроку паль в поздовжньому напрямку, довжини паль та виду </a:t>
            </a:r>
            <a:r>
              <a:rPr lang="uk-UA" sz="1300" dirty="0" err="1">
                <a:latin typeface="Times New Roman" panose="02020603050405020304" pitchFamily="18" charset="0"/>
                <a:cs typeface="Times New Roman" panose="02020603050405020304" pitchFamily="18" charset="0"/>
              </a:rPr>
              <a:t>грунту</a:t>
            </a:r>
            <a:r>
              <a:rPr lang="uk-UA" sz="1300" dirty="0">
                <a:latin typeface="Times New Roman" panose="02020603050405020304" pitchFamily="18" charset="0"/>
                <a:cs typeface="Times New Roman" panose="02020603050405020304" pitchFamily="18" charset="0"/>
              </a:rPr>
              <a:t> на частку навантаження, що сприймає ростверк у складі стрічкового пальового фундаменту. Виявлено, що зі збільшенням кроку паль та зменшенням довжини паль частка навантаження, що сприймає ростверк пальового фундаменту, зростає.</a:t>
            </a:r>
            <a:endParaRPr lang="ru-RU" sz="1300" dirty="0">
              <a:latin typeface="Times New Roman" panose="02020603050405020304" pitchFamily="18" charset="0"/>
              <a:cs typeface="Times New Roman" panose="02020603050405020304" pitchFamily="18" charset="0"/>
            </a:endParaRPr>
          </a:p>
          <a:p>
            <a:pPr algn="just"/>
            <a:r>
              <a:rPr lang="uk-UA" sz="1300" dirty="0">
                <a:latin typeface="Times New Roman" panose="02020603050405020304" pitchFamily="18" charset="0"/>
                <a:cs typeface="Times New Roman" panose="02020603050405020304" pitchFamily="18" charset="0"/>
              </a:rPr>
              <a:t>6. Оскільки відсоток участі ростверку у розподіленні загального навантаження значний (від 3 до 50%), то врахування роботи ростверку дасть змогу економити значну частину коштів.</a:t>
            </a:r>
            <a:endParaRPr lang="ru-RU" sz="13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xmlns="" val="372378438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2.tiff"/>
          <p:cNvPicPr>
            <a:picLocks noGrp="1" noChangeAspect="1"/>
          </p:cNvPicPr>
          <p:nvPr>
            <p:ph idx="1"/>
          </p:nvPr>
        </p:nvPicPr>
        <p:blipFill>
          <a:blip r:embed="rId2" cstate="print"/>
          <a:stretch>
            <a:fillRect/>
          </a:stretch>
        </p:blipFill>
        <p:spPr>
          <a:xfrm>
            <a:off x="0" y="216000"/>
            <a:ext cx="9144000" cy="6458974"/>
          </a:xfr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3.tiff"/>
          <p:cNvPicPr>
            <a:picLocks noGrp="1" noChangeAspect="1"/>
          </p:cNvPicPr>
          <p:nvPr>
            <p:ph idx="1"/>
          </p:nvPr>
        </p:nvPicPr>
        <p:blipFill>
          <a:blip r:embed="rId2" cstate="print"/>
          <a:stretch>
            <a:fillRect/>
          </a:stretch>
        </p:blipFill>
        <p:spPr>
          <a:xfrm>
            <a:off x="0" y="216000"/>
            <a:ext cx="9143187" cy="6458400"/>
          </a:xfr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4.page1.tiff"/>
          <p:cNvPicPr>
            <a:picLocks noGrp="1" noChangeAspect="1"/>
          </p:cNvPicPr>
          <p:nvPr>
            <p:ph idx="1"/>
          </p:nvPr>
        </p:nvPicPr>
        <p:blipFill>
          <a:blip r:embed="rId2" cstate="print"/>
          <a:stretch>
            <a:fillRect/>
          </a:stretch>
        </p:blipFill>
        <p:spPr>
          <a:xfrm>
            <a:off x="0" y="216000"/>
            <a:ext cx="9143187" cy="6458400"/>
          </a:xfr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фундаменти.tif"/>
          <p:cNvPicPr>
            <a:picLocks noGrp="1" noChangeAspect="1"/>
          </p:cNvPicPr>
          <p:nvPr>
            <p:ph idx="1"/>
          </p:nvPr>
        </p:nvPicPr>
        <p:blipFill>
          <a:blip r:embed="rId2"/>
          <a:stretch>
            <a:fillRect/>
          </a:stretch>
        </p:blipFill>
        <p:spPr>
          <a:xfrm>
            <a:off x="0" y="216000"/>
            <a:ext cx="9099609" cy="6458400"/>
          </a:xfr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7.page1.tiff"/>
          <p:cNvPicPr>
            <a:picLocks noGrp="1" noChangeAspect="1"/>
          </p:cNvPicPr>
          <p:nvPr>
            <p:ph idx="1"/>
          </p:nvPr>
        </p:nvPicPr>
        <p:blipFill>
          <a:blip r:embed="rId2" cstate="print"/>
          <a:stretch>
            <a:fillRect/>
          </a:stretch>
        </p:blipFill>
        <p:spPr>
          <a:xfrm>
            <a:off x="0" y="216000"/>
            <a:ext cx="9143187" cy="6458400"/>
          </a:xfr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5.page1.tiff"/>
          <p:cNvPicPr>
            <a:picLocks noGrp="1" noChangeAspect="1"/>
          </p:cNvPicPr>
          <p:nvPr>
            <p:ph idx="1"/>
          </p:nvPr>
        </p:nvPicPr>
        <p:blipFill>
          <a:blip r:embed="rId2" cstate="print"/>
          <a:stretch>
            <a:fillRect/>
          </a:stretch>
        </p:blipFill>
        <p:spPr>
          <a:xfrm>
            <a:off x="0" y="216000"/>
            <a:ext cx="9143187" cy="6458400"/>
          </a:xfr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6.page1.tiff"/>
          <p:cNvPicPr>
            <a:picLocks noGrp="1" noChangeAspect="1"/>
          </p:cNvPicPr>
          <p:nvPr>
            <p:ph idx="1"/>
          </p:nvPr>
        </p:nvPicPr>
        <p:blipFill>
          <a:blip r:embed="rId3" cstate="print"/>
          <a:stretch>
            <a:fillRect/>
          </a:stretch>
        </p:blipFill>
        <p:spPr>
          <a:xfrm>
            <a:off x="0" y="216000"/>
            <a:ext cx="9143187" cy="6458400"/>
          </a:xfrm>
        </p:spPr>
      </p:pic>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Апекс">
  <a:themeElements>
    <a:clrScheme name="Апекс">
      <a:dk1>
        <a:sysClr val="windowText" lastClr="000000"/>
      </a:dk1>
      <a:lt1>
        <a:sysClr val="window" lastClr="FFFFFF"/>
      </a:lt1>
      <a:dk2>
        <a:srgbClr val="69676D"/>
      </a:dk2>
      <a:lt2>
        <a:srgbClr val="C9C2D1"/>
      </a:lt2>
      <a:accent1>
        <a:srgbClr val="CEB966"/>
      </a:accent1>
      <a:accent2>
        <a:srgbClr val="9CB084"/>
      </a:accent2>
      <a:accent3>
        <a:srgbClr val="6BB1C9"/>
      </a:accent3>
      <a:accent4>
        <a:srgbClr val="6585CF"/>
      </a:accent4>
      <a:accent5>
        <a:srgbClr val="7E6BC9"/>
      </a:accent5>
      <a:accent6>
        <a:srgbClr val="A379BB"/>
      </a:accent6>
      <a:hlink>
        <a:srgbClr val="410082"/>
      </a:hlink>
      <a:folHlink>
        <a:srgbClr val="932968"/>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Апекс">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133</TotalTime>
  <Words>441</Words>
  <Application>Microsoft Office PowerPoint</Application>
  <PresentationFormat>Экран (4:3)</PresentationFormat>
  <Paragraphs>82</Paragraphs>
  <Slides>20</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20</vt:i4>
      </vt:variant>
    </vt:vector>
  </HeadingPairs>
  <TitlesOfParts>
    <vt:vector size="21" baseType="lpstr">
      <vt:lpstr>Апекс</vt:lpstr>
      <vt:lpstr>Вплив низького ростверку на  роботу стрічкового пальового фундаменту</vt:lpstr>
      <vt:lpstr>Слайд 2</vt:lpstr>
      <vt:lpstr>Слайд 3</vt:lpstr>
      <vt:lpstr>Слайд 4</vt:lpstr>
      <vt:lpstr>Слайд 5</vt:lpstr>
      <vt:lpstr>Слайд 6</vt:lpstr>
      <vt:lpstr>Слайд 7</vt:lpstr>
      <vt:lpstr>Слайд 8</vt:lpstr>
      <vt:lpstr>Слайд 9</vt:lpstr>
      <vt:lpstr>Слайд 10</vt:lpstr>
      <vt:lpstr>Слайд 11</vt:lpstr>
      <vt:lpstr>Слайд 12</vt:lpstr>
      <vt:lpstr>Слайд 13</vt:lpstr>
      <vt:lpstr>Слайд 14</vt:lpstr>
      <vt:lpstr>Слайд 15</vt:lpstr>
      <vt:lpstr>Слайд 16</vt:lpstr>
      <vt:lpstr>Слайд 17</vt:lpstr>
      <vt:lpstr>Слайд 18</vt:lpstr>
      <vt:lpstr>Слайд 19</vt:lpstr>
      <vt:lpstr>Слайд 20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Maxa</dc:creator>
  <cp:lastModifiedBy>Дмитрий Каленюк</cp:lastModifiedBy>
  <cp:revision>12</cp:revision>
  <dcterms:created xsi:type="dcterms:W3CDTF">2015-11-15T18:02:28Z</dcterms:created>
  <dcterms:modified xsi:type="dcterms:W3CDTF">2015-11-18T20:04:03Z</dcterms:modified>
</cp:coreProperties>
</file>