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8" r:id="rId9"/>
    <p:sldId id="264" r:id="rId10"/>
    <p:sldId id="265" r:id="rId11"/>
    <p:sldId id="267" r:id="rId12"/>
    <p:sldId id="266" r:id="rId13"/>
    <p:sldId id="270" r:id="rId1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84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AFA36-97B3-44C2-A07E-5947897C5BF9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0B2EF-2DFA-4558-A57F-152E073B711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160631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0B2EF-2DFA-4558-A57F-152E073B711D}" type="slidenum">
              <a:rPr lang="uk-UA" smtClean="0"/>
              <a:pPr/>
              <a:t>12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197710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97666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73191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25917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14504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34834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02943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74909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47167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80871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732651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22229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29216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90394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1144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281810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098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725987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8BA9369-EAE6-4430-8D49-4E7BDD128382}" type="datetimeFigureOut">
              <a:rPr lang="uk-UA" smtClean="0"/>
              <a:pPr/>
              <a:t>24.11.2015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E6D24D9-9906-41E4-B1D2-A88919715E9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7033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87413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Comic Sans MS" panose="030F0702030302020204" pitchFamily="66" charset="0"/>
              </a:rPr>
              <a:t>ДОСЛІДЖЕННЯ СПОСОБІВ ІНТЕГРАЦІЇ ПРИБЕРЕЖНОЇ ЗОНИ РІЧКИ ПІВДЕННИЙ БУГ З МІСТОМ ВІННИЦЯ</a:t>
            </a:r>
            <a:endParaRPr lang="uk-UA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097" y="2599028"/>
            <a:ext cx="5112370" cy="3317875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8081356" y="4372494"/>
            <a:ext cx="3207328" cy="166254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lnSpc>
                <a:spcPct val="150000"/>
              </a:lnSpc>
            </a:pPr>
            <a:r>
              <a:rPr lang="uk-UA" sz="2000" dirty="0" smtClean="0">
                <a:latin typeface="Comic Sans MS" panose="030F0702030302020204" pitchFamily="66" charset="0"/>
              </a:rPr>
              <a:t>Виконав ст.гр. БМ-14-мі</a:t>
            </a:r>
          </a:p>
          <a:p>
            <a:pPr algn="l">
              <a:lnSpc>
                <a:spcPct val="150000"/>
              </a:lnSpc>
            </a:pPr>
            <a:r>
              <a:rPr lang="uk-UA" sz="2000" dirty="0" smtClean="0">
                <a:latin typeface="Comic Sans MS" panose="030F0702030302020204" pitchFamily="66" charset="0"/>
              </a:rPr>
              <a:t>                    Козюк Р.Є.</a:t>
            </a:r>
          </a:p>
          <a:p>
            <a:pPr algn="l">
              <a:lnSpc>
                <a:spcPct val="150000"/>
              </a:lnSpc>
            </a:pPr>
            <a:r>
              <a:rPr lang="uk-UA" sz="2000" dirty="0" smtClean="0">
                <a:latin typeface="Comic Sans MS" panose="030F0702030302020204" pitchFamily="66" charset="0"/>
              </a:rPr>
              <a:t>Керівник: к.т.н., доцент</a:t>
            </a:r>
          </a:p>
          <a:p>
            <a:pPr algn="l">
              <a:lnSpc>
                <a:spcPct val="150000"/>
              </a:lnSpc>
            </a:pPr>
            <a:r>
              <a:rPr lang="uk-UA" sz="2000" dirty="0" smtClean="0">
                <a:latin typeface="Comic Sans MS" panose="030F0702030302020204" pitchFamily="66" charset="0"/>
              </a:rPr>
              <a:t>                    Швець В.В. </a:t>
            </a:r>
          </a:p>
          <a:p>
            <a:pPr algn="l"/>
            <a:endParaRPr lang="uk-UA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480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20" y="748079"/>
            <a:ext cx="5036646" cy="54450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703" y="748079"/>
            <a:ext cx="4432348" cy="54451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660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87" y="1226127"/>
            <a:ext cx="5171289" cy="47382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475" y="1226127"/>
            <a:ext cx="5336771" cy="47382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843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48" y="1055716"/>
            <a:ext cx="5194068" cy="50291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916" y="1055716"/>
            <a:ext cx="5195455" cy="50291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740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022888"/>
            <a:ext cx="9601196" cy="991892"/>
          </a:xfrm>
        </p:spPr>
        <p:txBody>
          <a:bodyPr/>
          <a:lstStyle/>
          <a:p>
            <a:r>
              <a:rPr lang="uk-UA" dirty="0" smtClean="0">
                <a:latin typeface="Comic Sans MS" pitchFamily="66" charset="0"/>
              </a:rPr>
              <a:t>ВИСНОВКИ</a:t>
            </a:r>
            <a:endParaRPr lang="uk-UA" dirty="0"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32304" y="2632128"/>
            <a:ext cx="9601196" cy="310224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000" b="0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Проведений історичний аналіз розвитку прибережних територій</a:t>
            </a:r>
          </a:p>
          <a:p>
            <a:pPr marL="0" marR="0" lvl="0" indent="0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000" b="0" i="0" u="none" strike="noStrike" kern="1200" cap="none" spc="0" normalizeH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Проведений аналіз існуючих ситуацій в прибережних зонах міст</a:t>
            </a:r>
          </a:p>
          <a:p>
            <a:pPr marL="0" marR="0" lvl="0" indent="0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200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uk-UA" sz="200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Здійснена фотофіксація та картогрвфічний аналіз прибережної зони</a:t>
            </a:r>
          </a:p>
          <a:p>
            <a:pPr marL="0" marR="0" lvl="0" indent="0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000" b="0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 Удосконалено моделі формування прирічкових територій</a:t>
            </a:r>
          </a:p>
          <a:p>
            <a:pPr marL="0" marR="0" lvl="0" indent="0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200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uk-UA" sz="200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Запропоновані напрямки інтеграції прибережних зон</a:t>
            </a:r>
          </a:p>
          <a:p>
            <a:pPr marL="0" marR="0" lvl="0" indent="0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000" b="0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uk-UA" sz="2000" b="0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Розроблені</a:t>
            </a:r>
            <a:r>
              <a:rPr kumimoji="0" lang="uk-UA" sz="2000" b="0" i="0" u="none" strike="noStrike" kern="1200" cap="none" spc="0" normalizeH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заходи з охорони праці та техніки безпеки</a:t>
            </a:r>
            <a:endParaRPr kumimoji="0" lang="uk-UA" sz="2000" b="0" i="0" u="none" strike="noStrike" kern="1200" cap="none" spc="0" normalizeH="0" baseline="0" noProof="0" dirty="0">
              <a:ln w="3175" cmpd="sng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39091"/>
            <a:ext cx="9601196" cy="1313411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uk-UA" sz="2000" b="1" dirty="0">
                <a:latin typeface="Comic Sans MS" panose="030F0702030302020204" pitchFamily="66" charset="0"/>
              </a:rPr>
              <a:t>Об’єкт дослідження. </a:t>
            </a:r>
            <a:r>
              <a:rPr lang="uk-UA" sz="2000" dirty="0">
                <a:latin typeface="Comic Sans MS" panose="030F0702030302020204" pitchFamily="66" charset="0"/>
              </a:rPr>
              <a:t>Архітектурне середовище прирічкових </a:t>
            </a:r>
            <a:r>
              <a:rPr lang="uk-UA" sz="2000" dirty="0" smtClean="0">
                <a:latin typeface="Comic Sans MS" panose="030F0702030302020204" pitchFamily="66" charset="0"/>
              </a:rPr>
              <a:t>міських просторів.</a:t>
            </a:r>
            <a:r>
              <a:rPr lang="uk-UA" sz="2000" dirty="0">
                <a:latin typeface="Comic Sans MS" panose="030F0702030302020204" pitchFamily="66" charset="0"/>
              </a:rPr>
              <a:t/>
            </a:r>
            <a:br>
              <a:rPr lang="uk-UA" sz="2000" dirty="0">
                <a:latin typeface="Comic Sans MS" panose="030F0702030302020204" pitchFamily="66" charset="0"/>
              </a:rPr>
            </a:br>
            <a:r>
              <a:rPr lang="uk-UA" sz="2000" b="1" dirty="0">
                <a:latin typeface="Comic Sans MS" panose="030F0702030302020204" pitchFamily="66" charset="0"/>
              </a:rPr>
              <a:t>Предмет дослідження. </a:t>
            </a:r>
            <a:r>
              <a:rPr lang="uk-UA" sz="2000" dirty="0">
                <a:latin typeface="Comic Sans MS" panose="030F0702030302020204" pitchFamily="66" charset="0"/>
              </a:rPr>
              <a:t>Способи інтеграції прибережної зони річки Південний Буг з містом Вінниця.</a:t>
            </a:r>
            <a:r>
              <a:rPr lang="uk-UA" sz="2400" dirty="0">
                <a:latin typeface="Comic Sans MS" panose="030F0702030302020204" pitchFamily="66" charset="0"/>
              </a:rPr>
              <a:t/>
            </a:r>
            <a:br>
              <a:rPr lang="uk-UA" sz="2400" dirty="0">
                <a:latin typeface="Comic Sans MS" panose="030F0702030302020204" pitchFamily="66" charset="0"/>
              </a:rPr>
            </a:br>
            <a:endParaRPr lang="uk-UA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3561235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uk-UA" sz="33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Мета </a:t>
            </a:r>
            <a:r>
              <a:rPr lang="uk-UA" sz="33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uk-UA" sz="33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3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досягнення основних завдань необхідно: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3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Проаналізувати й узагальнити історію освоєння і функціонального насичення прирічкових міських просторів.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3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Виявити принципи формування прирічкових міських просторів і сформулювати основні положення методу архітектурної інтеграції міських прирічкових просторів.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3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Розробити графічні моделі формування надрічкового простору.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3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Виявити перспективні місця формування прирічкової території для міста Вінниця і сформулювати рекомендації щодо їх архітектурної інтеграції.</a:t>
            </a:r>
          </a:p>
          <a:p>
            <a:endParaRPr lang="uk-UA" b="1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358775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>
                <a:latin typeface="Comic Sans MS" panose="030F0702030302020204" pitchFamily="66" charset="0"/>
              </a:rPr>
              <a:t>Набережна Сени в Парижі, Франція</a:t>
            </a:r>
            <a:endParaRPr lang="uk-UA" sz="4000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21" y="2758069"/>
            <a:ext cx="4714700" cy="304421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985" y="2758069"/>
            <a:ext cx="4789127" cy="30394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850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>
                <a:latin typeface="Comic Sans MS" panose="030F0702030302020204" pitchFamily="66" charset="0"/>
              </a:rPr>
              <a:t>Гавань в Копенгагені, Данія</a:t>
            </a:r>
            <a:endParaRPr lang="uk-UA" sz="4000" dirty="0">
              <a:latin typeface="Comic Sans MS" panose="030F0702030302020204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470" y="2763752"/>
            <a:ext cx="4659980" cy="30800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485" y="2763752"/>
            <a:ext cx="4697384" cy="30800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051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24" y="3503811"/>
            <a:ext cx="3485804" cy="26143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328" y="3503811"/>
            <a:ext cx="3485804" cy="26143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132" y="3503810"/>
            <a:ext cx="3485804" cy="26143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24" y="768926"/>
            <a:ext cx="3485804" cy="26143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133" y="768926"/>
            <a:ext cx="3485804" cy="26143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328" y="768926"/>
            <a:ext cx="3485804" cy="26143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0299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72" y="739833"/>
            <a:ext cx="3383280" cy="26725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452" y="733944"/>
            <a:ext cx="3571240" cy="26784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92" y="739833"/>
            <a:ext cx="3383280" cy="26725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73" y="3524597"/>
            <a:ext cx="3383280" cy="25374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452" y="3524597"/>
            <a:ext cx="3571240" cy="25374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92" y="3429000"/>
            <a:ext cx="3510743" cy="26330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1352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59" y="773083"/>
            <a:ext cx="3521826" cy="26413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685" y="773084"/>
            <a:ext cx="3521825" cy="26413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510" y="773084"/>
            <a:ext cx="3369425" cy="26413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859" y="3524597"/>
            <a:ext cx="3430385" cy="26413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871" y="3524597"/>
            <a:ext cx="3537064" cy="26413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244" y="3524597"/>
            <a:ext cx="3521827" cy="26413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1627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82305" y="753664"/>
          <a:ext cx="8803036" cy="5197686"/>
        </p:xfrm>
        <a:graphic>
          <a:graphicData uri="http://schemas.openxmlformats.org/drawingml/2006/table">
            <a:tbl>
              <a:tblPr/>
              <a:tblGrid>
                <a:gridCol w="1464584"/>
                <a:gridCol w="2182215"/>
                <a:gridCol w="3475156"/>
                <a:gridCol w="1681081"/>
              </a:tblGrid>
              <a:tr h="173635">
                <a:tc gridSpan="4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33765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Моделі формування прирічкових територій</a:t>
                      </a:r>
                      <a:endParaRPr lang="uk-UA" sz="11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2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Модель</a:t>
                      </a:r>
                      <a:endParaRPr lang="uk-UA" sz="11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Об’єкт регенерації</a:t>
                      </a:r>
                      <a:endParaRPr lang="uk-UA" sz="11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Архітектурний ансамбль</a:t>
                      </a:r>
                      <a:endParaRPr lang="uk-UA" sz="11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Функція</a:t>
                      </a:r>
                      <a:endParaRPr lang="uk-UA" sz="11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50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«Фрагмент»</a:t>
                      </a:r>
                      <a:endParaRPr lang="uk-UA" sz="11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Рекреаційний простір</a:t>
                      </a:r>
                      <a:endParaRPr lang="uk-UA" sz="11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06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«Ланцюг»</a:t>
                      </a:r>
                      <a:endParaRPr lang="uk-UA" sz="11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Культурний простір</a:t>
                      </a:r>
                      <a:endParaRPr lang="uk-UA" sz="11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67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«Комплекс»</a:t>
                      </a:r>
                      <a:endParaRPr lang="uk-UA" sz="11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Діловий, спортивний та рекреаційний простір</a:t>
                      </a:r>
                      <a:endParaRPr lang="uk-UA" sz="1100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3828081" y="2076773"/>
          <a:ext cx="1133475" cy="733425"/>
        </p:xfrm>
        <a:graphic>
          <a:graphicData uri="http://schemas.openxmlformats.org/presentationml/2006/ole">
            <p:oleObj spid="_x0000_s1030" name="Точечный рисунок" r:id="rId3" imgW="5458587" imgH="3514286" progId="PBrush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276813" y="1844300"/>
          <a:ext cx="2228850" cy="1152525"/>
        </p:xfrm>
        <a:graphic>
          <a:graphicData uri="http://schemas.openxmlformats.org/presentationml/2006/ole">
            <p:oleObj spid="_x0000_s1029" name="Точечный рисунок" r:id="rId4" imgW="9609524" imgH="4086795" progId="PBrush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595606" y="3518115"/>
          <a:ext cx="1466850" cy="733425"/>
        </p:xfrm>
        <a:graphic>
          <a:graphicData uri="http://schemas.openxmlformats.org/presentationml/2006/ole">
            <p:oleObj spid="_x0000_s1028" name="Точечный рисунок" r:id="rId5" imgW="5361905" imgH="2657846" progId="PBrush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6168326" y="3208148"/>
          <a:ext cx="2419350" cy="1238250"/>
        </p:xfrm>
        <a:graphic>
          <a:graphicData uri="http://schemas.openxmlformats.org/presentationml/2006/ole">
            <p:oleObj spid="_x0000_s1027" name="Точечный рисунок" r:id="rId6" imgW="8523810" imgH="3761905" progId="PBrush">
              <p:embed/>
            </p:oleObj>
          </a:graphicData>
        </a:graphic>
      </p:graphicFrame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750590" y="4974955"/>
          <a:ext cx="1171575" cy="752475"/>
        </p:xfrm>
        <a:graphic>
          <a:graphicData uri="http://schemas.openxmlformats.org/presentationml/2006/ole">
            <p:oleObj spid="_x0000_s1026" name="Точечный рисунок" r:id="rId7" imgW="4809524" imgH="3076190" progId="PBrush">
              <p:embed/>
            </p:oleObj>
          </a:graphicData>
        </a:graphic>
      </p:graphicFrame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6323309" y="4773479"/>
          <a:ext cx="2105025" cy="1047750"/>
        </p:xfrm>
        <a:graphic>
          <a:graphicData uri="http://schemas.openxmlformats.org/presentationml/2006/ole">
            <p:oleObj spid="_x0000_s1025" name="Точечный рисунок" r:id="rId8" imgW="8411749" imgH="4200000" progId="PBrush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14" y="1390536"/>
            <a:ext cx="5017316" cy="44603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823" y="1390535"/>
            <a:ext cx="5555675" cy="44603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0020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116</TotalTime>
  <Words>186</Words>
  <Application>Microsoft Office PowerPoint</Application>
  <PresentationFormat>Произвольный</PresentationFormat>
  <Paragraphs>32</Paragraphs>
  <Slides>13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Натуральные материалы</vt:lpstr>
      <vt:lpstr>Точечный рисунок</vt:lpstr>
      <vt:lpstr>ДОСЛІДЖЕННЯ СПОСОБІВ ІНТЕГРАЦІЇ ПРИБЕРЕЖНОЇ ЗОНИ РІЧКИ ПІВДЕННИЙ БУГ З МІСТОМ ВІННИЦЯ</vt:lpstr>
      <vt:lpstr>Об’єкт дослідження. Архітектурне середовище прирічкових міських просторів. Предмет дослідження. Способи інтеграції прибережної зони річки Південний Буг з містом Вінниця. </vt:lpstr>
      <vt:lpstr>Набережна Сени в Парижі, Франція</vt:lpstr>
      <vt:lpstr>Гавань в Копенгагені, Данія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ВИСНОВКИ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ДОСЛІДЖЕННЯ СПОСОБІВ ІНТЕГРАЦІЇ ПРИБЕРЕЖНОЇ ЗОНИ РІЧКИ ПІВДЕННИЙ БУГ З МІСТОМ ВІННИЦЯ</dc:title>
  <dc:creator>777</dc:creator>
  <cp:lastModifiedBy>Дмитрий Каленюк</cp:lastModifiedBy>
  <cp:revision>29</cp:revision>
  <dcterms:created xsi:type="dcterms:W3CDTF">2015-11-24T00:20:35Z</dcterms:created>
  <dcterms:modified xsi:type="dcterms:W3CDTF">2015-11-24T11:42:30Z</dcterms:modified>
</cp:coreProperties>
</file>