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75" r:id="rId5"/>
    <p:sldId id="259" r:id="rId6"/>
    <p:sldId id="274" r:id="rId7"/>
    <p:sldId id="277" r:id="rId8"/>
    <p:sldId id="276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9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00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3731-65A0-4D95-8C41-8A6FC2868416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F3ADC-5FE1-4806-95D5-3CE2365C4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911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3731-65A0-4D95-8C41-8A6FC2868416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F3ADC-5FE1-4806-95D5-3CE2365C4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789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3731-65A0-4D95-8C41-8A6FC2868416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F3ADC-5FE1-4806-95D5-3CE2365C4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248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3731-65A0-4D95-8C41-8A6FC2868416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F3ADC-5FE1-4806-95D5-3CE2365C4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54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3731-65A0-4D95-8C41-8A6FC2868416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F3ADC-5FE1-4806-95D5-3CE2365C4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025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3731-65A0-4D95-8C41-8A6FC2868416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F3ADC-5FE1-4806-95D5-3CE2365C4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74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3731-65A0-4D95-8C41-8A6FC2868416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F3ADC-5FE1-4806-95D5-3CE2365C4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55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3731-65A0-4D95-8C41-8A6FC2868416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F3ADC-5FE1-4806-95D5-3CE2365C4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428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3731-65A0-4D95-8C41-8A6FC2868416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F3ADC-5FE1-4806-95D5-3CE2365C4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077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3731-65A0-4D95-8C41-8A6FC2868416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F3ADC-5FE1-4806-95D5-3CE2365C4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99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3731-65A0-4D95-8C41-8A6FC2868416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F3ADC-5FE1-4806-95D5-3CE2365C4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436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33731-65A0-4D95-8C41-8A6FC2868416}" type="datetimeFigureOut">
              <a:rPr lang="ru-RU" smtClean="0"/>
              <a:t>24.11.2015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F3ADC-5FE1-4806-95D5-3CE2365C4F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35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2880320"/>
          </a:xfrm>
        </p:spPr>
        <p:txBody>
          <a:bodyPr>
            <a:norm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Магістерська кваліфікаційна робота</a:t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на тему: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dirty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Архітектурно-планувальна організація готелів в умовах природних комплексів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4437112"/>
            <a:ext cx="7920880" cy="1752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Виконала: ст.гр. БМ-14мі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Головащенко Н.С.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Керівник: к.т.н., доцент кафедри МБА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Ковальський В.П.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18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428" y="116632"/>
            <a:ext cx="9198449" cy="650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06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438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88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21" y="188640"/>
            <a:ext cx="9161742" cy="6466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012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824" y="188640"/>
            <a:ext cx="9170513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17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453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101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453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742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453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D:\ДИПЛОМ\картинки диплом\Flag_Ladyzhyn_Ukra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577307"/>
            <a:ext cx="1859459" cy="183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90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438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669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6" y="188640"/>
            <a:ext cx="9128294" cy="645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21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56" y="260648"/>
            <a:ext cx="9150156" cy="6468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51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Актуальність теми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 полягає у тому, що розроблення раціональних об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200" dirty="0">
                <a:latin typeface="Times New Roman" pitchFamily="18" charset="0"/>
                <a:cs typeface="Times New Roman" pitchFamily="18" charset="0"/>
              </a:rPr>
              <a:t>ємно-планувальних рішень засобів розміщення є важливою складовою розробки проектів, створення сучасних об’єктів готельно-ресторанного господарства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484784"/>
            <a:ext cx="88569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>
                <a:ln w="50800"/>
                <a:latin typeface="Times New Roman" pitchFamily="18" charset="0"/>
                <a:cs typeface="Times New Roman" pitchFamily="18" charset="0"/>
              </a:rPr>
              <a:t>Мета дослідження: </a:t>
            </a:r>
            <a:r>
              <a:rPr lang="uk-UA" sz="2000" dirty="0">
                <a:ln w="50800"/>
                <a:latin typeface="Times New Roman" pitchFamily="18" charset="0"/>
                <a:cs typeface="Times New Roman" pitchFamily="18" charset="0"/>
              </a:rPr>
              <a:t>визначити принципи та прийоми архітектурно-планувальної організації туристичних готелів, розташованих в умовах природних комплексів.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287" y="2539272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6525" indent="0">
              <a:lnSpc>
                <a:spcPct val="80000"/>
              </a:lnSpc>
              <a:buFont typeface="Arial" charset="0"/>
              <a:buNone/>
            </a:pP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Задачі дослідження: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79425" indent="-342900" algn="just">
              <a:lnSpc>
                <a:spcPct val="130000"/>
              </a:lnSpc>
              <a:buFont typeface="Arial" pitchFamily="34" charset="0"/>
              <a:buChar char="•"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визначити основні функціонально –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типологічні, художні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і стильові засади формування сучасного будівництва готелів;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79425" indent="-342900" algn="just">
              <a:lnSpc>
                <a:spcPct val="130000"/>
              </a:lnSpc>
              <a:buFont typeface="Arial" pitchFamily="34" charset="0"/>
              <a:buChar char="•"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визначити фактори, що впливають на формування і розміщення споруд, що досліджуються;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79425" indent="-342900" algn="just">
              <a:lnSpc>
                <a:spcPct val="130000"/>
              </a:lnSpc>
              <a:buFont typeface="Arial" pitchFamily="34" charset="0"/>
              <a:buChar char="•"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визначити функціонально-планувальні вимоги до основних приміщень готелів з урахуванням специфіки природних комплексів;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79425" indent="-342900" algn="just">
              <a:lnSpc>
                <a:spcPct val="130000"/>
              </a:lnSpc>
              <a:buFont typeface="Arial" pitchFamily="34" charset="0"/>
              <a:buChar char="•"/>
            </a:pP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узагальнити світовий і вітчизняний досвід розміщення туристичних готелів на рекреаційних територіях;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44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8640"/>
            <a:ext cx="9169529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62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" y="116631"/>
            <a:ext cx="9141066" cy="6451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41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45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13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ДИПЛОМ\Архітектура\Візуалізація\5,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2" t="14569" r="4816" b="9047"/>
          <a:stretch/>
        </p:blipFill>
        <p:spPr bwMode="auto">
          <a:xfrm>
            <a:off x="1480" y="476672"/>
            <a:ext cx="9106735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65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/>
          </p:cNvSpPr>
          <p:nvPr>
            <p:ph type="title"/>
          </p:nvPr>
        </p:nvSpPr>
        <p:spPr>
          <a:xfrm>
            <a:off x="395288" y="2708275"/>
            <a:ext cx="8229600" cy="1143000"/>
          </a:xfrm>
        </p:spPr>
        <p:txBody>
          <a:bodyPr/>
          <a:lstStyle/>
          <a:p>
            <a:r>
              <a:rPr lang="uk-UA" smtClean="0">
                <a:latin typeface="Times New Roman" pitchFamily="18" charset="0"/>
              </a:rPr>
              <a:t>Дякую за увагу!</a:t>
            </a:r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50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922114"/>
          </a:xfrm>
        </p:spPr>
        <p:txBody>
          <a:bodyPr>
            <a:noAutofit/>
          </a:bodyPr>
          <a:lstStyle/>
          <a:p>
            <a:pPr algn="just"/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Об’єкт дослідження: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 готель категорії 3* на 120 місць для розміщення в умовах природних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комплексів.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052736"/>
            <a:ext cx="8784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Предмет дослідження: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 архітектурно-планувальна організація готелів, розміщених на територіях природних комплексів, аналіз та історичний вплив на місцезнаходження і екстер’єр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097054"/>
            <a:ext cx="8784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Наукова новизна одержаних результатів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 проведених досліджень та отриманих результатів полягає в комплексному обґрунтуванні основ раціональної архітектурно-планувальної організації туристських готелів в умовах природних комплексів, що створило передумови для отримання нових наукових результатів: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1. Удосконалено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періоди розвитку готелів в умовах природних комплексів, за рахунок аналізу історичного розвитку споруд;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2. Визначено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фактори, що формують функціонально-планувальну організацію готельного комплексу в цілому і створення методики формування і оцінки архітектурних об’єктів на ранніх стадіях;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3. Удосконалено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класифікацію готелів з урахуванням можливих чинників, за рахунок введення класифікацію за місцем проживання в умовах природних комплексів, в зв’язку з цим проаналізовано принципи і прийоми розміщення і архітектурно-планувальної організації готелів.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11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323850" y="115888"/>
            <a:ext cx="8229600" cy="419100"/>
          </a:xfrm>
        </p:spPr>
        <p:txBody>
          <a:bodyPr>
            <a:normAutofit fontScale="90000"/>
          </a:bodyPr>
          <a:lstStyle/>
          <a:p>
            <a:r>
              <a:rPr lang="uk-UA" sz="2400" b="1" i="1" smtClean="0">
                <a:latin typeface="Times New Roman" pitchFamily="18" charset="0"/>
                <a:cs typeface="Times New Roman" pitchFamily="18" charset="0"/>
              </a:rPr>
              <a:t>Періоди розвитку готелів в умовах природних комплексів</a:t>
            </a: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549275"/>
            <a:ext cx="8229600" cy="6192838"/>
          </a:xfrm>
        </p:spPr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1800" u="sng" dirty="0">
                <a:latin typeface="Times New Roman" pitchFamily="18" charset="0"/>
                <a:cs typeface="Times New Roman" pitchFamily="18" charset="0"/>
              </a:rPr>
              <a:t>Перший період (1850-1900 рр.)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характеризується обмеженим складом приміщень, невідповідністю оточуючому середовищу. 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1800" u="sng" dirty="0">
                <a:latin typeface="Times New Roman" pitchFamily="18" charset="0"/>
                <a:cs typeface="Times New Roman" pitchFamily="18" charset="0"/>
              </a:rPr>
              <a:t>Другий період (1900 – 1950 рр.)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відрізняється розширенням складу приміщень, підкресленням зв’язку з природним і культурним наповненням місцевості. 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1800" u="sng" dirty="0">
                <a:latin typeface="Times New Roman" pitchFamily="18" charset="0"/>
                <a:cs typeface="Times New Roman" pitchFamily="18" charset="0"/>
              </a:rPr>
              <a:t>Третій період (1950 – 1980 рр.)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 виділяється застосуванням типових проектів з будівництвом в трьох напрямках – створення великих комплексів, середніх і малих закладів, що мають значний вплив на екосистеми. 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1800" u="sng" dirty="0">
                <a:latin typeface="Times New Roman" pitchFamily="18" charset="0"/>
                <a:cs typeface="Times New Roman" pitchFamily="18" charset="0"/>
              </a:rPr>
              <a:t>Четвертий період (1980– 2000 рр.)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пов’язаний з виникненням екології як науки. Поряд з тенденціями зменшення місткості, підвищення  комфортності, передачі  унікального  характеру  оточення,  основною рисою  готельних закладів цього періоду є зростання уваги до відповідності екологічним вимогам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1800" b="1" u="sng" dirty="0" smtClean="0">
                <a:latin typeface="Times New Roman" pitchFamily="18" charset="0"/>
                <a:cs typeface="Times New Roman" pitchFamily="18" charset="0"/>
              </a:rPr>
              <a:t>П’ятий період (2000 рр. – по теперішній час).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Сучасні готелі - комплекси з дуже високим рівнем комфорту, і переважно підвищеною поверховістю, пропонують широкий набір послуг, мають розвинену інфраструктуру. Часто такі готелі входять у всесвітньо відомі міжнародні мережі. Архітектурний вигляд таких готелів зазвичай не має національного забарвлення - це, насамперед, візуальний образ сучасної архітектури, що вражає уяву сміливістю форм і технічних рішень. Архітектура таких готелів максимально функціональна і сучасна, використовує новітні досягнення будівельних технологій, сучасні конструкції і будівельні матеріали. </a:t>
            </a:r>
          </a:p>
        </p:txBody>
      </p:sp>
    </p:spTree>
    <p:extLst>
      <p:ext uri="{BB962C8B-B14F-4D97-AF65-F5344CB8AC3E}">
        <p14:creationId xmlns:p14="http://schemas.microsoft.com/office/powerpoint/2010/main" val="417903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3293" y="476672"/>
            <a:ext cx="2880320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МІСЦЕ РОЗТАШУВАННЯ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міські;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гірські;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сільські;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центральні;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аеровокзальні;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автострадні;</a:t>
            </a:r>
          </a:p>
          <a:p>
            <a:r>
              <a:rPr lang="uk-UA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 умовах природних комплексів</a:t>
            </a:r>
            <a:endParaRPr lang="uk-UA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29627" y="332656"/>
            <a:ext cx="2574032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КІЛЬКІСТЬ ТУРИСТІВ, ЩО ОБСЛУГОВУЮТЬСЯ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для груп туристів;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для індивідуальних туристів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9230" y="3698724"/>
            <a:ext cx="2147922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ФОРМА ВЛАСНОСТІ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приватні;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державні;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акціонерні товариства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62557" y="315233"/>
            <a:ext cx="2664296" cy="1169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УМОВИ ВИКОРИСТАННЯ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таймшер;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кондомініум;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для проведення конференцій;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для тривалого використання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94522" y="1665674"/>
            <a:ext cx="2304256" cy="1600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МЕТА ПЕРЕБУВАННЯ 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курортні;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курортно-лікувальні;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туристичні;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спортивні;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для ділових зустрічей;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спеціальні представницькі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0868" y="5726267"/>
            <a:ext cx="3614173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РЕЖИМ ЕКСПЛУАТАЦІЇ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цілорічні;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двосезонні (які працюють влітку і взимку);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односезонні (літні або зимові);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94522" y="4141567"/>
            <a:ext cx="1217866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МІСТКІСТЬ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малі;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середні;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великі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89261" y="5521327"/>
            <a:ext cx="1654763" cy="1169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КЛАС ГОТЕЛЮ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люкс;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перша категорія;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друга категорія;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третя категорія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8785" y="4726342"/>
            <a:ext cx="2646888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ТРИВАЛІСТЬ ПЕРЕБУВАННЯ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сімейні;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для тимчасового перебування;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56285" y="3329392"/>
            <a:ext cx="1907704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РІВЕНЬ КОМФОРТУ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зірки (корони категорії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68172" y="5236846"/>
            <a:ext cx="1944216" cy="1169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СПОСІБ НАДАННЯ ХАРЧУВАННЯ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повний раціон;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сніданок;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без харчування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091378" y="2406016"/>
            <a:ext cx="1443627" cy="1169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ТИП СЕРВІСУ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повносервісні;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економічні;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бюджетні;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апартготелі</a:t>
            </a:r>
            <a:endParaRPr lang="uk-UA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3808714" y="2990791"/>
            <a:ext cx="2275454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ГОТЕЛЬНІ ПІДПРИЄМСТВА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 стрелкой 25"/>
          <p:cNvCxnSpPr>
            <a:stCxn id="24" idx="0"/>
            <a:endCxn id="6" idx="2"/>
          </p:cNvCxnSpPr>
          <p:nvPr/>
        </p:nvCxnSpPr>
        <p:spPr>
          <a:xfrm flipV="1">
            <a:off x="4946441" y="1286763"/>
            <a:ext cx="70202" cy="1704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5580112" y="1484784"/>
            <a:ext cx="982445" cy="15060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5" idx="3"/>
          </p:cNvCxnSpPr>
          <p:nvPr/>
        </p:nvCxnSpPr>
        <p:spPr>
          <a:xfrm flipH="1" flipV="1">
            <a:off x="3493613" y="1384613"/>
            <a:ext cx="695648" cy="16061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1"/>
          </p:cNvCxnSpPr>
          <p:nvPr/>
        </p:nvCxnSpPr>
        <p:spPr>
          <a:xfrm flipH="1" flipV="1">
            <a:off x="2535005" y="2852936"/>
            <a:ext cx="1273709" cy="4610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4" idx="1"/>
            <a:endCxn id="7" idx="3"/>
          </p:cNvCxnSpPr>
          <p:nvPr/>
        </p:nvCxnSpPr>
        <p:spPr>
          <a:xfrm flipH="1">
            <a:off x="2887152" y="3313957"/>
            <a:ext cx="921562" cy="8618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24" idx="1"/>
          </p:cNvCxnSpPr>
          <p:nvPr/>
        </p:nvCxnSpPr>
        <p:spPr>
          <a:xfrm flipH="1">
            <a:off x="3171859" y="3313957"/>
            <a:ext cx="636855" cy="1781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24" idx="3"/>
            <a:endCxn id="11" idx="1"/>
          </p:cNvCxnSpPr>
          <p:nvPr/>
        </p:nvCxnSpPr>
        <p:spPr>
          <a:xfrm>
            <a:off x="6084168" y="3313957"/>
            <a:ext cx="610354" cy="1304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24" idx="3"/>
            <a:endCxn id="14" idx="1"/>
          </p:cNvCxnSpPr>
          <p:nvPr/>
        </p:nvCxnSpPr>
        <p:spPr>
          <a:xfrm>
            <a:off x="6084168" y="3313957"/>
            <a:ext cx="772117" cy="3847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24" idx="3"/>
            <a:endCxn id="9" idx="1"/>
          </p:cNvCxnSpPr>
          <p:nvPr/>
        </p:nvCxnSpPr>
        <p:spPr>
          <a:xfrm flipV="1">
            <a:off x="6084168" y="2465893"/>
            <a:ext cx="610354" cy="848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H="1">
            <a:off x="3635896" y="3698724"/>
            <a:ext cx="648072" cy="20275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24" idx="2"/>
            <a:endCxn id="12" idx="0"/>
          </p:cNvCxnSpPr>
          <p:nvPr/>
        </p:nvCxnSpPr>
        <p:spPr>
          <a:xfrm>
            <a:off x="4946441" y="3637122"/>
            <a:ext cx="70202" cy="18842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5580112" y="3637122"/>
            <a:ext cx="982445" cy="1599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87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30" y="255132"/>
            <a:ext cx="864095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sz="1600" b="1" u="sng" dirty="0" smtClean="0"/>
              <a:t>Основні чинники, що визначають вибір ділянки для розміщення готельного комплексу </a:t>
            </a:r>
            <a:endParaRPr lang="uk-UA" sz="1600" b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762963"/>
            <a:ext cx="6192688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Необхідна площа території із врахуванням специфіки експлуатації готельного комплексу і його місткості, оптимальні геометричні обриси ділянки, раціональне розміщення з урахуванням транспортних комунікацій і наявність доброго зв'язку центром міста, залізничним вокзалом, автовокзалом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0939" y="1566084"/>
            <a:ext cx="182210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МІСТОБУДІВНІ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0939" y="2727592"/>
            <a:ext cx="201303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АРХІТЕКТУРНО-ЛАНДШАФТНІ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0939" y="3890665"/>
            <a:ext cx="155722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ЕКОЛОГІЧНІ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0939" y="5068633"/>
            <a:ext cx="170564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ІНЖЕНЕРНО-ЕКОНОМІЧНІ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90494" y="2612846"/>
            <a:ext cx="617399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Наявність природних компонентів на майданчику чи на прилеглій території: озеленення, водних поверхонь, рельєфу тощо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90494" y="3613666"/>
            <a:ext cx="617399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Комфортність території: відповідність санітарно-гігієнічних параметрів середовища нормативним вимогам ( чистота повітряного басейну, шум, аерація, інсоляція)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90495" y="4653136"/>
            <a:ext cx="6173994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Наявність міських інженерних комунікацій (водогін, каналізація, електрокабель, газ і т.д.), можливість телефонізації і підключення до існуючих інженерних міських мереж із врахуванням їхньої потужності і розміщення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stCxn id="3" idx="1"/>
          </p:cNvCxnSpPr>
          <p:nvPr/>
        </p:nvCxnSpPr>
        <p:spPr>
          <a:xfrm>
            <a:off x="323530" y="424409"/>
            <a:ext cx="0" cy="4967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5" idx="1"/>
          </p:cNvCxnSpPr>
          <p:nvPr/>
        </p:nvCxnSpPr>
        <p:spPr>
          <a:xfrm>
            <a:off x="323530" y="1750750"/>
            <a:ext cx="874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6" idx="1"/>
          </p:cNvCxnSpPr>
          <p:nvPr/>
        </p:nvCxnSpPr>
        <p:spPr>
          <a:xfrm>
            <a:off x="323530" y="3050758"/>
            <a:ext cx="874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7" idx="1"/>
          </p:cNvCxnSpPr>
          <p:nvPr/>
        </p:nvCxnSpPr>
        <p:spPr>
          <a:xfrm>
            <a:off x="323530" y="4075331"/>
            <a:ext cx="874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8" idx="1"/>
          </p:cNvCxnSpPr>
          <p:nvPr/>
        </p:nvCxnSpPr>
        <p:spPr>
          <a:xfrm flipV="1">
            <a:off x="323530" y="5391799"/>
            <a:ext cx="8740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5" idx="3"/>
          </p:cNvCxnSpPr>
          <p:nvPr/>
        </p:nvCxnSpPr>
        <p:spPr>
          <a:xfrm>
            <a:off x="2233041" y="1750750"/>
            <a:ext cx="55745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6" idx="3"/>
            <a:endCxn id="9" idx="1"/>
          </p:cNvCxnSpPr>
          <p:nvPr/>
        </p:nvCxnSpPr>
        <p:spPr>
          <a:xfrm>
            <a:off x="2423974" y="3050758"/>
            <a:ext cx="366520" cy="237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7" idx="3"/>
            <a:endCxn id="10" idx="1"/>
          </p:cNvCxnSpPr>
          <p:nvPr/>
        </p:nvCxnSpPr>
        <p:spPr>
          <a:xfrm>
            <a:off x="1968160" y="4075331"/>
            <a:ext cx="82233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8" idx="3"/>
            <a:endCxn id="11" idx="1"/>
          </p:cNvCxnSpPr>
          <p:nvPr/>
        </p:nvCxnSpPr>
        <p:spPr>
          <a:xfrm>
            <a:off x="2116584" y="5391799"/>
            <a:ext cx="673911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83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5364163" y="549275"/>
            <a:ext cx="3683000" cy="1439863"/>
          </a:xfrm>
        </p:spPr>
        <p:txBody>
          <a:bodyPr/>
          <a:lstStyle/>
          <a:p>
            <a:r>
              <a:rPr lang="uk-UA" sz="3200" smtClean="0">
                <a:latin typeface="Times New Roman" pitchFamily="18" charset="0"/>
                <a:cs typeface="Times New Roman" pitchFamily="18" charset="0"/>
              </a:rPr>
              <a:t>Схеми групування</a:t>
            </a:r>
            <a:br>
              <a:rPr lang="uk-UA" sz="32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smtClean="0">
                <a:latin typeface="Times New Roman" pitchFamily="18" charset="0"/>
                <a:cs typeface="Times New Roman" pitchFamily="18" charset="0"/>
              </a:rPr>
              <a:t>приміщень готелів</a:t>
            </a: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 l="7233" t="18130" r="6088" b="6966"/>
          <a:stretch>
            <a:fillRect/>
          </a:stretch>
        </p:blipFill>
        <p:spPr bwMode="auto">
          <a:xfrm>
            <a:off x="200025" y="188913"/>
            <a:ext cx="5056188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Заголовок 1"/>
          <p:cNvSpPr txBox="1">
            <a:spLocks/>
          </p:cNvSpPr>
          <p:nvPr/>
        </p:nvSpPr>
        <p:spPr bwMode="auto">
          <a:xfrm>
            <a:off x="6011863" y="692150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4400">
              <a:latin typeface="Calibri" pitchFamily="34" charset="0"/>
            </a:endParaRP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>
            <a:lum bright="-20000" contrast="40000"/>
          </a:blip>
          <a:srcRect l="15099" t="18272" r="22539" b="14273"/>
          <a:stretch>
            <a:fillRect/>
          </a:stretch>
        </p:blipFill>
        <p:spPr bwMode="auto">
          <a:xfrm>
            <a:off x="4300538" y="3141663"/>
            <a:ext cx="4746625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низ 2"/>
          <p:cNvSpPr/>
          <p:nvPr/>
        </p:nvSpPr>
        <p:spPr>
          <a:xfrm rot="5400000">
            <a:off x="6689725" y="1481138"/>
            <a:ext cx="485775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58" name="Заголовок 1"/>
          <p:cNvSpPr txBox="1">
            <a:spLocks/>
          </p:cNvSpPr>
          <p:nvPr/>
        </p:nvSpPr>
        <p:spPr bwMode="auto">
          <a:xfrm>
            <a:off x="323850" y="3933825"/>
            <a:ext cx="3683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uk-UA" sz="3200">
                <a:latin typeface="Times New Roman" pitchFamily="18" charset="0"/>
                <a:cs typeface="Times New Roman" pitchFamily="18" charset="0"/>
              </a:rPr>
              <a:t>Функціональна схема першого поверху готелю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1722437" y="5137151"/>
            <a:ext cx="485775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43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>
            <a:normAutofit fontScale="90000"/>
          </a:bodyPr>
          <a:lstStyle/>
          <a:p>
            <a:r>
              <a:rPr lang="uk-UA" sz="2800" smtClean="0"/>
              <a:t>Фактори, що впливають на функціонально-планувальну організацію готельних комплексів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</a:blip>
          <a:srcRect l="14813" t="7500" r="15384" b="7092"/>
          <a:stretch>
            <a:fillRect/>
          </a:stretch>
        </p:blipFill>
        <p:spPr bwMode="auto">
          <a:xfrm>
            <a:off x="1187450" y="1209675"/>
            <a:ext cx="6526213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975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69" y="188640"/>
            <a:ext cx="9175378" cy="6460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39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560</Words>
  <Application>Microsoft Office PowerPoint</Application>
  <PresentationFormat>Экран (4:3)</PresentationFormat>
  <Paragraphs>92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Магістерська кваліфікаційна робота   на тему:   Архітектурно-планувальна організація готелів в умовах природних комплексів</vt:lpstr>
      <vt:lpstr>Актуальність теми полягає у тому, що розроблення раціональних об’ємно-планувальних рішень засобів розміщення є важливою складовою розробки проектів, створення сучасних об’єктів готельно-ресторанного господарства.</vt:lpstr>
      <vt:lpstr>Об’єкт дослідження: готель категорії 3* на 120 місць для розміщення в умовах природних комплексів.</vt:lpstr>
      <vt:lpstr>Періоди розвитку готелів в умовах природних комплексів</vt:lpstr>
      <vt:lpstr>Презентация PowerPoint</vt:lpstr>
      <vt:lpstr>Презентация PowerPoint</vt:lpstr>
      <vt:lpstr>Схеми групування приміщень готелів</vt:lpstr>
      <vt:lpstr>Фактори, що впливають на функціонально-планувальну організацію готельних комплексів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кваліфікаційна робота   на тему:   Архітектурно-планувальна організація готелів в умовах природних комплексів</dc:title>
  <dc:creator>Семья</dc:creator>
  <cp:lastModifiedBy>Семья</cp:lastModifiedBy>
  <cp:revision>11</cp:revision>
  <dcterms:created xsi:type="dcterms:W3CDTF">2015-11-17T23:12:51Z</dcterms:created>
  <dcterms:modified xsi:type="dcterms:W3CDTF">2015-11-23T22:17:26Z</dcterms:modified>
</cp:coreProperties>
</file>