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82" r:id="rId7"/>
    <p:sldId id="261" r:id="rId8"/>
    <p:sldId id="283" r:id="rId9"/>
    <p:sldId id="262" r:id="rId10"/>
    <p:sldId id="263" r:id="rId11"/>
    <p:sldId id="264" r:id="rId12"/>
    <p:sldId id="279" r:id="rId13"/>
    <p:sldId id="265" r:id="rId14"/>
    <p:sldId id="267" r:id="rId15"/>
    <p:sldId id="269" r:id="rId16"/>
    <p:sldId id="270" r:id="rId17"/>
    <p:sldId id="271" r:id="rId18"/>
    <p:sldId id="272" r:id="rId19"/>
    <p:sldId id="273" r:id="rId20"/>
    <p:sldId id="274" r:id="rId21"/>
    <p:sldId id="284" r:id="rId22"/>
    <p:sldId id="277" r:id="rId23"/>
    <p:sldId id="27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186" autoAdjust="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08981B-13D6-4AB4-B9B5-D7D39BE80B1A}" type="datetimeFigureOut">
              <a:rPr lang="ru-RU" smtClean="0"/>
              <a:t>23.11.2015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E4C55F-DECD-49B6-A84C-5F49A0E555AC}" type="slidenum">
              <a:rPr lang="ru-RU" smtClean="0"/>
              <a:t>‹#›</a:t>
            </a:fld>
            <a:endParaRPr lang="ru-RU"/>
          </a:p>
        </p:txBody>
      </p:sp>
    </p:spTree>
    <p:extLst>
      <p:ext uri="{BB962C8B-B14F-4D97-AF65-F5344CB8AC3E}">
        <p14:creationId xmlns:p14="http://schemas.microsoft.com/office/powerpoint/2010/main" val="2679525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23.11.2015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23.11.2015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23.11.2015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23.11.2015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23.11.2015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23.11.2015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23.11.2015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4.bin"/><Relationship Id="rId4" Type="http://schemas.openxmlformats.org/officeDocument/2006/relationships/image" Target="../media/image7.wmf"/></Relationships>
</file>

<file path=ppt/slides/_rels/slide15.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0.wmf"/><Relationship Id="rId5" Type="http://schemas.openxmlformats.org/officeDocument/2006/relationships/oleObject" Target="../embeddings/oleObject6.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svaltera.ua/images/typical/aut_vert_avtoklavov_01b.jp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908720"/>
            <a:ext cx="7772400" cy="1080120"/>
          </a:xfrm>
        </p:spPr>
        <p:txBody>
          <a:bodyPr>
            <a:normAutofit/>
          </a:bodyPr>
          <a:lstStyle/>
          <a:p>
            <a:r>
              <a:rPr lang="uk-UA" sz="2400" dirty="0" err="1" smtClean="0">
                <a:latin typeface="Times New Roman" panose="02020603050405020304" pitchFamily="18" charset="0"/>
                <a:cs typeface="Times New Roman" panose="02020603050405020304" pitchFamily="18" charset="0"/>
              </a:rPr>
              <a:t>Порхун</a:t>
            </a:r>
            <a:r>
              <a:rPr lang="uk-UA" sz="2400" dirty="0" smtClean="0">
                <a:latin typeface="Times New Roman" panose="02020603050405020304" pitchFamily="18" charset="0"/>
                <a:cs typeface="Times New Roman" panose="02020603050405020304" pitchFamily="18" charset="0"/>
              </a:rPr>
              <a:t> Анна Василівна</a:t>
            </a:r>
            <a:endParaRPr lang="ru-RU" sz="24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55576" y="1700808"/>
            <a:ext cx="7920880" cy="4392488"/>
          </a:xfrm>
        </p:spPr>
        <p:txBody>
          <a:bodyPr>
            <a:normAutofit/>
          </a:bodyPr>
          <a:lstStyle/>
          <a:p>
            <a:endParaRPr lang="uk-UA" sz="1200" dirty="0">
              <a:solidFill>
                <a:schemeClr val="tx1"/>
              </a:solidFill>
              <a:latin typeface="Times New Roman" pitchFamily="18" charset="0"/>
              <a:cs typeface="Times New Roman" pitchFamily="18" charset="0"/>
            </a:endParaRPr>
          </a:p>
          <a:p>
            <a:endParaRPr lang="uk-UA" sz="1200" dirty="0" smtClean="0">
              <a:solidFill>
                <a:schemeClr val="tx1"/>
              </a:solidFill>
              <a:latin typeface="Times New Roman" pitchFamily="18" charset="0"/>
              <a:cs typeface="Times New Roman" pitchFamily="18" charset="0"/>
            </a:endParaRPr>
          </a:p>
          <a:p>
            <a:r>
              <a:rPr lang="uk-UA" sz="2800" dirty="0" smtClean="0">
                <a:solidFill>
                  <a:schemeClr val="tx1"/>
                </a:solidFill>
                <a:latin typeface="Times New Roman" pitchFamily="18" charset="0"/>
                <a:cs typeface="Times New Roman" pitchFamily="18" charset="0"/>
              </a:rPr>
              <a:t>Математичне моделювання теплових процесів в устаткуванні для </a:t>
            </a:r>
            <a:r>
              <a:rPr lang="uk-UA" sz="2800" dirty="0" err="1" smtClean="0">
                <a:solidFill>
                  <a:schemeClr val="tx1"/>
                </a:solidFill>
                <a:latin typeface="Times New Roman" pitchFamily="18" charset="0"/>
                <a:cs typeface="Times New Roman" pitchFamily="18" charset="0"/>
              </a:rPr>
              <a:t>баротермічної</a:t>
            </a:r>
            <a:r>
              <a:rPr lang="uk-UA" sz="2800" dirty="0" smtClean="0">
                <a:solidFill>
                  <a:schemeClr val="tx1"/>
                </a:solidFill>
                <a:latin typeface="Times New Roman" pitchFamily="18" charset="0"/>
                <a:cs typeface="Times New Roman" pitchFamily="18" charset="0"/>
              </a:rPr>
              <a:t> обробки харчової сировини</a:t>
            </a:r>
            <a:endParaRPr lang="uk-UA" sz="2800" dirty="0">
              <a:solidFill>
                <a:schemeClr val="tx1"/>
              </a:solidFill>
              <a:latin typeface="Times New Roman" pitchFamily="18" charset="0"/>
              <a:cs typeface="Times New Roman" pitchFamily="18" charset="0"/>
            </a:endParaRPr>
          </a:p>
          <a:p>
            <a:endParaRPr lang="uk-UA" sz="1200" dirty="0" smtClean="0">
              <a:solidFill>
                <a:schemeClr val="tx1"/>
              </a:solidFill>
              <a:latin typeface="Times New Roman" pitchFamily="18" charset="0"/>
              <a:cs typeface="Times New Roman" pitchFamily="18" charset="0"/>
            </a:endParaRPr>
          </a:p>
          <a:p>
            <a:endParaRPr lang="uk-UA" sz="1200" dirty="0" smtClean="0">
              <a:solidFill>
                <a:schemeClr val="tx1"/>
              </a:solidFill>
              <a:latin typeface="Times New Roman" pitchFamily="18" charset="0"/>
              <a:cs typeface="Times New Roman" pitchFamily="18" charset="0"/>
            </a:endParaRPr>
          </a:p>
          <a:p>
            <a:r>
              <a:rPr lang="uk-UA" sz="1600" dirty="0" smtClean="0">
                <a:solidFill>
                  <a:schemeClr val="tx1"/>
                </a:solidFill>
                <a:latin typeface="Times New Roman" pitchFamily="18" charset="0"/>
                <a:cs typeface="Times New Roman" pitchFamily="18" charset="0"/>
              </a:rPr>
              <a:t>Магістерська </a:t>
            </a:r>
            <a:r>
              <a:rPr lang="uk-UA" sz="1600" dirty="0">
                <a:solidFill>
                  <a:schemeClr val="tx1"/>
                </a:solidFill>
                <a:latin typeface="Times New Roman" pitchFamily="18" charset="0"/>
                <a:cs typeface="Times New Roman" pitchFamily="18" charset="0"/>
              </a:rPr>
              <a:t>кваліфікаційна робота</a:t>
            </a:r>
          </a:p>
          <a:p>
            <a:endParaRPr lang="uk-UA" sz="1600" dirty="0">
              <a:solidFill>
                <a:schemeClr val="tx1"/>
              </a:solidFill>
              <a:latin typeface="Times New Roman" pitchFamily="18" charset="0"/>
              <a:cs typeface="Times New Roman" pitchFamily="18" charset="0"/>
            </a:endParaRPr>
          </a:p>
          <a:p>
            <a:pPr algn="r"/>
            <a:r>
              <a:rPr lang="uk-UA" sz="1600" dirty="0">
                <a:solidFill>
                  <a:schemeClr val="tx1"/>
                </a:solidFill>
                <a:latin typeface="Times New Roman" pitchFamily="18" charset="0"/>
                <a:cs typeface="Times New Roman" pitchFamily="18" charset="0"/>
              </a:rPr>
              <a:t>Науковий керівник</a:t>
            </a:r>
          </a:p>
          <a:p>
            <a:pPr algn="r"/>
            <a:r>
              <a:rPr lang="uk-UA" sz="1600" dirty="0" smtClean="0">
                <a:solidFill>
                  <a:schemeClr val="tx1"/>
                </a:solidFill>
                <a:latin typeface="Times New Roman" pitchFamily="18" charset="0"/>
                <a:cs typeface="Times New Roman" pitchFamily="18" charset="0"/>
              </a:rPr>
              <a:t>кандидат </a:t>
            </a:r>
            <a:r>
              <a:rPr lang="uk-UA" sz="1600" dirty="0">
                <a:solidFill>
                  <a:schemeClr val="tx1"/>
                </a:solidFill>
                <a:latin typeface="Times New Roman" pitchFamily="18" charset="0"/>
                <a:cs typeface="Times New Roman" pitchFamily="18" charset="0"/>
              </a:rPr>
              <a:t>технічних наук, професор</a:t>
            </a:r>
          </a:p>
          <a:p>
            <a:pPr algn="r"/>
            <a:r>
              <a:rPr lang="uk-UA" sz="1600" b="1" dirty="0">
                <a:solidFill>
                  <a:schemeClr val="tx1"/>
                </a:solidFill>
                <a:latin typeface="Times New Roman" pitchFamily="18" charset="0"/>
                <a:cs typeface="Times New Roman" pitchFamily="18" charset="0"/>
              </a:rPr>
              <a:t>Коц Іван Васильович</a:t>
            </a:r>
            <a:endParaRPr lang="ru-RU" sz="1600" b="1" dirty="0">
              <a:solidFill>
                <a:schemeClr val="tx1"/>
              </a:solidFill>
              <a:latin typeface="Times New Roman" pitchFamily="18" charset="0"/>
              <a:cs typeface="Times New Roman" pitchFamily="18" charset="0"/>
            </a:endParaRPr>
          </a:p>
          <a:p>
            <a:endParaRPr lang="ru-RU" sz="1200" dirty="0"/>
          </a:p>
        </p:txBody>
      </p:sp>
    </p:spTree>
    <p:extLst>
      <p:ext uri="{BB962C8B-B14F-4D97-AF65-F5344CB8AC3E}">
        <p14:creationId xmlns:p14="http://schemas.microsoft.com/office/powerpoint/2010/main" val="23010284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BEBA8EAE-BF5A-486C-A8C5-ECC9F3942E4B}">
                <a14:imgProps xmlns:a14="http://schemas.microsoft.com/office/drawing/2010/main">
                  <a14:imgLayer r:embed="rId3">
                    <a14:imgEffect>
                      <a14:sharpenSoften amount="27000"/>
                    </a14:imgEffect>
                    <a14:imgEffect>
                      <a14:saturation sat="122000"/>
                    </a14:imgEffect>
                    <a14:imgEffect>
                      <a14:brightnessContrast bright="1000" contrast="-32000"/>
                    </a14:imgEffect>
                  </a14:imgLayer>
                </a14:imgProps>
              </a:ext>
              <a:ext uri="{28A0092B-C50C-407E-A947-70E740481C1C}">
                <a14:useLocalDpi xmlns:a14="http://schemas.microsoft.com/office/drawing/2010/main" val="0"/>
              </a:ext>
            </a:extLst>
          </a:blip>
          <a:stretch>
            <a:fillRect/>
          </a:stretch>
        </p:blipFill>
        <p:spPr>
          <a:xfrm>
            <a:off x="0" y="0"/>
            <a:ext cx="9118135" cy="4941168"/>
          </a:xfrm>
          <a:prstGeom prst="rect">
            <a:avLst/>
          </a:prstGeom>
        </p:spPr>
      </p:pic>
      <p:sp>
        <p:nvSpPr>
          <p:cNvPr id="3" name="TextBox 2"/>
          <p:cNvSpPr txBox="1"/>
          <p:nvPr/>
        </p:nvSpPr>
        <p:spPr>
          <a:xfrm>
            <a:off x="148160" y="5085184"/>
            <a:ext cx="8888336" cy="677108"/>
          </a:xfrm>
          <a:prstGeom prst="rect">
            <a:avLst/>
          </a:prstGeom>
          <a:noFill/>
        </p:spPr>
        <p:txBody>
          <a:bodyPr wrap="square" rtlCol="0">
            <a:spAutoFit/>
          </a:bodyPr>
          <a:lstStyle/>
          <a:p>
            <a:r>
              <a:rPr lang="uk-UA" b="1" dirty="0" smtClean="0">
                <a:latin typeface="Times New Roman" panose="02020603050405020304" pitchFamily="18" charset="0"/>
                <a:cs typeface="Times New Roman" panose="02020603050405020304" pitchFamily="18" charset="0"/>
              </a:rPr>
              <a:t>Рисунок 4 – Загальний вигляд </a:t>
            </a:r>
            <a:r>
              <a:rPr lang="uk-UA" sz="2000" b="1" dirty="0" smtClean="0">
                <a:latin typeface="Times New Roman" panose="02020603050405020304" pitchFamily="18" charset="0"/>
                <a:cs typeface="Times New Roman" panose="02020603050405020304" pitchFamily="18" charset="0"/>
              </a:rPr>
              <a:t>автоклава</a:t>
            </a:r>
            <a:r>
              <a:rPr lang="uk-UA" b="1" dirty="0" smtClean="0">
                <a:latin typeface="Times New Roman" panose="02020603050405020304" pitchFamily="18" charset="0"/>
                <a:cs typeface="Times New Roman" panose="02020603050405020304" pitchFamily="18" charset="0"/>
              </a:rPr>
              <a:t> з аеродинамічним нагрівачем роторного типу</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1730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201011"/>
            <a:ext cx="8208912" cy="4524315"/>
          </a:xfrm>
          <a:prstGeom prst="rect">
            <a:avLst/>
          </a:prstGeom>
        </p:spPr>
        <p:txBody>
          <a:bodyPr wrap="square">
            <a:spAutoFit/>
          </a:bodyPr>
          <a:lstStyle/>
          <a:p>
            <a:pPr>
              <a:lnSpc>
                <a:spcPct val="150000"/>
              </a:lnSpc>
            </a:pPr>
            <a:r>
              <a:rPr lang="uk-UA" dirty="0" smtClean="0">
                <a:latin typeface="Times New Roman" panose="02020603050405020304" pitchFamily="18" charset="0"/>
                <a:cs typeface="Times New Roman" panose="02020603050405020304" pitchFamily="18" charset="0"/>
              </a:rPr>
              <a:t>	В технічній частині магістерської </a:t>
            </a:r>
            <a:r>
              <a:rPr lang="uk-UA" dirty="0">
                <a:latin typeface="Times New Roman" panose="02020603050405020304" pitchFamily="18" charset="0"/>
                <a:cs typeface="Times New Roman" panose="02020603050405020304" pitchFamily="18" charset="0"/>
              </a:rPr>
              <a:t>кваліфікаційної роботи виконано розрахунок запропонованої конструкції автоклава з продуктивністю 8,7 б/хв. Визначено витрати пари і охолоджуючої води, що склали:</a:t>
            </a:r>
            <a:endParaRPr lang="ru-RU" dirty="0">
              <a:latin typeface="Times New Roman" panose="02020603050405020304" pitchFamily="18" charset="0"/>
              <a:cs typeface="Times New Roman" panose="02020603050405020304" pitchFamily="18" charset="0"/>
            </a:endParaRPr>
          </a:p>
          <a:p>
            <a:pPr lvl="0">
              <a:lnSpc>
                <a:spcPct val="150000"/>
              </a:lnSpc>
            </a:pPr>
            <a:r>
              <a:rPr lang="uk-UA" dirty="0" smtClean="0">
                <a:latin typeface="Times New Roman" panose="02020603050405020304" pitchFamily="18" charset="0"/>
                <a:cs typeface="Times New Roman" panose="02020603050405020304" pitchFamily="18" charset="0"/>
              </a:rPr>
              <a:t>- витрата </a:t>
            </a:r>
            <a:r>
              <a:rPr lang="uk-UA" dirty="0">
                <a:latin typeface="Times New Roman" panose="02020603050405020304" pitchFamily="18" charset="0"/>
                <a:cs typeface="Times New Roman" panose="02020603050405020304" pitchFamily="18" charset="0"/>
              </a:rPr>
              <a:t>пари за цикл роботи 105,5 кг;</a:t>
            </a:r>
            <a:endParaRPr lang="ru-RU" dirty="0">
              <a:latin typeface="Times New Roman" panose="02020603050405020304" pitchFamily="18" charset="0"/>
              <a:cs typeface="Times New Roman" panose="02020603050405020304" pitchFamily="18" charset="0"/>
            </a:endParaRPr>
          </a:p>
          <a:p>
            <a:pPr lvl="0">
              <a:lnSpc>
                <a:spcPct val="150000"/>
              </a:lnSpc>
            </a:pPr>
            <a:r>
              <a:rPr lang="uk-UA" dirty="0" smtClean="0">
                <a:latin typeface="Times New Roman" panose="02020603050405020304" pitchFamily="18" charset="0"/>
                <a:cs typeface="Times New Roman" panose="02020603050405020304" pitchFamily="18" charset="0"/>
              </a:rPr>
              <a:t>- витрата </a:t>
            </a:r>
            <a:r>
              <a:rPr lang="uk-UA" dirty="0">
                <a:latin typeface="Times New Roman" panose="02020603050405020304" pitchFamily="18" charset="0"/>
                <a:cs typeface="Times New Roman" panose="02020603050405020304" pitchFamily="18" charset="0"/>
              </a:rPr>
              <a:t>води на охолодження  продукту 2593,6 кг.</a:t>
            </a:r>
            <a:endParaRPr lang="ru-RU" dirty="0">
              <a:latin typeface="Times New Roman" panose="02020603050405020304" pitchFamily="18" charset="0"/>
              <a:cs typeface="Times New Roman" panose="02020603050405020304" pitchFamily="18" charset="0"/>
            </a:endParaRPr>
          </a:p>
          <a:p>
            <a:pPr>
              <a:lnSpc>
                <a:spcPct val="150000"/>
              </a:lnSpc>
            </a:pPr>
            <a:r>
              <a:rPr lang="uk-UA" dirty="0" smtClean="0">
                <a:latin typeface="Times New Roman" panose="02020603050405020304" pitchFamily="18" charset="0"/>
                <a:cs typeface="Times New Roman" panose="02020603050405020304" pitchFamily="18" charset="0"/>
              </a:rPr>
              <a:t>	</a:t>
            </a:r>
          </a:p>
          <a:p>
            <a:pPr>
              <a:lnSpc>
                <a:spcPct val="150000"/>
              </a:lnSpc>
            </a:pPr>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Визначено </a:t>
            </a:r>
            <a:r>
              <a:rPr lang="uk-UA" dirty="0">
                <a:latin typeface="Times New Roman" panose="02020603050405020304" pitchFamily="18" charset="0"/>
                <a:cs typeface="Times New Roman" panose="02020603050405020304" pitchFamily="18" charset="0"/>
              </a:rPr>
              <a:t>теплоізоляцію, втрати тепла через огородження камери, питомі витрати теплоти на втрати через огородження та підбір обладнання. За характеристикою вибрано відцентровий циркуляційний вентилятор ВР-86-77-8ДУ.</a:t>
            </a:r>
            <a:endParaRPr lang="ru-RU" dirty="0">
              <a:latin typeface="Times New Roman" panose="02020603050405020304" pitchFamily="18" charset="0"/>
              <a:cs typeface="Times New Roman" panose="02020603050405020304" pitchFamily="18" charset="0"/>
            </a:endParaRPr>
          </a:p>
          <a:p>
            <a:r>
              <a:rPr lang="uk-UA" dirty="0"/>
              <a:t> </a:t>
            </a:r>
            <a:endParaRPr lang="ru-RU" dirty="0"/>
          </a:p>
        </p:txBody>
      </p:sp>
    </p:spTree>
    <p:extLst>
      <p:ext uri="{BB962C8B-B14F-4D97-AF65-F5344CB8AC3E}">
        <p14:creationId xmlns:p14="http://schemas.microsoft.com/office/powerpoint/2010/main" val="3651090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332656"/>
            <a:ext cx="8352928" cy="6463308"/>
          </a:xfrm>
          <a:prstGeom prst="rect">
            <a:avLst/>
          </a:prstGeom>
          <a:noFill/>
        </p:spPr>
        <p:txBody>
          <a:bodyPr wrap="square" rtlCol="0">
            <a:spAutoFit/>
          </a:bodyPr>
          <a:lstStyle/>
          <a:p>
            <a:pPr>
              <a:lnSpc>
                <a:spcPct val="150000"/>
              </a:lnSpc>
            </a:pPr>
            <a:r>
              <a:rPr lang="uk-UA" dirty="0" smtClean="0">
                <a:latin typeface="Times New Roman" panose="02020603050405020304" pitchFamily="18" charset="0"/>
                <a:cs typeface="Times New Roman" panose="02020603050405020304" pitchFamily="18" charset="0"/>
              </a:rPr>
              <a:t>	Для побудови математичної моделі  процесу </a:t>
            </a:r>
            <a:r>
              <a:rPr lang="uk-UA" dirty="0" err="1" smtClean="0">
                <a:latin typeface="Times New Roman" panose="02020603050405020304" pitchFamily="18" charset="0"/>
                <a:cs typeface="Times New Roman" panose="02020603050405020304" pitchFamily="18" charset="0"/>
              </a:rPr>
              <a:t>баротермічної</a:t>
            </a:r>
            <a:r>
              <a:rPr lang="uk-UA" dirty="0" smtClean="0">
                <a:latin typeface="Times New Roman" panose="02020603050405020304" pitchFamily="18" charset="0"/>
                <a:cs typeface="Times New Roman" panose="02020603050405020304" pitchFamily="18" charset="0"/>
              </a:rPr>
              <a:t> обробки робочу камеру </a:t>
            </a:r>
            <a:r>
              <a:rPr lang="uk-UA" dirty="0" err="1" smtClean="0">
                <a:latin typeface="Times New Roman" panose="02020603050405020304" pitchFamily="18" charset="0"/>
                <a:cs typeface="Times New Roman" panose="02020603050405020304" pitchFamily="18" charset="0"/>
              </a:rPr>
              <a:t>розгянуто</a:t>
            </a:r>
            <a:r>
              <a:rPr lang="uk-UA" dirty="0" smtClean="0">
                <a:latin typeface="Times New Roman" panose="02020603050405020304" pitchFamily="18" charset="0"/>
                <a:cs typeface="Times New Roman" panose="02020603050405020304" pitchFamily="18" charset="0"/>
              </a:rPr>
              <a:t> як систему, в якій її складові частини взаємодіють між собою: робочий об’єм, тара, харчова сировина, корпус камери.</a:t>
            </a:r>
          </a:p>
          <a:p>
            <a:pPr>
              <a:lnSpc>
                <a:spcPct val="150000"/>
              </a:lnSpc>
            </a:pPr>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У просторі робочої камери в результаті нагрівання за допомогою аеродинамічного нагрівача, повітря в об’ємі робочої камери та крапель води, яка подається із-зовні через форсунки, утворюється пароповітряне середовище. Потік гарячого та вологого повітря здійснює рециркуляцію, під час якої передає тепло корпусу камери, тарі та рівномірно розігріває продукцію.</a:t>
            </a:r>
          </a:p>
          <a:p>
            <a:pPr>
              <a:lnSpc>
                <a:spcPct val="150000"/>
              </a:lnSpc>
            </a:pPr>
            <a:r>
              <a:rPr lang="uk-UA" dirty="0" smtClean="0">
                <a:latin typeface="Times New Roman" panose="02020603050405020304" pitchFamily="18" charset="0"/>
                <a:cs typeface="Times New Roman" panose="02020603050405020304" pitchFamily="18" charset="0"/>
              </a:rPr>
              <a:t>	Зовнішній </a:t>
            </a:r>
            <a:r>
              <a:rPr lang="uk-UA" dirty="0" err="1">
                <a:latin typeface="Times New Roman" panose="02020603050405020304" pitchFamily="18" charset="0"/>
                <a:cs typeface="Times New Roman" panose="02020603050405020304" pitchFamily="18" charset="0"/>
              </a:rPr>
              <a:t>тепло-</a:t>
            </a:r>
            <a:r>
              <a:rPr lang="uk-UA" dirty="0">
                <a:latin typeface="Times New Roman" panose="02020603050405020304" pitchFamily="18" charset="0"/>
                <a:cs typeface="Times New Roman" panose="02020603050405020304" pitchFamily="18" charset="0"/>
              </a:rPr>
              <a:t> і масообмін визначає умови взаємодії пароповітряного середовища, яке створене в робочій камері, та виробу, який піддається </a:t>
            </a:r>
            <a:r>
              <a:rPr lang="uk-UA" dirty="0" err="1">
                <a:latin typeface="Times New Roman" panose="02020603050405020304" pitchFamily="18" charset="0"/>
                <a:cs typeface="Times New Roman" panose="02020603050405020304" pitchFamily="18" charset="0"/>
              </a:rPr>
              <a:t>автоклавній</a:t>
            </a:r>
            <a:r>
              <a:rPr lang="uk-UA" dirty="0">
                <a:latin typeface="Times New Roman" panose="02020603050405020304" pitchFamily="18" charset="0"/>
                <a:cs typeface="Times New Roman" panose="02020603050405020304" pitchFamily="18" charset="0"/>
              </a:rPr>
              <a:t> обробці. Від умов взаємодії пароповітряного середовища з виробом залежить швидкість нагрівання виробу, ступінь зволоження його поверхні, а також температурне поле в камері для </a:t>
            </a:r>
            <a:r>
              <a:rPr lang="uk-UA" dirty="0" err="1">
                <a:latin typeface="Times New Roman" panose="02020603050405020304" pitchFamily="18" charset="0"/>
                <a:cs typeface="Times New Roman" panose="02020603050405020304" pitchFamily="18" charset="0"/>
              </a:rPr>
              <a:t>автоклавної</a:t>
            </a:r>
            <a:r>
              <a:rPr lang="uk-UA" dirty="0">
                <a:latin typeface="Times New Roman" panose="02020603050405020304" pitchFamily="18" charset="0"/>
                <a:cs typeface="Times New Roman" panose="02020603050405020304" pitchFamily="18" charset="0"/>
              </a:rPr>
              <a:t> обробки виробів харчової промисловості.</a:t>
            </a:r>
          </a:p>
          <a:p>
            <a:endParaRPr lang="uk-UA" dirty="0" smtClean="0"/>
          </a:p>
          <a:p>
            <a:endParaRPr lang="ru-RU" dirty="0"/>
          </a:p>
        </p:txBody>
      </p:sp>
    </p:spTree>
    <p:extLst>
      <p:ext uri="{BB962C8B-B14F-4D97-AF65-F5344CB8AC3E}">
        <p14:creationId xmlns:p14="http://schemas.microsoft.com/office/powerpoint/2010/main" val="14532689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7920880" cy="4293483"/>
          </a:xfrm>
          <a:prstGeom prst="rect">
            <a:avLst/>
          </a:prstGeom>
        </p:spPr>
        <p:txBody>
          <a:bodyPr wrap="square">
            <a:spAutoFit/>
          </a:bodyPr>
          <a:lstStyle/>
          <a:p>
            <a:pPr>
              <a:lnSpc>
                <a:spcPct val="150000"/>
              </a:lnSpc>
            </a:pPr>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Перед </a:t>
            </a:r>
            <a:r>
              <a:rPr lang="uk-UA" dirty="0">
                <a:latin typeface="Times New Roman" panose="02020603050405020304" pitchFamily="18" charset="0"/>
                <a:cs typeface="Times New Roman" panose="02020603050405020304" pitchFamily="18" charset="0"/>
              </a:rPr>
              <a:t>початком роботи АНРТ та створення пароповітряного середовища в робочій камері знаходиться повітря з температурою рівною температурі повітря у виробничому приміщені, тиск в ній, якщо вона не повністю герметична, буде дорівнювати атмосферному. З початком </a:t>
            </a:r>
            <a:r>
              <a:rPr lang="uk-UA" dirty="0" err="1">
                <a:latin typeface="Times New Roman" panose="02020603050405020304" pitchFamily="18" charset="0"/>
                <a:cs typeface="Times New Roman" panose="02020603050405020304" pitchFamily="18" charset="0"/>
              </a:rPr>
              <a:t>автоклавної</a:t>
            </a:r>
            <a:r>
              <a:rPr lang="uk-UA" dirty="0">
                <a:latin typeface="Times New Roman" panose="02020603050405020304" pitchFamily="18" charset="0"/>
                <a:cs typeface="Times New Roman" panose="02020603050405020304" pitchFamily="18" charset="0"/>
              </a:rPr>
              <a:t> обробки тиск в камері </a:t>
            </a:r>
            <a:r>
              <a:rPr lang="uk-UA" i="1" dirty="0" err="1">
                <a:latin typeface="Times New Roman" panose="02020603050405020304" pitchFamily="18" charset="0"/>
                <a:cs typeface="Times New Roman" panose="02020603050405020304" pitchFamily="18" charset="0"/>
              </a:rPr>
              <a:t>р</a:t>
            </a:r>
            <a:r>
              <a:rPr lang="uk-UA" i="1" baseline="30000" dirty="0" err="1">
                <a:latin typeface="Times New Roman" panose="02020603050405020304" pitchFamily="18" charset="0"/>
                <a:cs typeface="Times New Roman" panose="02020603050405020304" pitchFamily="18" charset="0"/>
              </a:rPr>
              <a:t>К</a:t>
            </a:r>
            <a:r>
              <a:rPr lang="uk-UA" dirty="0">
                <a:latin typeface="Times New Roman" panose="02020603050405020304" pitchFamily="18" charset="0"/>
                <a:cs typeface="Times New Roman" panose="02020603050405020304" pitchFamily="18" charset="0"/>
              </a:rPr>
              <a:t> дорівнюватиме атмосферному і буде складатись з парціального тиску водяної пари </a:t>
            </a:r>
            <a:r>
              <a:rPr lang="uk-UA" i="1" dirty="0" err="1">
                <a:latin typeface="Times New Roman" panose="02020603050405020304" pitchFamily="18" charset="0"/>
                <a:cs typeface="Times New Roman" panose="02020603050405020304" pitchFamily="18" charset="0"/>
              </a:rPr>
              <a:t>р</a:t>
            </a:r>
            <a:r>
              <a:rPr lang="uk-UA" i="1" baseline="-25000" dirty="0" err="1">
                <a:latin typeface="Times New Roman" panose="02020603050405020304" pitchFamily="18" charset="0"/>
                <a:cs typeface="Times New Roman" panose="02020603050405020304" pitchFamily="18" charset="0"/>
              </a:rPr>
              <a:t>П</a:t>
            </a:r>
            <a:r>
              <a:rPr lang="uk-UA" dirty="0">
                <a:latin typeface="Times New Roman" panose="02020603050405020304" pitchFamily="18" charset="0"/>
                <a:cs typeface="Times New Roman" panose="02020603050405020304" pitchFamily="18" charset="0"/>
              </a:rPr>
              <a:t> та парціального тиску повітря </a:t>
            </a:r>
            <a:r>
              <a:rPr lang="uk-UA" i="1" dirty="0" err="1">
                <a:latin typeface="Times New Roman" panose="02020603050405020304" pitchFamily="18" charset="0"/>
                <a:cs typeface="Times New Roman" panose="02020603050405020304" pitchFamily="18" charset="0"/>
              </a:rPr>
              <a:t>р</a:t>
            </a:r>
            <a:r>
              <a:rPr lang="uk-UA" i="1" baseline="-25000" dirty="0" err="1">
                <a:latin typeface="Times New Roman" panose="02020603050405020304" pitchFamily="18" charset="0"/>
                <a:cs typeface="Times New Roman" panose="02020603050405020304" pitchFamily="18" charset="0"/>
              </a:rPr>
              <a:t>ПОВ</a:t>
            </a:r>
            <a:r>
              <a:rPr lang="uk-UA" i="1" baseline="-25000" dirty="0">
                <a:latin typeface="Times New Roman" panose="02020603050405020304" pitchFamily="18" charset="0"/>
                <a:cs typeface="Times New Roman" panose="02020603050405020304" pitchFamily="18" charset="0"/>
              </a:rPr>
              <a:t>.</a:t>
            </a:r>
            <a:r>
              <a:rPr lang="uk-UA"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algn="ctr">
              <a:lnSpc>
                <a:spcPct val="150000"/>
              </a:lnSpc>
            </a:pPr>
            <a:r>
              <a:rPr lang="uk-UA" sz="2000" i="1" dirty="0" smtClean="0"/>
              <a:t>                                        </a:t>
            </a:r>
            <a:r>
              <a:rPr lang="uk-UA" sz="2000" i="1" dirty="0" err="1" smtClean="0"/>
              <a:t>р</a:t>
            </a:r>
            <a:r>
              <a:rPr lang="uk-UA" sz="2000" i="1" baseline="30000" dirty="0" err="1" smtClean="0"/>
              <a:t>К</a:t>
            </a:r>
            <a:r>
              <a:rPr lang="uk-UA" sz="2000" i="1" dirty="0" smtClean="0"/>
              <a:t> </a:t>
            </a:r>
            <a:r>
              <a:rPr lang="uk-UA" sz="2000" i="1" dirty="0"/>
              <a:t>= </a:t>
            </a:r>
            <a:r>
              <a:rPr lang="uk-UA" sz="2000" i="1" dirty="0" err="1"/>
              <a:t>р</a:t>
            </a:r>
            <a:r>
              <a:rPr lang="uk-UA" sz="2000" i="1" baseline="-25000" dirty="0" err="1"/>
              <a:t>П</a:t>
            </a:r>
            <a:r>
              <a:rPr lang="uk-UA" sz="2000" dirty="0"/>
              <a:t> +</a:t>
            </a:r>
            <a:r>
              <a:rPr lang="uk-UA" sz="2000" i="1" dirty="0"/>
              <a:t> </a:t>
            </a:r>
            <a:r>
              <a:rPr lang="uk-UA" sz="2000" i="1" dirty="0" err="1"/>
              <a:t>р</a:t>
            </a:r>
            <a:r>
              <a:rPr lang="uk-UA" sz="2000" i="1" baseline="-25000" dirty="0" err="1"/>
              <a:t>ПОВ</a:t>
            </a:r>
            <a:r>
              <a:rPr lang="uk-UA" sz="2000" i="1" baseline="-25000" dirty="0" smtClean="0"/>
              <a:t>.</a:t>
            </a:r>
            <a:r>
              <a:rPr lang="uk-UA" dirty="0"/>
              <a:t>			</a:t>
            </a:r>
            <a:endParaRPr lang="ru-RU" dirty="0"/>
          </a:p>
          <a:p>
            <a:r>
              <a:rPr lang="uk-UA" dirty="0"/>
              <a:t>			</a:t>
            </a:r>
            <a:endParaRPr lang="ru-RU" dirty="0"/>
          </a:p>
          <a:p>
            <a:r>
              <a:rPr lang="uk-UA" dirty="0"/>
              <a:t>		</a:t>
            </a:r>
            <a:endParaRPr lang="ru-RU" dirty="0"/>
          </a:p>
          <a:p>
            <a:endParaRPr lang="ru-RU" dirty="0"/>
          </a:p>
        </p:txBody>
      </p:sp>
      <p:graphicFrame>
        <p:nvGraphicFramePr>
          <p:cNvPr id="3" name="Объект 2"/>
          <p:cNvGraphicFramePr>
            <a:graphicFrameLocks noChangeAspect="1"/>
          </p:cNvGraphicFramePr>
          <p:nvPr>
            <p:extLst>
              <p:ext uri="{D42A27DB-BD31-4B8C-83A1-F6EECF244321}">
                <p14:modId xmlns:p14="http://schemas.microsoft.com/office/powerpoint/2010/main" val="3753887685"/>
              </p:ext>
            </p:extLst>
          </p:nvPr>
        </p:nvGraphicFramePr>
        <p:xfrm>
          <a:off x="3131840" y="4208899"/>
          <a:ext cx="2219156" cy="648072"/>
        </p:xfrm>
        <a:graphic>
          <a:graphicData uri="http://schemas.openxmlformats.org/presentationml/2006/ole">
            <mc:AlternateContent xmlns:mc="http://schemas.openxmlformats.org/markup-compatibility/2006">
              <mc:Choice xmlns:v="urn:schemas-microsoft-com:vml" Requires="v">
                <p:oleObj spid="_x0000_s3105" name="Equation" r:id="rId3" imgW="1434960" imgH="419040" progId="Equation.DSMT4">
                  <p:embed/>
                </p:oleObj>
              </mc:Choice>
              <mc:Fallback>
                <p:oleObj name="Equation" r:id="rId3" imgW="1434960" imgH="419040" progId="Equation.DSMT4">
                  <p:embed/>
                  <p:pic>
                    <p:nvPicPr>
                      <p:cNvPr id="0" name=""/>
                      <p:cNvPicPr/>
                      <p:nvPr/>
                    </p:nvPicPr>
                    <p:blipFill>
                      <a:blip r:embed="rId4"/>
                      <a:stretch>
                        <a:fillRect/>
                      </a:stretch>
                    </p:blipFill>
                    <p:spPr>
                      <a:xfrm>
                        <a:off x="3131840" y="4208899"/>
                        <a:ext cx="2219156" cy="648072"/>
                      </a:xfrm>
                      <a:prstGeom prst="rect">
                        <a:avLst/>
                      </a:prstGeom>
                    </p:spPr>
                  </p:pic>
                </p:oleObj>
              </mc:Fallback>
            </mc:AlternateContent>
          </a:graphicData>
        </a:graphic>
      </p:graphicFrame>
      <p:graphicFrame>
        <p:nvGraphicFramePr>
          <p:cNvPr id="4" name="Объект 3"/>
          <p:cNvGraphicFramePr>
            <a:graphicFrameLocks noChangeAspect="1"/>
          </p:cNvGraphicFramePr>
          <p:nvPr>
            <p:extLst>
              <p:ext uri="{D42A27DB-BD31-4B8C-83A1-F6EECF244321}">
                <p14:modId xmlns:p14="http://schemas.microsoft.com/office/powerpoint/2010/main" val="991815447"/>
              </p:ext>
            </p:extLst>
          </p:nvPr>
        </p:nvGraphicFramePr>
        <p:xfrm>
          <a:off x="3131840" y="5013176"/>
          <a:ext cx="2781104" cy="660262"/>
        </p:xfrm>
        <a:graphic>
          <a:graphicData uri="http://schemas.openxmlformats.org/presentationml/2006/ole">
            <mc:AlternateContent xmlns:mc="http://schemas.openxmlformats.org/markup-compatibility/2006">
              <mc:Choice xmlns:v="urn:schemas-microsoft-com:vml" Requires="v">
                <p:oleObj spid="_x0000_s3106" name="Equation" r:id="rId5" imgW="1765080" imgH="419040" progId="Equation.DSMT4">
                  <p:embed/>
                </p:oleObj>
              </mc:Choice>
              <mc:Fallback>
                <p:oleObj name="Equation" r:id="rId5" imgW="1765080" imgH="419040" progId="Equation.DSMT4">
                  <p:embed/>
                  <p:pic>
                    <p:nvPicPr>
                      <p:cNvPr id="0" name=""/>
                      <p:cNvPicPr/>
                      <p:nvPr/>
                    </p:nvPicPr>
                    <p:blipFill>
                      <a:blip r:embed="rId6"/>
                      <a:stretch>
                        <a:fillRect/>
                      </a:stretch>
                    </p:blipFill>
                    <p:spPr>
                      <a:xfrm>
                        <a:off x="3131840" y="5013176"/>
                        <a:ext cx="2781104" cy="660262"/>
                      </a:xfrm>
                      <a:prstGeom prst="rect">
                        <a:avLst/>
                      </a:prstGeom>
                    </p:spPr>
                  </p:pic>
                </p:oleObj>
              </mc:Fallback>
            </mc:AlternateContent>
          </a:graphicData>
        </a:graphic>
      </p:graphicFrame>
    </p:spTree>
    <p:extLst>
      <p:ext uri="{BB962C8B-B14F-4D97-AF65-F5344CB8AC3E}">
        <p14:creationId xmlns:p14="http://schemas.microsoft.com/office/powerpoint/2010/main" val="3568618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7848872" cy="2166234"/>
          </a:xfrm>
          <a:prstGeom prst="rect">
            <a:avLst/>
          </a:prstGeom>
        </p:spPr>
        <p:txBody>
          <a:bodyPr wrap="square">
            <a:spAutoFit/>
          </a:bodyPr>
          <a:lstStyle/>
          <a:p>
            <a:pPr>
              <a:lnSpc>
                <a:spcPct val="150000"/>
              </a:lnSpc>
            </a:pPr>
            <a:r>
              <a:rPr lang="uk-UA" sz="2000"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Пара</a:t>
            </a:r>
            <a:r>
              <a:rPr lang="uk-UA" dirty="0">
                <a:latin typeface="Times New Roman" panose="02020603050405020304" pitchFamily="18" charset="0"/>
                <a:cs typeface="Times New Roman" panose="02020603050405020304" pitchFamily="18" charset="0"/>
              </a:rPr>
              <a:t>, потрапляючи на більш холодну поверхню, конденсується. На поверхні утворюється плівка конденсату товщиною </a:t>
            </a:r>
            <a:r>
              <a:rPr lang="uk-UA" i="1" dirty="0">
                <a:latin typeface="Times New Roman" panose="02020603050405020304" pitchFamily="18" charset="0"/>
                <a:cs typeface="Times New Roman" panose="02020603050405020304" pitchFamily="18" charset="0"/>
              </a:rPr>
              <a:t>δ</a:t>
            </a:r>
            <a:r>
              <a:rPr lang="uk-UA" dirty="0">
                <a:latin typeface="Times New Roman" panose="02020603050405020304" pitchFamily="18" charset="0"/>
                <a:cs typeface="Times New Roman" panose="02020603050405020304" pitchFamily="18" charset="0"/>
              </a:rPr>
              <a:t>, поверхня нагрівається і її температура  збільшується, прагнучи зрівнятися з температурою пароповітряного середовища. Запишемо рівняння загального матеріального балансу пароповітряної суміші в робочій камері:</a:t>
            </a:r>
            <a:endParaRPr lang="ru-RU" dirty="0">
              <a:latin typeface="Times New Roman" panose="02020603050405020304" pitchFamily="18" charset="0"/>
              <a:cs typeface="Times New Roman" panose="02020603050405020304" pitchFamily="18" charset="0"/>
            </a:endParaRPr>
          </a:p>
        </p:txBody>
      </p:sp>
      <p:graphicFrame>
        <p:nvGraphicFramePr>
          <p:cNvPr id="3" name="Объект 2"/>
          <p:cNvGraphicFramePr>
            <a:graphicFrameLocks noChangeAspect="1"/>
          </p:cNvGraphicFramePr>
          <p:nvPr>
            <p:extLst>
              <p:ext uri="{D42A27DB-BD31-4B8C-83A1-F6EECF244321}">
                <p14:modId xmlns:p14="http://schemas.microsoft.com/office/powerpoint/2010/main" val="2161133265"/>
              </p:ext>
            </p:extLst>
          </p:nvPr>
        </p:nvGraphicFramePr>
        <p:xfrm>
          <a:off x="2997301" y="2570899"/>
          <a:ext cx="2654819" cy="548278"/>
        </p:xfrm>
        <a:graphic>
          <a:graphicData uri="http://schemas.openxmlformats.org/presentationml/2006/ole">
            <mc:AlternateContent xmlns:mc="http://schemas.openxmlformats.org/markup-compatibility/2006">
              <mc:Choice xmlns:v="urn:schemas-microsoft-com:vml" Requires="v">
                <p:oleObj spid="_x0000_s2083" name="Equation" r:id="rId3" imgW="1168200" imgH="241200" progId="Equation.DSMT4">
                  <p:embed/>
                </p:oleObj>
              </mc:Choice>
              <mc:Fallback>
                <p:oleObj name="Equation" r:id="rId3" imgW="1168200" imgH="241200" progId="Equation.DSMT4">
                  <p:embed/>
                  <p:pic>
                    <p:nvPicPr>
                      <p:cNvPr id="0" name=""/>
                      <p:cNvPicPr/>
                      <p:nvPr/>
                    </p:nvPicPr>
                    <p:blipFill>
                      <a:blip r:embed="rId4"/>
                      <a:stretch>
                        <a:fillRect/>
                      </a:stretch>
                    </p:blipFill>
                    <p:spPr>
                      <a:xfrm>
                        <a:off x="2997301" y="2570899"/>
                        <a:ext cx="2654819" cy="548278"/>
                      </a:xfrm>
                      <a:prstGeom prst="rect">
                        <a:avLst/>
                      </a:prstGeom>
                    </p:spPr>
                  </p:pic>
                </p:oleObj>
              </mc:Fallback>
            </mc:AlternateContent>
          </a:graphicData>
        </a:graphic>
      </p:graphicFrame>
      <p:sp>
        <p:nvSpPr>
          <p:cNvPr id="4" name="Прямоугольник 3"/>
          <p:cNvSpPr/>
          <p:nvPr/>
        </p:nvSpPr>
        <p:spPr>
          <a:xfrm>
            <a:off x="459362" y="2780928"/>
            <a:ext cx="8208912" cy="3046988"/>
          </a:xfrm>
          <a:prstGeom prst="rect">
            <a:avLst/>
          </a:prstGeom>
        </p:spPr>
        <p:txBody>
          <a:bodyPr wrap="square">
            <a:spAutoFit/>
          </a:bodyPr>
          <a:lstStyle/>
          <a:p>
            <a:pPr>
              <a:lnSpc>
                <a:spcPct val="150000"/>
              </a:lnSpc>
            </a:pPr>
            <a:r>
              <a:rPr lang="uk-UA" sz="2000" dirty="0" smtClean="0">
                <a:latin typeface="Times New Roman" panose="02020603050405020304" pitchFamily="18" charset="0"/>
                <a:cs typeface="Times New Roman" panose="02020603050405020304" pitchFamily="18" charset="0"/>
              </a:rPr>
              <a:t>	</a:t>
            </a:r>
          </a:p>
          <a:p>
            <a:pPr>
              <a:lnSpc>
                <a:spcPct val="150000"/>
              </a:lnSpc>
            </a:pPr>
            <a:r>
              <a:rPr lang="uk-UA" dirty="0" smtClean="0">
                <a:latin typeface="Times New Roman" panose="02020603050405020304" pitchFamily="18" charset="0"/>
                <a:cs typeface="Times New Roman" panose="02020603050405020304" pitchFamily="18" charset="0"/>
              </a:rPr>
              <a:t>	В </a:t>
            </a:r>
            <a:r>
              <a:rPr lang="uk-UA" dirty="0">
                <a:latin typeface="Times New Roman" panose="02020603050405020304" pitchFamily="18" charset="0"/>
                <a:cs typeface="Times New Roman" panose="02020603050405020304" pitchFamily="18" charset="0"/>
              </a:rPr>
              <a:t>загальному випадку повна енергія газу складається з його внутрішньої енергії (</a:t>
            </a:r>
            <a:r>
              <a:rPr lang="uk-UA" dirty="0" err="1">
                <a:latin typeface="Times New Roman" panose="02020603050405020304" pitchFamily="18" charset="0"/>
                <a:cs typeface="Times New Roman" panose="02020603050405020304" pitchFamily="18" charset="0"/>
              </a:rPr>
              <a:t>ентальпії</a:t>
            </a:r>
            <a:r>
              <a:rPr lang="uk-UA" dirty="0">
                <a:latin typeface="Times New Roman" panose="02020603050405020304" pitchFamily="18" charset="0"/>
                <a:cs typeface="Times New Roman" panose="02020603050405020304" pitchFamily="18" charset="0"/>
              </a:rPr>
              <a:t>) та роботи, яка здійснюється зі зміною його об’єму </a:t>
            </a:r>
            <a:r>
              <a:rPr lang="uk-UA" dirty="0" smtClean="0">
                <a:latin typeface="Times New Roman" panose="02020603050405020304" pitchFamily="18" charset="0"/>
                <a:cs typeface="Times New Roman" panose="02020603050405020304" pitchFamily="18" charset="0"/>
              </a:rPr>
              <a:t>[</a:t>
            </a:r>
            <a:r>
              <a:rPr lang="uk-UA" dirty="0" err="1" smtClean="0">
                <a:latin typeface="Times New Roman" panose="02020603050405020304" pitchFamily="18" charset="0"/>
                <a:cs typeface="Times New Roman" panose="02020603050405020304" pitchFamily="18" charset="0"/>
              </a:rPr>
              <a:t>Коміссаров</a:t>
            </a:r>
            <a:r>
              <a:rPr lang="uk-UA" dirty="0" smtClean="0">
                <a:latin typeface="Times New Roman" panose="02020603050405020304" pitchFamily="18" charset="0"/>
                <a:cs typeface="Times New Roman" panose="02020603050405020304" pitchFamily="18" charset="0"/>
              </a:rPr>
              <a:t> А.П.]. </a:t>
            </a:r>
            <a:r>
              <a:rPr lang="uk-UA" dirty="0">
                <a:latin typeface="Times New Roman" panose="02020603050405020304" pitchFamily="18" charset="0"/>
                <a:cs typeface="Times New Roman" panose="02020603050405020304" pitchFamily="18" charset="0"/>
              </a:rPr>
              <a:t>Оскільки вільний об’єм камери практично залишається незмінним під час </a:t>
            </a:r>
            <a:r>
              <a:rPr lang="uk-UA" dirty="0" err="1">
                <a:latin typeface="Times New Roman" panose="02020603050405020304" pitchFamily="18" charset="0"/>
                <a:cs typeface="Times New Roman" panose="02020603050405020304" pitchFamily="18" charset="0"/>
              </a:rPr>
              <a:t>баротермічної</a:t>
            </a:r>
            <a:r>
              <a:rPr lang="uk-UA" dirty="0">
                <a:latin typeface="Times New Roman" panose="02020603050405020304" pitchFamily="18" charset="0"/>
                <a:cs typeface="Times New Roman" panose="02020603050405020304" pitchFamily="18" charset="0"/>
              </a:rPr>
              <a:t> обробки, тому зміна повної внутрішньої енергії пароповітряної суміші в установці буде приблизно дорівнювати зміні її </a:t>
            </a:r>
            <a:r>
              <a:rPr lang="uk-UA" dirty="0" err="1">
                <a:latin typeface="Times New Roman" panose="02020603050405020304" pitchFamily="18" charset="0"/>
                <a:cs typeface="Times New Roman" panose="02020603050405020304" pitchFamily="18" charset="0"/>
              </a:rPr>
              <a:t>ентальпії</a:t>
            </a:r>
            <a:r>
              <a:rPr lang="uk-UA"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h</a:t>
            </a:r>
            <a:r>
              <a:rPr lang="uk-UA"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graphicFrame>
        <p:nvGraphicFramePr>
          <p:cNvPr id="5" name="Объект 4"/>
          <p:cNvGraphicFramePr>
            <a:graphicFrameLocks noChangeAspect="1"/>
          </p:cNvGraphicFramePr>
          <p:nvPr>
            <p:extLst>
              <p:ext uri="{D42A27DB-BD31-4B8C-83A1-F6EECF244321}">
                <p14:modId xmlns:p14="http://schemas.microsoft.com/office/powerpoint/2010/main" val="1666733238"/>
              </p:ext>
            </p:extLst>
          </p:nvPr>
        </p:nvGraphicFramePr>
        <p:xfrm>
          <a:off x="2879336" y="5517232"/>
          <a:ext cx="3368964" cy="941328"/>
        </p:xfrm>
        <a:graphic>
          <a:graphicData uri="http://schemas.openxmlformats.org/presentationml/2006/ole">
            <mc:AlternateContent xmlns:mc="http://schemas.openxmlformats.org/markup-compatibility/2006">
              <mc:Choice xmlns:v="urn:schemas-microsoft-com:vml" Requires="v">
                <p:oleObj spid="_x0000_s2084" name="Equation" r:id="rId5" imgW="1726920" imgH="482400" progId="Equation.DSMT4">
                  <p:embed/>
                </p:oleObj>
              </mc:Choice>
              <mc:Fallback>
                <p:oleObj name="Equation" r:id="rId5" imgW="1726920" imgH="482400" progId="Equation.DSMT4">
                  <p:embed/>
                  <p:pic>
                    <p:nvPicPr>
                      <p:cNvPr id="0" name=""/>
                      <p:cNvPicPr/>
                      <p:nvPr/>
                    </p:nvPicPr>
                    <p:blipFill>
                      <a:blip r:embed="rId6"/>
                      <a:stretch>
                        <a:fillRect/>
                      </a:stretch>
                    </p:blipFill>
                    <p:spPr>
                      <a:xfrm>
                        <a:off x="2879336" y="5517232"/>
                        <a:ext cx="3368964" cy="941328"/>
                      </a:xfrm>
                      <a:prstGeom prst="rect">
                        <a:avLst/>
                      </a:prstGeom>
                    </p:spPr>
                  </p:pic>
                </p:oleObj>
              </mc:Fallback>
            </mc:AlternateContent>
          </a:graphicData>
        </a:graphic>
      </p:graphicFrame>
    </p:spTree>
    <p:extLst>
      <p:ext uri="{BB962C8B-B14F-4D97-AF65-F5344CB8AC3E}">
        <p14:creationId xmlns:p14="http://schemas.microsoft.com/office/powerpoint/2010/main" val="339754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58394"/>
            <a:ext cx="8712968" cy="400110"/>
          </a:xfrm>
          <a:prstGeom prst="rect">
            <a:avLst/>
          </a:prstGeom>
        </p:spPr>
        <p:txBody>
          <a:bodyPr wrap="square">
            <a:spAutoFit/>
          </a:bodyPr>
          <a:lstStyle/>
          <a:p>
            <a:r>
              <a:rPr lang="uk-UA" dirty="0">
                <a:latin typeface="Times New Roman" panose="02020603050405020304" pitchFamily="18" charset="0"/>
                <a:cs typeface="Times New Roman" panose="02020603050405020304" pitchFamily="18" charset="0"/>
              </a:rPr>
              <a:t>Р</a:t>
            </a:r>
            <a:r>
              <a:rPr lang="uk-UA" dirty="0" smtClean="0">
                <a:latin typeface="Times New Roman" panose="02020603050405020304" pitchFamily="18" charset="0"/>
                <a:cs typeface="Times New Roman" panose="02020603050405020304" pitchFamily="18" charset="0"/>
              </a:rPr>
              <a:t>івняння </a:t>
            </a:r>
            <a:r>
              <a:rPr lang="uk-UA" dirty="0">
                <a:latin typeface="Times New Roman" panose="02020603050405020304" pitchFamily="18" charset="0"/>
                <a:cs typeface="Times New Roman" panose="02020603050405020304" pitchFamily="18" charset="0"/>
              </a:rPr>
              <a:t>балансу енергії </a:t>
            </a:r>
            <a:r>
              <a:rPr lang="uk-UA" sz="2000" dirty="0">
                <a:latin typeface="Times New Roman" panose="02020603050405020304" pitchFamily="18" charset="0"/>
                <a:cs typeface="Times New Roman" panose="02020603050405020304" pitchFamily="18" charset="0"/>
              </a:rPr>
              <a:t>для</a:t>
            </a:r>
            <a:r>
              <a:rPr lang="uk-UA" dirty="0">
                <a:latin typeface="Times New Roman" panose="02020603050405020304" pitchFamily="18" charset="0"/>
                <a:cs typeface="Times New Roman" panose="02020603050405020304" pitchFamily="18" charset="0"/>
              </a:rPr>
              <a:t> пароповітряної суміші в робочій камері автоклава:</a:t>
            </a:r>
            <a:endParaRPr lang="ru-RU" dirty="0">
              <a:latin typeface="Times New Roman" panose="02020603050405020304" pitchFamily="18" charset="0"/>
              <a:cs typeface="Times New Roman" panose="02020603050405020304" pitchFamily="18" charset="0"/>
            </a:endParaRPr>
          </a:p>
        </p:txBody>
      </p:sp>
      <p:graphicFrame>
        <p:nvGraphicFramePr>
          <p:cNvPr id="3" name="Объект 2"/>
          <p:cNvGraphicFramePr>
            <a:graphicFrameLocks noChangeAspect="1"/>
          </p:cNvGraphicFramePr>
          <p:nvPr>
            <p:extLst>
              <p:ext uri="{D42A27DB-BD31-4B8C-83A1-F6EECF244321}">
                <p14:modId xmlns:p14="http://schemas.microsoft.com/office/powerpoint/2010/main" val="1438865048"/>
              </p:ext>
            </p:extLst>
          </p:nvPr>
        </p:nvGraphicFramePr>
        <p:xfrm>
          <a:off x="1115616" y="1052736"/>
          <a:ext cx="5698633" cy="792088"/>
        </p:xfrm>
        <a:graphic>
          <a:graphicData uri="http://schemas.openxmlformats.org/presentationml/2006/ole">
            <mc:AlternateContent xmlns:mc="http://schemas.openxmlformats.org/markup-compatibility/2006">
              <mc:Choice xmlns:v="urn:schemas-microsoft-com:vml" Requires="v">
                <p:oleObj spid="_x0000_s1122" name="Equation" r:id="rId3" imgW="3288960" imgH="457200" progId="Equation.DSMT4">
                  <p:embed/>
                </p:oleObj>
              </mc:Choice>
              <mc:Fallback>
                <p:oleObj name="Equation" r:id="rId3" imgW="3288960" imgH="457200" progId="Equation.DSMT4">
                  <p:embed/>
                  <p:pic>
                    <p:nvPicPr>
                      <p:cNvPr id="0" name=""/>
                      <p:cNvPicPr/>
                      <p:nvPr/>
                    </p:nvPicPr>
                    <p:blipFill>
                      <a:blip r:embed="rId4"/>
                      <a:stretch>
                        <a:fillRect/>
                      </a:stretch>
                    </p:blipFill>
                    <p:spPr>
                      <a:xfrm>
                        <a:off x="1115616" y="1052736"/>
                        <a:ext cx="5698633" cy="792088"/>
                      </a:xfrm>
                      <a:prstGeom prst="rect">
                        <a:avLst/>
                      </a:prstGeom>
                    </p:spPr>
                  </p:pic>
                </p:oleObj>
              </mc:Fallback>
            </mc:AlternateContent>
          </a:graphicData>
        </a:graphic>
      </p:graphicFrame>
      <p:sp>
        <p:nvSpPr>
          <p:cNvPr id="10" name="TextBox 9"/>
          <p:cNvSpPr txBox="1"/>
          <p:nvPr/>
        </p:nvSpPr>
        <p:spPr>
          <a:xfrm>
            <a:off x="7020272" y="1268760"/>
            <a:ext cx="966931" cy="1200329"/>
          </a:xfrm>
          <a:prstGeom prst="rect">
            <a:avLst/>
          </a:prstGeom>
          <a:noFill/>
        </p:spPr>
        <p:txBody>
          <a:bodyPr wrap="none" rtlCol="0">
            <a:spAutoFit/>
          </a:bodyPr>
          <a:lstStyle/>
          <a:p>
            <a:r>
              <a:rPr lang="uk-UA" i="1" dirty="0">
                <a:sym typeface="Symbol type B"/>
              </a:rPr>
              <a:t></a:t>
            </a:r>
            <a:r>
              <a:rPr lang="uk-UA" dirty="0"/>
              <a:t> &gt; 0      </a:t>
            </a:r>
            <a:endParaRPr lang="ru-RU" dirty="0"/>
          </a:p>
          <a:p>
            <a:endParaRPr lang="uk-UA" dirty="0">
              <a:sym typeface="Symbol type B"/>
            </a:endParaRPr>
          </a:p>
          <a:p>
            <a:r>
              <a:rPr lang="uk-UA" i="1" dirty="0" smtClean="0">
                <a:sym typeface="Symbol type B"/>
              </a:rPr>
              <a:t></a:t>
            </a:r>
            <a:r>
              <a:rPr lang="uk-UA" dirty="0" smtClean="0"/>
              <a:t> </a:t>
            </a:r>
            <a:r>
              <a:rPr lang="uk-UA" dirty="0"/>
              <a:t>= </a:t>
            </a:r>
            <a:r>
              <a:rPr lang="uk-UA" dirty="0" smtClean="0"/>
              <a:t>0</a:t>
            </a:r>
            <a:endParaRPr lang="ru-RU" dirty="0"/>
          </a:p>
          <a:p>
            <a:endParaRPr lang="ru-RU" dirty="0"/>
          </a:p>
        </p:txBody>
      </p:sp>
      <p:graphicFrame>
        <p:nvGraphicFramePr>
          <p:cNvPr id="11" name="Объект 10"/>
          <p:cNvGraphicFramePr>
            <a:graphicFrameLocks noChangeAspect="1"/>
          </p:cNvGraphicFramePr>
          <p:nvPr>
            <p:extLst>
              <p:ext uri="{D42A27DB-BD31-4B8C-83A1-F6EECF244321}">
                <p14:modId xmlns:p14="http://schemas.microsoft.com/office/powerpoint/2010/main" val="1243890967"/>
              </p:ext>
            </p:extLst>
          </p:nvPr>
        </p:nvGraphicFramePr>
        <p:xfrm>
          <a:off x="4788024" y="1772817"/>
          <a:ext cx="1800200" cy="437970"/>
        </p:xfrm>
        <a:graphic>
          <a:graphicData uri="http://schemas.openxmlformats.org/presentationml/2006/ole">
            <mc:AlternateContent xmlns:mc="http://schemas.openxmlformats.org/markup-compatibility/2006">
              <mc:Choice xmlns:v="urn:schemas-microsoft-com:vml" Requires="v">
                <p:oleObj spid="_x0000_s1123" name="Equation" r:id="rId5" imgW="914400" imgH="241200" progId="Equation.DSMT4">
                  <p:embed/>
                </p:oleObj>
              </mc:Choice>
              <mc:Fallback>
                <p:oleObj name="Equation" r:id="rId5" imgW="914400" imgH="241200" progId="Equation.DSMT4">
                  <p:embed/>
                  <p:pic>
                    <p:nvPicPr>
                      <p:cNvPr id="0" name=""/>
                      <p:cNvPicPr/>
                      <p:nvPr/>
                    </p:nvPicPr>
                    <p:blipFill>
                      <a:blip r:embed="rId6"/>
                      <a:stretch>
                        <a:fillRect/>
                      </a:stretch>
                    </p:blipFill>
                    <p:spPr>
                      <a:xfrm>
                        <a:off x="4788024" y="1772817"/>
                        <a:ext cx="1800200" cy="437970"/>
                      </a:xfrm>
                      <a:prstGeom prst="rect">
                        <a:avLst/>
                      </a:prstGeom>
                    </p:spPr>
                  </p:pic>
                </p:oleObj>
              </mc:Fallback>
            </mc:AlternateContent>
          </a:graphicData>
        </a:graphic>
      </p:graphicFrame>
      <p:graphicFrame>
        <p:nvGraphicFramePr>
          <p:cNvPr id="40" name="Объект 39"/>
          <p:cNvGraphicFramePr>
            <a:graphicFrameLocks noChangeAspect="1"/>
          </p:cNvGraphicFramePr>
          <p:nvPr>
            <p:extLst>
              <p:ext uri="{D42A27DB-BD31-4B8C-83A1-F6EECF244321}">
                <p14:modId xmlns:p14="http://schemas.microsoft.com/office/powerpoint/2010/main" val="3755954429"/>
              </p:ext>
            </p:extLst>
          </p:nvPr>
        </p:nvGraphicFramePr>
        <p:xfrm>
          <a:off x="539552" y="3068960"/>
          <a:ext cx="7992887" cy="1296144"/>
        </p:xfrm>
        <a:graphic>
          <a:graphicData uri="http://schemas.openxmlformats.org/presentationml/2006/ole">
            <mc:AlternateContent xmlns:mc="http://schemas.openxmlformats.org/markup-compatibility/2006">
              <mc:Choice xmlns:v="urn:schemas-microsoft-com:vml" Requires="v">
                <p:oleObj spid="_x0000_s1124" name="Equation" r:id="rId7" imgW="3860640" imgH="711000" progId="Equation.DSMT4">
                  <p:embed/>
                </p:oleObj>
              </mc:Choice>
              <mc:Fallback>
                <p:oleObj name="Equation" r:id="rId7" imgW="3860640" imgH="711000" progId="Equation.DSMT4">
                  <p:embed/>
                  <p:pic>
                    <p:nvPicPr>
                      <p:cNvPr id="0" name=""/>
                      <p:cNvPicPr/>
                      <p:nvPr/>
                    </p:nvPicPr>
                    <p:blipFill>
                      <a:blip r:embed="rId8"/>
                      <a:stretch>
                        <a:fillRect/>
                      </a:stretch>
                    </p:blipFill>
                    <p:spPr>
                      <a:xfrm>
                        <a:off x="539552" y="3068960"/>
                        <a:ext cx="7992887" cy="1296144"/>
                      </a:xfrm>
                      <a:prstGeom prst="rect">
                        <a:avLst/>
                      </a:prstGeom>
                    </p:spPr>
                  </p:pic>
                </p:oleObj>
              </mc:Fallback>
            </mc:AlternateContent>
          </a:graphicData>
        </a:graphic>
      </p:graphicFrame>
      <p:sp>
        <p:nvSpPr>
          <p:cNvPr id="41" name="Прямоугольник 40"/>
          <p:cNvSpPr/>
          <p:nvPr/>
        </p:nvSpPr>
        <p:spPr>
          <a:xfrm>
            <a:off x="315914" y="2469089"/>
            <a:ext cx="8712968" cy="369332"/>
          </a:xfrm>
          <a:prstGeom prst="rect">
            <a:avLst/>
          </a:prstGeom>
        </p:spPr>
        <p:txBody>
          <a:bodyPr wrap="square">
            <a:spAutoFit/>
          </a:bodyPr>
          <a:lstStyle/>
          <a:p>
            <a:r>
              <a:rPr lang="uk-UA" dirty="0" smtClean="0">
                <a:latin typeface="Times New Roman" panose="02020603050405020304" pitchFamily="18" charset="0"/>
                <a:cs typeface="Times New Roman" panose="02020603050405020304" pitchFamily="18" charset="0"/>
              </a:rPr>
              <a:t>Після перетворень отримаємо:</a:t>
            </a:r>
            <a:endParaRPr lang="ru-RU" dirty="0">
              <a:latin typeface="Times New Roman" panose="02020603050405020304" pitchFamily="18" charset="0"/>
              <a:cs typeface="Times New Roman" panose="02020603050405020304" pitchFamily="18" charset="0"/>
            </a:endParaRPr>
          </a:p>
        </p:txBody>
      </p:sp>
      <p:sp>
        <p:nvSpPr>
          <p:cNvPr id="42" name="TextBox 41"/>
          <p:cNvSpPr txBox="1"/>
          <p:nvPr/>
        </p:nvSpPr>
        <p:spPr>
          <a:xfrm>
            <a:off x="7020272" y="4005064"/>
            <a:ext cx="966931" cy="1200329"/>
          </a:xfrm>
          <a:prstGeom prst="rect">
            <a:avLst/>
          </a:prstGeom>
          <a:noFill/>
        </p:spPr>
        <p:txBody>
          <a:bodyPr wrap="none" rtlCol="0">
            <a:spAutoFit/>
          </a:bodyPr>
          <a:lstStyle/>
          <a:p>
            <a:r>
              <a:rPr lang="uk-UA" i="1" dirty="0">
                <a:sym typeface="Symbol type B"/>
              </a:rPr>
              <a:t></a:t>
            </a:r>
            <a:r>
              <a:rPr lang="uk-UA" dirty="0"/>
              <a:t> &gt; 0      </a:t>
            </a:r>
            <a:endParaRPr lang="ru-RU" dirty="0"/>
          </a:p>
          <a:p>
            <a:endParaRPr lang="uk-UA" dirty="0">
              <a:sym typeface="Symbol type B"/>
            </a:endParaRPr>
          </a:p>
          <a:p>
            <a:r>
              <a:rPr lang="uk-UA" i="1" dirty="0" smtClean="0">
                <a:sym typeface="Symbol type B"/>
              </a:rPr>
              <a:t></a:t>
            </a:r>
            <a:r>
              <a:rPr lang="uk-UA" dirty="0" smtClean="0"/>
              <a:t> </a:t>
            </a:r>
            <a:r>
              <a:rPr lang="uk-UA" dirty="0"/>
              <a:t>= </a:t>
            </a:r>
            <a:r>
              <a:rPr lang="uk-UA" dirty="0" smtClean="0"/>
              <a:t>0</a:t>
            </a:r>
            <a:endParaRPr lang="ru-RU" dirty="0"/>
          </a:p>
          <a:p>
            <a:endParaRPr lang="ru-RU" dirty="0"/>
          </a:p>
        </p:txBody>
      </p:sp>
      <p:graphicFrame>
        <p:nvGraphicFramePr>
          <p:cNvPr id="43" name="Объект 42"/>
          <p:cNvGraphicFramePr>
            <a:graphicFrameLocks noChangeAspect="1"/>
          </p:cNvGraphicFramePr>
          <p:nvPr>
            <p:extLst>
              <p:ext uri="{D42A27DB-BD31-4B8C-83A1-F6EECF244321}">
                <p14:modId xmlns:p14="http://schemas.microsoft.com/office/powerpoint/2010/main" val="2254545701"/>
              </p:ext>
            </p:extLst>
          </p:nvPr>
        </p:nvGraphicFramePr>
        <p:xfrm>
          <a:off x="4658382" y="4386153"/>
          <a:ext cx="1800225" cy="438150"/>
        </p:xfrm>
        <a:graphic>
          <a:graphicData uri="http://schemas.openxmlformats.org/presentationml/2006/ole">
            <mc:AlternateContent xmlns:mc="http://schemas.openxmlformats.org/markup-compatibility/2006">
              <mc:Choice xmlns:v="urn:schemas-microsoft-com:vml" Requires="v">
                <p:oleObj spid="_x0000_s1125" name="Equation" r:id="rId9" imgW="914400" imgH="241200" progId="Equation.DSMT4">
                  <p:embed/>
                </p:oleObj>
              </mc:Choice>
              <mc:Fallback>
                <p:oleObj name="Equation" r:id="rId9" imgW="914400" imgH="241200" progId="Equation.DSMT4">
                  <p:embed/>
                  <p:pic>
                    <p:nvPicPr>
                      <p:cNvPr id="0" name="Объект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58382" y="4386153"/>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31779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208912" cy="2862322"/>
          </a:xfrm>
          <a:prstGeom prst="rect">
            <a:avLst/>
          </a:prstGeom>
        </p:spPr>
        <p:txBody>
          <a:bodyPr wrap="square">
            <a:spAutoFit/>
          </a:bodyPr>
          <a:lstStyle/>
          <a:p>
            <a:r>
              <a:rPr lang="uk-UA" dirty="0" smtClean="0">
                <a:latin typeface="Times New Roman" panose="02020603050405020304" pitchFamily="18" charset="0"/>
                <a:cs typeface="Times New Roman" panose="02020603050405020304" pitchFamily="18" charset="0"/>
              </a:rPr>
              <a:t>	Підвищення </a:t>
            </a:r>
            <a:r>
              <a:rPr lang="uk-UA" dirty="0">
                <a:latin typeface="Times New Roman" panose="02020603050405020304" pitchFamily="18" charset="0"/>
                <a:cs typeface="Times New Roman" panose="02020603050405020304" pitchFamily="18" charset="0"/>
              </a:rPr>
              <a:t>ефективності технологічних процесів термообробки харчової сировини в скляній або пластиковій упаковці неможливе без використання методів математичного моделювання і сучасної обчислювальної техніки. Нагрівання харчових продуктів, розфасованих в тару при зрошенні рідким теплоносієм в тунельних установках, характеризується складними нестаціонарними процесами </a:t>
            </a:r>
            <a:r>
              <a:rPr lang="uk-UA" dirty="0" err="1">
                <a:latin typeface="Times New Roman" panose="02020603050405020304" pitchFamily="18" charset="0"/>
                <a:cs typeface="Times New Roman" panose="02020603050405020304" pitchFamily="18" charset="0"/>
              </a:rPr>
              <a:t>теплопереносу</a:t>
            </a:r>
            <a:r>
              <a:rPr lang="uk-UA" dirty="0">
                <a:latin typeface="Times New Roman" panose="02020603050405020304" pitchFamily="18" charset="0"/>
                <a:cs typeface="Times New Roman" panose="02020603050405020304" pitchFamily="18" charset="0"/>
              </a:rPr>
              <a:t>. Розрахунок ускладнюється тим, що теплофізичні характеристики є функціями температури і розподіл тепловиділення залежить від профілю температури по координатам і часу. Рівняння теплообміну для нагрівання сировини в тарі має </a:t>
            </a:r>
            <a:r>
              <a:rPr lang="uk-UA" dirty="0" smtClean="0">
                <a:latin typeface="Times New Roman" panose="02020603050405020304" pitchFamily="18" charset="0"/>
                <a:cs typeface="Times New Roman" panose="02020603050405020304" pitchFamily="18" charset="0"/>
              </a:rPr>
              <a:t>вигляд </a:t>
            </a:r>
            <a:r>
              <a:rPr lang="en-US"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 </a:t>
            </a:r>
            <a:r>
              <a:rPr lang="uk-UA" dirty="0" err="1" smtClean="0">
                <a:latin typeface="Times New Roman" panose="02020603050405020304" pitchFamily="18" charset="0"/>
                <a:cs typeface="Times New Roman" panose="02020603050405020304" pitchFamily="18" charset="0"/>
              </a:rPr>
              <a:t>Рогачев</a:t>
            </a:r>
            <a:r>
              <a:rPr lang="uk-UA"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В.И., Баранин В.П. Стерилизация консервов в аппаратах непрерывного действия.</a:t>
            </a:r>
            <a:r>
              <a:rPr lang="en-US" dirty="0" smtClean="0">
                <a:latin typeface="Times New Roman" panose="02020603050405020304" pitchFamily="18" charset="0"/>
                <a:cs typeface="Times New Roman" panose="02020603050405020304" pitchFamily="18" charset="0"/>
              </a:rPr>
              <a:t>]</a:t>
            </a:r>
            <a:r>
              <a:rPr lang="uk-UA"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Прямоугольник 2"/>
              <p:cNvSpPr/>
              <p:nvPr/>
            </p:nvSpPr>
            <p:spPr>
              <a:xfrm>
                <a:off x="3037477" y="3119524"/>
                <a:ext cx="3069045" cy="6189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ru-RU" i="1">
                              <a:latin typeface="Cambria Math"/>
                            </a:rPr>
                          </m:ctrlPr>
                        </m:sSupPr>
                        <m:e>
                          <m:r>
                            <a:rPr lang="uk-UA" i="1">
                              <a:latin typeface="Cambria Math"/>
                            </a:rPr>
                            <m:t>с</m:t>
                          </m:r>
                        </m:e>
                        <m:sup>
                          <m:r>
                            <a:rPr lang="uk-UA" i="1">
                              <a:latin typeface="Cambria Math"/>
                            </a:rPr>
                            <m:t>п</m:t>
                          </m:r>
                        </m:sup>
                      </m:sSup>
                      <m:sSup>
                        <m:sSupPr>
                          <m:ctrlPr>
                            <a:rPr lang="ru-RU" i="1">
                              <a:latin typeface="Cambria Math"/>
                            </a:rPr>
                          </m:ctrlPr>
                        </m:sSupPr>
                        <m:e>
                          <m:r>
                            <a:rPr lang="uk-UA" i="1">
                              <a:latin typeface="Cambria Math"/>
                            </a:rPr>
                            <m:t>𝜌</m:t>
                          </m:r>
                        </m:e>
                        <m:sup>
                          <m:r>
                            <a:rPr lang="uk-UA" i="1">
                              <a:latin typeface="Cambria Math"/>
                            </a:rPr>
                            <m:t>п</m:t>
                          </m:r>
                        </m:sup>
                      </m:sSup>
                      <m:r>
                        <a:rPr lang="uk-UA" i="1">
                          <a:latin typeface="Cambria Math"/>
                        </a:rPr>
                        <m:t>𝑉</m:t>
                      </m:r>
                      <m:r>
                        <a:rPr lang="uk-UA" i="1">
                          <a:latin typeface="Cambria Math"/>
                        </a:rPr>
                        <m:t>=</m:t>
                      </m:r>
                      <m:f>
                        <m:fPr>
                          <m:ctrlPr>
                            <a:rPr lang="ru-RU" i="1">
                              <a:latin typeface="Cambria Math"/>
                            </a:rPr>
                          </m:ctrlPr>
                        </m:fPr>
                        <m:num>
                          <m:r>
                            <a:rPr lang="uk-UA" i="1">
                              <a:latin typeface="Cambria Math"/>
                            </a:rPr>
                            <m:t>𝛿</m:t>
                          </m:r>
                          <m:r>
                            <a:rPr lang="uk-UA" i="1">
                              <a:latin typeface="Cambria Math"/>
                            </a:rPr>
                            <m:t>𝑇</m:t>
                          </m:r>
                        </m:num>
                        <m:den>
                          <m:r>
                            <a:rPr lang="uk-UA" i="1">
                              <a:latin typeface="Cambria Math"/>
                            </a:rPr>
                            <m:t>𝛿𝜏</m:t>
                          </m:r>
                        </m:den>
                      </m:f>
                      <m:r>
                        <a:rPr lang="uk-UA" i="1">
                          <a:latin typeface="Cambria Math"/>
                        </a:rPr>
                        <m:t>=−</m:t>
                      </m:r>
                      <m:sSub>
                        <m:sSubPr>
                          <m:ctrlPr>
                            <a:rPr lang="ru-RU" i="1">
                              <a:latin typeface="Cambria Math"/>
                            </a:rPr>
                          </m:ctrlPr>
                        </m:sSubPr>
                        <m:e>
                          <m:r>
                            <a:rPr lang="uk-UA" i="1">
                              <a:latin typeface="Cambria Math"/>
                            </a:rPr>
                            <m:t>𝑎</m:t>
                          </m:r>
                        </m:e>
                        <m:sub>
                          <m:r>
                            <a:rPr lang="uk-UA" i="1">
                              <a:latin typeface="Cambria Math"/>
                            </a:rPr>
                            <m:t>𝑇</m:t>
                          </m:r>
                        </m:sub>
                      </m:sSub>
                      <m:r>
                        <a:rPr lang="uk-UA" i="1">
                          <a:latin typeface="Cambria Math"/>
                        </a:rPr>
                        <m:t>𝑆</m:t>
                      </m:r>
                      <m:d>
                        <m:dPr>
                          <m:ctrlPr>
                            <a:rPr lang="ru-RU" i="1">
                              <a:latin typeface="Cambria Math"/>
                            </a:rPr>
                          </m:ctrlPr>
                        </m:dPr>
                        <m:e>
                          <m:r>
                            <a:rPr lang="uk-UA" i="1">
                              <a:latin typeface="Cambria Math"/>
                            </a:rPr>
                            <m:t>𝑇</m:t>
                          </m:r>
                          <m:r>
                            <a:rPr lang="uk-UA" i="1">
                              <a:latin typeface="Cambria Math"/>
                            </a:rPr>
                            <m:t>−</m:t>
                          </m:r>
                          <m:sSub>
                            <m:sSubPr>
                              <m:ctrlPr>
                                <a:rPr lang="ru-RU" i="1">
                                  <a:latin typeface="Cambria Math"/>
                                </a:rPr>
                              </m:ctrlPr>
                            </m:sSubPr>
                            <m:e>
                              <m:r>
                                <a:rPr lang="uk-UA" i="1">
                                  <a:latin typeface="Cambria Math"/>
                                </a:rPr>
                                <m:t>𝑇</m:t>
                              </m:r>
                            </m:e>
                            <m:sub>
                              <m:r>
                                <a:rPr lang="uk-UA" i="1">
                                  <a:latin typeface="Cambria Math"/>
                                </a:rPr>
                                <m:t>𝑎</m:t>
                              </m:r>
                            </m:sub>
                          </m:sSub>
                        </m:e>
                      </m:d>
                    </m:oMath>
                  </m:oMathPara>
                </a14:m>
                <a:endParaRPr lang="ru-RU" dirty="0"/>
              </a:p>
            </p:txBody>
          </p:sp>
        </mc:Choice>
        <mc:Fallback xmlns="">
          <p:sp>
            <p:nvSpPr>
              <p:cNvPr id="3" name="Прямоугольник 2"/>
              <p:cNvSpPr>
                <a:spLocks noRot="1" noChangeAspect="1" noMove="1" noResize="1" noEditPoints="1" noAdjustHandles="1" noChangeArrowheads="1" noChangeShapeType="1" noTextEdit="1"/>
              </p:cNvSpPr>
              <p:nvPr/>
            </p:nvSpPr>
            <p:spPr>
              <a:xfrm>
                <a:off x="3037477" y="3119524"/>
                <a:ext cx="3069045" cy="618952"/>
              </a:xfrm>
              <a:prstGeom prst="rect">
                <a:avLst/>
              </a:prstGeom>
              <a:blipFill rotWithShape="1">
                <a:blip r:embed="rId2"/>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 name="Прямоугольник 3"/>
              <p:cNvSpPr/>
              <p:nvPr/>
            </p:nvSpPr>
            <p:spPr>
              <a:xfrm>
                <a:off x="467544" y="3933056"/>
                <a:ext cx="7704856" cy="2159694"/>
              </a:xfrm>
              <a:prstGeom prst="rect">
                <a:avLst/>
              </a:prstGeom>
            </p:spPr>
            <p:txBody>
              <a:bodyPr wrap="square">
                <a:spAutoFit/>
              </a:bodyPr>
              <a:lstStyle/>
              <a:p>
                <a:r>
                  <a:rPr lang="uk-UA" dirty="0" smtClean="0">
                    <a:latin typeface="Times New Roman" panose="02020603050405020304" pitchFamily="18" charset="0"/>
                    <a:cs typeface="Times New Roman" panose="02020603050405020304" pitchFamily="18" charset="0"/>
                  </a:rPr>
                  <a:t>	Для </a:t>
                </a:r>
                <a:r>
                  <a:rPr lang="uk-UA" dirty="0">
                    <a:latin typeface="Times New Roman" panose="02020603050405020304" pitchFamily="18" charset="0"/>
                    <a:cs typeface="Times New Roman" panose="02020603050405020304" pitchFamily="18" charset="0"/>
                  </a:rPr>
                  <a:t>циліндричної тари експериментально встановлено, що при постійній температурі поверхні тари температурно-часова залежність, побудована в напівлогарифмічному масштабі, має лінійний характер і для обчислення температури можна скористатися параметром </a:t>
                </a:r>
                <a:r>
                  <a:rPr lang="en-US" dirty="0" err="1">
                    <a:latin typeface="Times New Roman" panose="02020603050405020304" pitchFamily="18" charset="0"/>
                    <a:cs typeface="Times New Roman" panose="02020603050405020304" pitchFamily="18" charset="0"/>
                  </a:rPr>
                  <a:t>m</a:t>
                </a:r>
                <a:r>
                  <a:rPr lang="en-US" baseline="-25000" dirty="0" err="1">
                    <a:latin typeface="Times New Roman" panose="02020603050405020304" pitchFamily="18" charset="0"/>
                    <a:cs typeface="Times New Roman" panose="02020603050405020304" pitchFamily="18" charset="0"/>
                  </a:rPr>
                  <a:t>T</a:t>
                </a:r>
                <a:r>
                  <a:rPr lang="uk-UA" dirty="0">
                    <a:latin typeface="Times New Roman" panose="02020603050405020304" pitchFamily="18" charset="0"/>
                    <a:cs typeface="Times New Roman" panose="02020603050405020304" pitchFamily="18" charset="0"/>
                  </a:rPr>
                  <a:t>, так званим темпом нагріву. В цьому випадку </a:t>
                </a:r>
                <a:r>
                  <a:rPr lang="uk-UA" dirty="0" smtClean="0">
                    <a:latin typeface="Times New Roman" panose="02020603050405020304" pitchFamily="18" charset="0"/>
                    <a:cs typeface="Times New Roman" panose="02020603050405020304" pitchFamily="18" charset="0"/>
                  </a:rPr>
                  <a:t>рівняння </a:t>
                </a:r>
                <a:r>
                  <a:rPr lang="uk-UA" dirty="0">
                    <a:latin typeface="Times New Roman" panose="02020603050405020304" pitchFamily="18" charset="0"/>
                    <a:cs typeface="Times New Roman" panose="02020603050405020304" pitchFamily="18" charset="0"/>
                  </a:rPr>
                  <a:t>може бути виражено наступним чином:</a:t>
                </a:r>
                <a:endParaRPr lang="ru-RU" dirty="0">
                  <a:latin typeface="Times New Roman" panose="02020603050405020304" pitchFamily="18" charset="0"/>
                  <a:cs typeface="Times New Roman" panose="02020603050405020304" pitchFamily="18" charset="0"/>
                </a:endParaRPr>
              </a:p>
              <a:p>
                <a:pPr algn="ctr"/>
                <a:r>
                  <a:rPr lang="ru-RU" dirty="0" smtClean="0"/>
                  <a:t>                     </a:t>
                </a:r>
                <a14:m>
                  <m:oMath xmlns:m="http://schemas.openxmlformats.org/officeDocument/2006/math">
                    <m:f>
                      <m:fPr>
                        <m:ctrlPr>
                          <a:rPr lang="ru-RU" i="1">
                            <a:latin typeface="Cambria Math"/>
                          </a:rPr>
                        </m:ctrlPr>
                      </m:fPr>
                      <m:num>
                        <m:r>
                          <a:rPr lang="en-US" i="1">
                            <a:latin typeface="Cambria Math"/>
                          </a:rPr>
                          <m:t>𝑑</m:t>
                        </m:r>
                        <m:r>
                          <a:rPr lang="uk-UA" i="1">
                            <a:latin typeface="Cambria Math"/>
                          </a:rPr>
                          <m:t>(</m:t>
                        </m:r>
                        <m:sSub>
                          <m:sSubPr>
                            <m:ctrlPr>
                              <a:rPr lang="ru-RU" i="1">
                                <a:latin typeface="Cambria Math"/>
                              </a:rPr>
                            </m:ctrlPr>
                          </m:sSubPr>
                          <m:e>
                            <m:r>
                              <a:rPr lang="en-US" i="1">
                                <a:latin typeface="Cambria Math"/>
                              </a:rPr>
                              <m:t>𝑇</m:t>
                            </m:r>
                          </m:e>
                          <m:sub>
                            <m:r>
                              <a:rPr lang="en-US" i="1">
                                <a:latin typeface="Cambria Math"/>
                              </a:rPr>
                              <m:t>𝑎</m:t>
                            </m:r>
                          </m:sub>
                        </m:sSub>
                        <m:r>
                          <a:rPr lang="uk-UA" i="1">
                            <a:latin typeface="Cambria Math"/>
                          </a:rPr>
                          <m:t>−</m:t>
                        </m:r>
                        <m:sSub>
                          <m:sSubPr>
                            <m:ctrlPr>
                              <a:rPr lang="ru-RU" i="1">
                                <a:latin typeface="Cambria Math"/>
                              </a:rPr>
                            </m:ctrlPr>
                          </m:sSubPr>
                          <m:e>
                            <m:r>
                              <a:rPr lang="en-US" i="1">
                                <a:latin typeface="Cambria Math"/>
                              </a:rPr>
                              <m:t>𝑇</m:t>
                            </m:r>
                          </m:e>
                          <m:sub>
                            <m:r>
                              <a:rPr lang="en-US" i="1">
                                <a:latin typeface="Cambria Math"/>
                              </a:rPr>
                              <m:t>𝜏</m:t>
                            </m:r>
                          </m:sub>
                        </m:sSub>
                        <m:r>
                          <a:rPr lang="uk-UA" i="1">
                            <a:latin typeface="Cambria Math"/>
                          </a:rPr>
                          <m:t>)</m:t>
                        </m:r>
                      </m:num>
                      <m:den>
                        <m:r>
                          <a:rPr lang="en-US" i="1">
                            <a:latin typeface="Cambria Math"/>
                          </a:rPr>
                          <m:t>𝑑</m:t>
                        </m:r>
                        <m:r>
                          <a:rPr lang="en-US" i="1">
                            <a:latin typeface="Cambria Math"/>
                          </a:rPr>
                          <m:t>𝜏</m:t>
                        </m:r>
                      </m:den>
                    </m:f>
                    <m:r>
                      <a:rPr lang="uk-UA" i="1">
                        <a:latin typeface="Cambria Math"/>
                      </a:rPr>
                      <m:t>=−</m:t>
                    </m:r>
                    <m:sSub>
                      <m:sSubPr>
                        <m:ctrlPr>
                          <a:rPr lang="ru-RU" i="1">
                            <a:latin typeface="Cambria Math"/>
                          </a:rPr>
                        </m:ctrlPr>
                      </m:sSubPr>
                      <m:e>
                        <m:r>
                          <a:rPr lang="en-US" i="1">
                            <a:latin typeface="Cambria Math"/>
                          </a:rPr>
                          <m:t>𝑚</m:t>
                        </m:r>
                      </m:e>
                      <m:sub>
                        <m:r>
                          <a:rPr lang="en-US" i="1">
                            <a:latin typeface="Cambria Math"/>
                          </a:rPr>
                          <m:t>𝑇</m:t>
                        </m:r>
                      </m:sub>
                    </m:sSub>
                    <m:r>
                      <a:rPr lang="uk-UA" i="1">
                        <a:latin typeface="Cambria Math"/>
                      </a:rPr>
                      <m:t>(</m:t>
                    </m:r>
                    <m:sSub>
                      <m:sSubPr>
                        <m:ctrlPr>
                          <a:rPr lang="ru-RU" i="1">
                            <a:latin typeface="Cambria Math"/>
                          </a:rPr>
                        </m:ctrlPr>
                      </m:sSubPr>
                      <m:e>
                        <m:r>
                          <a:rPr lang="en-US" i="1">
                            <a:latin typeface="Cambria Math"/>
                          </a:rPr>
                          <m:t>𝑇</m:t>
                        </m:r>
                      </m:e>
                      <m:sub>
                        <m:r>
                          <a:rPr lang="en-US" i="1">
                            <a:latin typeface="Cambria Math"/>
                          </a:rPr>
                          <m:t>𝑎</m:t>
                        </m:r>
                      </m:sub>
                    </m:sSub>
                    <m:r>
                      <a:rPr lang="uk-UA" i="1">
                        <a:latin typeface="Cambria Math"/>
                      </a:rPr>
                      <m:t>−</m:t>
                    </m:r>
                    <m:sSub>
                      <m:sSubPr>
                        <m:ctrlPr>
                          <a:rPr lang="ru-RU" i="1">
                            <a:latin typeface="Cambria Math"/>
                          </a:rPr>
                        </m:ctrlPr>
                      </m:sSubPr>
                      <m:e>
                        <m:r>
                          <a:rPr lang="en-US" i="1">
                            <a:latin typeface="Cambria Math"/>
                          </a:rPr>
                          <m:t>𝑇</m:t>
                        </m:r>
                      </m:e>
                      <m:sub>
                        <m:r>
                          <a:rPr lang="en-US" i="1">
                            <a:latin typeface="Cambria Math"/>
                          </a:rPr>
                          <m:t>𝜏</m:t>
                        </m:r>
                      </m:sub>
                    </m:sSub>
                    <m:r>
                      <a:rPr lang="uk-UA" i="1">
                        <a:latin typeface="Cambria Math"/>
                      </a:rPr>
                      <m:t>)</m:t>
                    </m:r>
                  </m:oMath>
                </a14:m>
                <a:r>
                  <a:rPr lang="uk-UA" dirty="0"/>
                  <a:t>			</a:t>
                </a:r>
                <a:endParaRPr lang="ru-RU" dirty="0"/>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467544" y="3933056"/>
                <a:ext cx="7704856" cy="2159694"/>
              </a:xfrm>
              <a:prstGeom prst="rect">
                <a:avLst/>
              </a:prstGeom>
              <a:blipFill rotWithShape="1">
                <a:blip r:embed="rId3"/>
                <a:stretch>
                  <a:fillRect l="-712" t="-1412"/>
                </a:stretch>
              </a:blipFill>
            </p:spPr>
            <p:txBody>
              <a:bodyPr/>
              <a:lstStyle/>
              <a:p>
                <a:r>
                  <a:rPr lang="ru-RU">
                    <a:noFill/>
                  </a:rPr>
                  <a:t> </a:t>
                </a:r>
              </a:p>
            </p:txBody>
          </p:sp>
        </mc:Fallback>
      </mc:AlternateContent>
    </p:spTree>
    <p:extLst>
      <p:ext uri="{BB962C8B-B14F-4D97-AF65-F5344CB8AC3E}">
        <p14:creationId xmlns:p14="http://schemas.microsoft.com/office/powerpoint/2010/main" val="1463360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Прямоугольник 1"/>
              <p:cNvSpPr/>
              <p:nvPr/>
            </p:nvSpPr>
            <p:spPr>
              <a:xfrm>
                <a:off x="683568" y="756825"/>
                <a:ext cx="7992888" cy="1227452"/>
              </a:xfrm>
              <a:prstGeom prst="rect">
                <a:avLst/>
              </a:prstGeom>
            </p:spPr>
            <p:txBody>
              <a:bodyPr wrap="square">
                <a:spAutoFit/>
              </a:bodyPr>
              <a:lstStyle/>
              <a:p>
                <a:r>
                  <a:rPr lang="uk-UA" dirty="0" smtClean="0"/>
                  <a:t>	</a:t>
                </a:r>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разі зрошення тари теплоносієм температура плівки на поверхні неоднакова. Рівняння теплового балансу для плівки на поверхні тари виразиться наступним чином:</a:t>
                </a:r>
                <a:endParaRPr lang="ru-RU" dirty="0">
                  <a:latin typeface="Times New Roman" panose="02020603050405020304" pitchFamily="18" charset="0"/>
                  <a:cs typeface="Times New Roman" panose="02020603050405020304" pitchFamily="18" charset="0"/>
                </a:endParaRPr>
              </a:p>
              <a:p>
                <a:r>
                  <a:rPr lang="uk-UA" dirty="0" smtClean="0"/>
                  <a:t>		</a:t>
                </a:r>
                <a14:m>
                  <m:oMath xmlns:m="http://schemas.openxmlformats.org/officeDocument/2006/math">
                    <m:r>
                      <a:rPr lang="en-US" i="1">
                        <a:latin typeface="Cambria Math"/>
                      </a:rPr>
                      <m:t>𝐺</m:t>
                    </m:r>
                    <m:sSub>
                      <m:sSubPr>
                        <m:ctrlPr>
                          <a:rPr lang="ru-RU" i="1">
                            <a:latin typeface="Cambria Math"/>
                          </a:rPr>
                        </m:ctrlPr>
                      </m:sSubPr>
                      <m:e>
                        <m:r>
                          <a:rPr lang="en-US" i="1">
                            <a:latin typeface="Cambria Math"/>
                          </a:rPr>
                          <m:t>𝑐</m:t>
                        </m:r>
                      </m:e>
                      <m:sub>
                        <m:r>
                          <a:rPr lang="en-US" i="1">
                            <a:latin typeface="Cambria Math"/>
                          </a:rPr>
                          <m:t>𝑇</m:t>
                        </m:r>
                      </m:sub>
                    </m:sSub>
                    <m:sSub>
                      <m:sSubPr>
                        <m:ctrlPr>
                          <a:rPr lang="ru-RU" i="1">
                            <a:latin typeface="Cambria Math"/>
                          </a:rPr>
                        </m:ctrlPr>
                      </m:sSubPr>
                      <m:e>
                        <m:r>
                          <a:rPr lang="en-US" i="1">
                            <a:latin typeface="Cambria Math"/>
                          </a:rPr>
                          <m:t>𝜌</m:t>
                        </m:r>
                      </m:e>
                      <m:sub>
                        <m:r>
                          <a:rPr lang="en-US" i="1">
                            <a:latin typeface="Cambria Math"/>
                          </a:rPr>
                          <m:t>𝑇</m:t>
                        </m:r>
                      </m:sub>
                    </m:sSub>
                    <m:sSub>
                      <m:sSubPr>
                        <m:ctrlPr>
                          <a:rPr lang="ru-RU" i="1">
                            <a:latin typeface="Cambria Math"/>
                          </a:rPr>
                        </m:ctrlPr>
                      </m:sSubPr>
                      <m:e>
                        <m:r>
                          <a:rPr lang="en-US" i="1">
                            <a:latin typeface="Cambria Math"/>
                          </a:rPr>
                          <m:t>𝑇</m:t>
                        </m:r>
                      </m:e>
                      <m:sub>
                        <m:r>
                          <a:rPr lang="uk-UA" i="1">
                            <a:latin typeface="Cambria Math"/>
                          </a:rPr>
                          <m:t>вх</m:t>
                        </m:r>
                      </m:sub>
                    </m:sSub>
                    <m:r>
                      <a:rPr lang="uk-UA" i="1">
                        <a:latin typeface="Cambria Math"/>
                      </a:rPr>
                      <m:t>−</m:t>
                    </m:r>
                    <m:r>
                      <a:rPr lang="en-US" i="1">
                        <a:latin typeface="Cambria Math"/>
                      </a:rPr>
                      <m:t>𝐺</m:t>
                    </m:r>
                    <m:sSub>
                      <m:sSubPr>
                        <m:ctrlPr>
                          <a:rPr lang="ru-RU" i="1">
                            <a:latin typeface="Cambria Math"/>
                          </a:rPr>
                        </m:ctrlPr>
                      </m:sSubPr>
                      <m:e>
                        <m:r>
                          <a:rPr lang="en-US" i="1">
                            <a:latin typeface="Cambria Math"/>
                          </a:rPr>
                          <m:t>𝑐</m:t>
                        </m:r>
                      </m:e>
                      <m:sub>
                        <m:r>
                          <a:rPr lang="en-US" i="1">
                            <a:latin typeface="Cambria Math"/>
                          </a:rPr>
                          <m:t>𝑇</m:t>
                        </m:r>
                      </m:sub>
                    </m:sSub>
                    <m:sSub>
                      <m:sSubPr>
                        <m:ctrlPr>
                          <a:rPr lang="ru-RU" i="1">
                            <a:latin typeface="Cambria Math"/>
                          </a:rPr>
                        </m:ctrlPr>
                      </m:sSubPr>
                      <m:e>
                        <m:r>
                          <a:rPr lang="en-US" i="1">
                            <a:latin typeface="Cambria Math"/>
                          </a:rPr>
                          <m:t>𝜌</m:t>
                        </m:r>
                      </m:e>
                      <m:sub>
                        <m:r>
                          <a:rPr lang="en-US" i="1">
                            <a:latin typeface="Cambria Math"/>
                          </a:rPr>
                          <m:t>𝑇</m:t>
                        </m:r>
                      </m:sub>
                    </m:sSub>
                    <m:sSub>
                      <m:sSubPr>
                        <m:ctrlPr>
                          <a:rPr lang="ru-RU" i="1">
                            <a:latin typeface="Cambria Math"/>
                          </a:rPr>
                        </m:ctrlPr>
                      </m:sSubPr>
                      <m:e>
                        <m:r>
                          <a:rPr lang="en-US" i="1">
                            <a:latin typeface="Cambria Math"/>
                          </a:rPr>
                          <m:t>𝑇</m:t>
                        </m:r>
                      </m:e>
                      <m:sub>
                        <m:r>
                          <a:rPr lang="uk-UA" i="1">
                            <a:latin typeface="Cambria Math"/>
                          </a:rPr>
                          <m:t>вих</m:t>
                        </m:r>
                      </m:sub>
                    </m:sSub>
                    <m:r>
                      <a:rPr lang="uk-UA" i="1">
                        <a:latin typeface="Cambria Math"/>
                      </a:rPr>
                      <m:t>=</m:t>
                    </m:r>
                    <m:sSub>
                      <m:sSubPr>
                        <m:ctrlPr>
                          <a:rPr lang="ru-RU" i="1">
                            <a:latin typeface="Cambria Math"/>
                          </a:rPr>
                        </m:ctrlPr>
                      </m:sSubPr>
                      <m:e>
                        <m:r>
                          <a:rPr lang="en-US" i="1">
                            <a:latin typeface="Cambria Math"/>
                          </a:rPr>
                          <m:t>𝑎</m:t>
                        </m:r>
                      </m:e>
                      <m:sub>
                        <m:r>
                          <a:rPr lang="en-US" i="1">
                            <a:latin typeface="Cambria Math"/>
                          </a:rPr>
                          <m:t>𝑇</m:t>
                        </m:r>
                      </m:sub>
                    </m:sSub>
                    <m:r>
                      <a:rPr lang="en-US" i="1">
                        <a:latin typeface="Cambria Math"/>
                      </a:rPr>
                      <m:t>𝑆</m:t>
                    </m:r>
                    <m:r>
                      <a:rPr lang="uk-UA" i="1">
                        <a:latin typeface="Cambria Math"/>
                      </a:rPr>
                      <m:t>(</m:t>
                    </m:r>
                    <m:sSub>
                      <m:sSubPr>
                        <m:ctrlPr>
                          <a:rPr lang="ru-RU" i="1">
                            <a:latin typeface="Cambria Math"/>
                          </a:rPr>
                        </m:ctrlPr>
                      </m:sSubPr>
                      <m:e>
                        <m:r>
                          <a:rPr lang="en-US" i="1">
                            <a:latin typeface="Cambria Math"/>
                          </a:rPr>
                          <m:t>𝑇</m:t>
                        </m:r>
                      </m:e>
                      <m:sub>
                        <m:r>
                          <a:rPr lang="en-US" i="1">
                            <a:latin typeface="Cambria Math"/>
                          </a:rPr>
                          <m:t>𝑠</m:t>
                        </m:r>
                      </m:sub>
                    </m:sSub>
                    <m:r>
                      <a:rPr lang="uk-UA" i="1">
                        <a:latin typeface="Cambria Math"/>
                      </a:rPr>
                      <m:t>−</m:t>
                    </m:r>
                    <m:sSub>
                      <m:sSubPr>
                        <m:ctrlPr>
                          <a:rPr lang="ru-RU" i="1">
                            <a:latin typeface="Cambria Math"/>
                          </a:rPr>
                        </m:ctrlPr>
                      </m:sSubPr>
                      <m:e>
                        <m:r>
                          <a:rPr lang="en-US" i="1">
                            <a:latin typeface="Cambria Math"/>
                          </a:rPr>
                          <m:t>𝑇</m:t>
                        </m:r>
                      </m:e>
                      <m:sub>
                        <m:r>
                          <a:rPr lang="en-US" i="1">
                            <a:latin typeface="Cambria Math"/>
                          </a:rPr>
                          <m:t>𝑎</m:t>
                        </m:r>
                      </m:sub>
                    </m:sSub>
                    <m:r>
                      <a:rPr lang="uk-UA" i="1">
                        <a:latin typeface="Cambria Math"/>
                      </a:rPr>
                      <m:t>)</m:t>
                    </m:r>
                  </m:oMath>
                </a14:m>
                <a:r>
                  <a:rPr lang="uk-UA" dirty="0"/>
                  <a:t>		</a:t>
                </a:r>
                <a:endParaRPr lang="ru-RU" dirty="0"/>
              </a:p>
            </p:txBody>
          </p:sp>
        </mc:Choice>
        <mc:Fallback xmlns="">
          <p:sp>
            <p:nvSpPr>
              <p:cNvPr id="2" name="Прямоугольник 1"/>
              <p:cNvSpPr>
                <a:spLocks noRot="1" noChangeAspect="1" noMove="1" noResize="1" noEditPoints="1" noAdjustHandles="1" noChangeArrowheads="1" noChangeShapeType="1" noTextEdit="1"/>
              </p:cNvSpPr>
              <p:nvPr/>
            </p:nvSpPr>
            <p:spPr>
              <a:xfrm>
                <a:off x="683568" y="756825"/>
                <a:ext cx="7992888" cy="1227452"/>
              </a:xfrm>
              <a:prstGeom prst="rect">
                <a:avLst/>
              </a:prstGeom>
              <a:blipFill rotWithShape="1">
                <a:blip r:embed="rId2"/>
                <a:stretch>
                  <a:fillRect l="-610" t="-2970" b="-990"/>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 name="Прямоугольник 2"/>
              <p:cNvSpPr/>
              <p:nvPr/>
            </p:nvSpPr>
            <p:spPr>
              <a:xfrm>
                <a:off x="683568" y="2348880"/>
                <a:ext cx="7560840" cy="3655040"/>
              </a:xfrm>
              <a:prstGeom prst="rect">
                <a:avLst/>
              </a:prstGeom>
            </p:spPr>
            <p:txBody>
              <a:bodyPr wrap="square">
                <a:spAutoFit/>
              </a:bodyPr>
              <a:lstStyle/>
              <a:p>
                <a:r>
                  <a:rPr lang="uk-UA" dirty="0" smtClean="0">
                    <a:latin typeface="Times New Roman" panose="02020603050405020304" pitchFamily="18" charset="0"/>
                    <a:cs typeface="Times New Roman" panose="02020603050405020304" pitchFamily="18" charset="0"/>
                  </a:rPr>
                  <a:t>	Виразивши </a:t>
                </a:r>
                <a:r>
                  <a:rPr lang="uk-UA" dirty="0">
                    <a:latin typeface="Times New Roman" panose="02020603050405020304" pitchFamily="18" charset="0"/>
                    <a:cs typeface="Times New Roman" panose="02020603050405020304" pitchFamily="18" charset="0"/>
                  </a:rPr>
                  <a:t>різницю температур (Т</a:t>
                </a:r>
                <a:r>
                  <a:rPr lang="uk-UA" baseline="-25000" dirty="0">
                    <a:latin typeface="Times New Roman" panose="02020603050405020304" pitchFamily="18" charset="0"/>
                    <a:cs typeface="Times New Roman" panose="02020603050405020304" pitchFamily="18" charset="0"/>
                  </a:rPr>
                  <a:t>а</a:t>
                </a:r>
                <a:r>
                  <a:rPr lang="uk-UA"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ru-RU" i="1">
                            <a:latin typeface="Cambria Math"/>
                          </a:rPr>
                        </m:ctrlPr>
                      </m:sSubPr>
                      <m:e>
                        <m:r>
                          <a:rPr lang="uk-UA" i="1">
                            <a:latin typeface="Cambria Math"/>
                          </a:rPr>
                          <m:t>Т</m:t>
                        </m:r>
                      </m:e>
                      <m:sub>
                        <m:r>
                          <a:rPr lang="uk-UA" i="1">
                            <a:latin typeface="Cambria Math"/>
                          </a:rPr>
                          <m:t>𝜏</m:t>
                        </m:r>
                      </m:sub>
                    </m:sSub>
                  </m:oMath>
                </a14:m>
                <a:r>
                  <a:rPr lang="uk-UA" dirty="0">
                    <a:latin typeface="Times New Roman" panose="02020603050405020304" pitchFamily="18" charset="0"/>
                    <a:cs typeface="Times New Roman" panose="02020603050405020304" pitchFamily="18" charset="0"/>
                  </a:rPr>
                  <a:t>), отримаємо рівняння, що зв'язує параметри теплоносія з температурою оброблюваного </a:t>
                </a:r>
                <a:r>
                  <a:rPr lang="uk-UA" dirty="0" err="1">
                    <a:latin typeface="Times New Roman" panose="02020603050405020304" pitchFamily="18" charset="0"/>
                    <a:cs typeface="Times New Roman" panose="02020603050405020304" pitchFamily="18" charset="0"/>
                  </a:rPr>
                  <a:t>продукта</a:t>
                </a:r>
                <a:r>
                  <a:rPr lang="uk-UA"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f>
                        <m:fPr>
                          <m:ctrlPr>
                            <a:rPr lang="ru-RU" i="1">
                              <a:latin typeface="Cambria Math"/>
                            </a:rPr>
                          </m:ctrlPr>
                        </m:fPr>
                        <m:num>
                          <m:r>
                            <a:rPr lang="uk-UA" i="1">
                              <a:latin typeface="Cambria Math"/>
                            </a:rPr>
                            <m:t>2</m:t>
                          </m:r>
                          <m:r>
                            <a:rPr lang="uk-UA" i="1">
                              <a:latin typeface="Cambria Math"/>
                            </a:rPr>
                            <m:t>𝐺</m:t>
                          </m:r>
                        </m:num>
                        <m:den>
                          <m:r>
                            <a:rPr lang="uk-UA" i="1">
                              <a:latin typeface="Cambria Math"/>
                            </a:rPr>
                            <m:t>𝑉</m:t>
                          </m:r>
                        </m:den>
                      </m:f>
                      <m:d>
                        <m:dPr>
                          <m:ctrlPr>
                            <a:rPr lang="ru-RU" i="1">
                              <a:latin typeface="Cambria Math"/>
                            </a:rPr>
                          </m:ctrlPr>
                        </m:dPr>
                        <m:e>
                          <m:sSub>
                            <m:sSubPr>
                              <m:ctrlPr>
                                <a:rPr lang="ru-RU" i="1">
                                  <a:latin typeface="Cambria Math"/>
                                </a:rPr>
                              </m:ctrlPr>
                            </m:sSubPr>
                            <m:e>
                              <m:r>
                                <a:rPr lang="uk-UA" i="1">
                                  <a:latin typeface="Cambria Math"/>
                                </a:rPr>
                                <m:t>𝑇</m:t>
                              </m:r>
                            </m:e>
                            <m:sub>
                              <m:r>
                                <a:rPr lang="uk-UA" i="1">
                                  <a:latin typeface="Cambria Math"/>
                                </a:rPr>
                                <m:t>вх</m:t>
                              </m:r>
                            </m:sub>
                          </m:sSub>
                          <m:r>
                            <a:rPr lang="uk-UA" i="1">
                              <a:latin typeface="Cambria Math"/>
                            </a:rPr>
                            <m:t>−</m:t>
                          </m:r>
                          <m:sSub>
                            <m:sSubPr>
                              <m:ctrlPr>
                                <a:rPr lang="ru-RU" i="1">
                                  <a:latin typeface="Cambria Math"/>
                                </a:rPr>
                              </m:ctrlPr>
                            </m:sSubPr>
                            <m:e>
                              <m:r>
                                <a:rPr lang="uk-UA" i="1">
                                  <a:latin typeface="Cambria Math"/>
                                </a:rPr>
                                <m:t>𝑇</m:t>
                              </m:r>
                            </m:e>
                            <m:sub>
                              <m:r>
                                <a:rPr lang="uk-UA" i="1">
                                  <a:latin typeface="Cambria Math"/>
                                </a:rPr>
                                <m:t>𝑠</m:t>
                              </m:r>
                            </m:sub>
                          </m:sSub>
                        </m:e>
                      </m:d>
                      <m:r>
                        <a:rPr lang="uk-UA" i="1">
                          <a:latin typeface="Cambria Math"/>
                        </a:rPr>
                        <m:t>=</m:t>
                      </m:r>
                      <m:f>
                        <m:fPr>
                          <m:ctrlPr>
                            <a:rPr lang="ru-RU" i="1">
                              <a:latin typeface="Cambria Math"/>
                            </a:rPr>
                          </m:ctrlPr>
                        </m:fPr>
                        <m:num>
                          <m:sSub>
                            <m:sSubPr>
                              <m:ctrlPr>
                                <a:rPr lang="ru-RU" i="1">
                                  <a:latin typeface="Cambria Math"/>
                                </a:rPr>
                              </m:ctrlPr>
                            </m:sSubPr>
                            <m:e>
                              <m:r>
                                <a:rPr lang="uk-UA" i="1">
                                  <a:latin typeface="Cambria Math"/>
                                </a:rPr>
                                <m:t>𝑚</m:t>
                              </m:r>
                            </m:e>
                            <m:sub>
                              <m:r>
                                <a:rPr lang="uk-UA" i="1">
                                  <a:latin typeface="Cambria Math"/>
                                </a:rPr>
                                <m:t>𝑇</m:t>
                              </m:r>
                            </m:sub>
                          </m:sSub>
                          <m:r>
                            <a:rPr lang="uk-UA" i="1">
                              <a:latin typeface="Cambria Math"/>
                            </a:rPr>
                            <m:t>(</m:t>
                          </m:r>
                          <m:f>
                            <m:fPr>
                              <m:type m:val="skw"/>
                              <m:ctrlPr>
                                <a:rPr lang="ru-RU" i="1">
                                  <a:latin typeface="Cambria Math"/>
                                </a:rPr>
                              </m:ctrlPr>
                            </m:fPr>
                            <m:num>
                              <m:sSub>
                                <m:sSubPr>
                                  <m:ctrlPr>
                                    <a:rPr lang="ru-RU" i="1">
                                      <a:latin typeface="Cambria Math"/>
                                    </a:rPr>
                                  </m:ctrlPr>
                                </m:sSubPr>
                                <m:e>
                                  <m:r>
                                    <a:rPr lang="uk-UA" i="1">
                                      <a:latin typeface="Cambria Math"/>
                                    </a:rPr>
                                    <m:t>𝑎</m:t>
                                  </m:r>
                                </m:e>
                                <m:sub>
                                  <m:r>
                                    <a:rPr lang="uk-UA" i="1">
                                      <a:latin typeface="Cambria Math"/>
                                    </a:rPr>
                                    <m:t>𝑇</m:t>
                                  </m:r>
                                </m:sub>
                              </m:sSub>
                              <m:r>
                                <a:rPr lang="uk-UA" i="1">
                                  <a:latin typeface="Cambria Math"/>
                                </a:rPr>
                                <m:t>𝑆</m:t>
                              </m:r>
                            </m:num>
                            <m:den>
                              <m:sSub>
                                <m:sSubPr>
                                  <m:ctrlPr>
                                    <a:rPr lang="ru-RU" i="1">
                                      <a:latin typeface="Cambria Math"/>
                                    </a:rPr>
                                  </m:ctrlPr>
                                </m:sSubPr>
                                <m:e>
                                  <m:r>
                                    <a:rPr lang="uk-UA" i="1">
                                      <a:latin typeface="Cambria Math"/>
                                    </a:rPr>
                                    <m:t>𝑐</m:t>
                                  </m:r>
                                </m:e>
                                <m:sub>
                                  <m:r>
                                    <a:rPr lang="uk-UA" i="1">
                                      <a:latin typeface="Cambria Math"/>
                                    </a:rPr>
                                    <m:t>𝑇</m:t>
                                  </m:r>
                                </m:sub>
                              </m:sSub>
                              <m:sSub>
                                <m:sSubPr>
                                  <m:ctrlPr>
                                    <a:rPr lang="ru-RU" i="1">
                                      <a:latin typeface="Cambria Math"/>
                                    </a:rPr>
                                  </m:ctrlPr>
                                </m:sSubPr>
                                <m:e>
                                  <m:r>
                                    <a:rPr lang="uk-UA" i="1">
                                      <a:latin typeface="Cambria Math"/>
                                    </a:rPr>
                                    <m:t>𝜌</m:t>
                                  </m:r>
                                </m:e>
                                <m:sub>
                                  <m:r>
                                    <a:rPr lang="uk-UA" i="1">
                                      <a:latin typeface="Cambria Math"/>
                                    </a:rPr>
                                    <m:t>𝑇</m:t>
                                  </m:r>
                                </m:sub>
                              </m:sSub>
                              <m:r>
                                <a:rPr lang="uk-UA" i="1">
                                  <a:latin typeface="Cambria Math"/>
                                </a:rPr>
                                <m:t>𝑉</m:t>
                              </m:r>
                              <m:r>
                                <a:rPr lang="uk-UA" i="1">
                                  <a:latin typeface="Cambria Math"/>
                                </a:rPr>
                                <m:t>)</m:t>
                              </m:r>
                            </m:den>
                          </m:f>
                        </m:num>
                        <m:den>
                          <m:sSub>
                            <m:sSubPr>
                              <m:ctrlPr>
                                <a:rPr lang="ru-RU" i="1">
                                  <a:latin typeface="Cambria Math"/>
                                </a:rPr>
                              </m:ctrlPr>
                            </m:sSubPr>
                            <m:e>
                              <m:r>
                                <a:rPr lang="uk-UA" i="1">
                                  <a:latin typeface="Cambria Math"/>
                                </a:rPr>
                                <m:t>𝑚</m:t>
                              </m:r>
                            </m:e>
                            <m:sub>
                              <m:r>
                                <a:rPr lang="uk-UA" i="1">
                                  <a:latin typeface="Cambria Math"/>
                                </a:rPr>
                                <m:t>𝑇</m:t>
                              </m:r>
                            </m:sub>
                          </m:sSub>
                          <m:r>
                            <a:rPr lang="uk-UA" i="1">
                              <a:latin typeface="Cambria Math"/>
                            </a:rPr>
                            <m:t>+</m:t>
                          </m:r>
                          <m:f>
                            <m:fPr>
                              <m:type m:val="skw"/>
                              <m:ctrlPr>
                                <a:rPr lang="ru-RU" i="1">
                                  <a:latin typeface="Cambria Math"/>
                                </a:rPr>
                              </m:ctrlPr>
                            </m:fPr>
                            <m:num>
                              <m:sSub>
                                <m:sSubPr>
                                  <m:ctrlPr>
                                    <a:rPr lang="ru-RU" i="1">
                                      <a:latin typeface="Cambria Math"/>
                                    </a:rPr>
                                  </m:ctrlPr>
                                </m:sSubPr>
                                <m:e>
                                  <m:r>
                                    <a:rPr lang="uk-UA" i="1">
                                      <a:latin typeface="Cambria Math"/>
                                    </a:rPr>
                                    <m:t>𝑎</m:t>
                                  </m:r>
                                </m:e>
                                <m:sub>
                                  <m:r>
                                    <a:rPr lang="uk-UA" i="1">
                                      <a:latin typeface="Cambria Math"/>
                                    </a:rPr>
                                    <m:t>𝑇</m:t>
                                  </m:r>
                                </m:sub>
                              </m:sSub>
                              <m:r>
                                <a:rPr lang="uk-UA" i="1">
                                  <a:latin typeface="Cambria Math"/>
                                </a:rPr>
                                <m:t>𝑆</m:t>
                              </m:r>
                            </m:num>
                            <m:den>
                              <m:sSub>
                                <m:sSubPr>
                                  <m:ctrlPr>
                                    <a:rPr lang="ru-RU" i="1">
                                      <a:latin typeface="Cambria Math"/>
                                    </a:rPr>
                                  </m:ctrlPr>
                                </m:sSubPr>
                                <m:e>
                                  <m:r>
                                    <a:rPr lang="uk-UA" i="1">
                                      <a:latin typeface="Cambria Math"/>
                                    </a:rPr>
                                    <m:t>𝑐</m:t>
                                  </m:r>
                                </m:e>
                                <m:sub>
                                  <m:r>
                                    <a:rPr lang="uk-UA" i="1">
                                      <a:latin typeface="Cambria Math"/>
                                    </a:rPr>
                                    <m:t>𝑇</m:t>
                                  </m:r>
                                </m:sub>
                              </m:sSub>
                              <m:sSub>
                                <m:sSubPr>
                                  <m:ctrlPr>
                                    <a:rPr lang="ru-RU" i="1">
                                      <a:latin typeface="Cambria Math"/>
                                    </a:rPr>
                                  </m:ctrlPr>
                                </m:sSubPr>
                                <m:e>
                                  <m:r>
                                    <a:rPr lang="uk-UA" i="1">
                                      <a:latin typeface="Cambria Math"/>
                                    </a:rPr>
                                    <m:t>𝜌</m:t>
                                  </m:r>
                                </m:e>
                                <m:sub>
                                  <m:r>
                                    <a:rPr lang="uk-UA" i="1">
                                      <a:latin typeface="Cambria Math"/>
                                    </a:rPr>
                                    <m:t>𝑇</m:t>
                                  </m:r>
                                </m:sub>
                              </m:sSub>
                              <m:r>
                                <a:rPr lang="uk-UA" i="1">
                                  <a:latin typeface="Cambria Math"/>
                                </a:rPr>
                                <m:t>𝑉</m:t>
                              </m:r>
                            </m:den>
                          </m:f>
                        </m:den>
                      </m:f>
                      <m:r>
                        <a:rPr lang="uk-UA" i="1">
                          <a:latin typeface="Cambria Math"/>
                        </a:rPr>
                        <m:t>(</m:t>
                      </m:r>
                      <m:sSub>
                        <m:sSubPr>
                          <m:ctrlPr>
                            <a:rPr lang="ru-RU" i="1">
                              <a:latin typeface="Cambria Math"/>
                            </a:rPr>
                          </m:ctrlPr>
                        </m:sSubPr>
                        <m:e>
                          <m:r>
                            <a:rPr lang="uk-UA" i="1">
                              <a:latin typeface="Cambria Math"/>
                            </a:rPr>
                            <m:t>𝑉</m:t>
                          </m:r>
                        </m:e>
                        <m:sub>
                          <m:r>
                            <a:rPr lang="uk-UA" i="1">
                              <a:latin typeface="Cambria Math"/>
                            </a:rPr>
                            <m:t>𝑠</m:t>
                          </m:r>
                        </m:sub>
                      </m:sSub>
                      <m:r>
                        <a:rPr lang="uk-UA" i="1">
                          <a:latin typeface="Cambria Math"/>
                        </a:rPr>
                        <m:t>−</m:t>
                      </m:r>
                      <m:sSub>
                        <m:sSubPr>
                          <m:ctrlPr>
                            <a:rPr lang="ru-RU" i="1">
                              <a:latin typeface="Cambria Math"/>
                            </a:rPr>
                          </m:ctrlPr>
                        </m:sSubPr>
                        <m:e>
                          <m:r>
                            <a:rPr lang="uk-UA" i="1">
                              <a:latin typeface="Cambria Math"/>
                            </a:rPr>
                            <m:t>𝑇</m:t>
                          </m:r>
                        </m:e>
                        <m:sub>
                          <m:r>
                            <a:rPr lang="uk-UA" i="1">
                              <a:latin typeface="Cambria Math"/>
                            </a:rPr>
                            <m:t>𝜏</m:t>
                          </m:r>
                        </m:sub>
                      </m:sSub>
                      <m:r>
                        <a:rPr lang="uk-UA" b="0" i="1" smtClean="0">
                          <a:latin typeface="Cambria Math"/>
                        </a:rPr>
                        <m:t>)</m:t>
                      </m:r>
                    </m:oMath>
                  </m:oMathPara>
                </a14:m>
                <a:endParaRPr lang="ru-RU" dirty="0">
                  <a:latin typeface="Times New Roman" panose="02020603050405020304" pitchFamily="18" charset="0"/>
                  <a:cs typeface="Times New Roman" panose="02020603050405020304" pitchFamily="18" charset="0"/>
                </a:endParaRPr>
              </a:p>
              <a:p>
                <a:r>
                  <a:rPr lang="uk-UA" dirty="0" smtClean="0">
                    <a:latin typeface="Times New Roman" panose="02020603050405020304" pitchFamily="18" charset="0"/>
                    <a:cs typeface="Times New Roman" panose="02020603050405020304" pitchFamily="18" charset="0"/>
                  </a:rPr>
                  <a:t>	</a:t>
                </a:r>
              </a:p>
              <a:p>
                <a:r>
                  <a:rPr lang="uk-UA" dirty="0" smtClean="0">
                    <a:latin typeface="Times New Roman" panose="02020603050405020304" pitchFamily="18" charset="0"/>
                    <a:cs typeface="Times New Roman" panose="02020603050405020304" pitchFamily="18" charset="0"/>
                  </a:rPr>
                  <a:t>	Остаточно </a:t>
                </a:r>
                <a:r>
                  <a:rPr lang="uk-UA" dirty="0">
                    <a:latin typeface="Times New Roman" panose="02020603050405020304" pitchFamily="18" charset="0"/>
                    <a:cs typeface="Times New Roman" panose="02020603050405020304" pitchFamily="18" charset="0"/>
                  </a:rPr>
                  <a:t>вираз для температури будь-якої точки продукту всередині тари при нагріванні шляхом зрошення теплоносієм буде матиме наступний </a:t>
                </a:r>
                <a:r>
                  <a:rPr lang="uk-UA" dirty="0" smtClean="0">
                    <a:latin typeface="Times New Roman" panose="02020603050405020304" pitchFamily="18" charset="0"/>
                    <a:cs typeface="Times New Roman" panose="02020603050405020304" pitchFamily="18" charset="0"/>
                  </a:rPr>
                  <a:t>вигляд:</a:t>
                </a:r>
                <a:endParaRPr lang="ru-RU" dirty="0">
                  <a:latin typeface="Times New Roman" panose="020206030504050203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f>
                        <m:fPr>
                          <m:ctrlPr>
                            <a:rPr lang="ru-RU" i="1">
                              <a:latin typeface="Cambria Math"/>
                            </a:rPr>
                          </m:ctrlPr>
                        </m:fPr>
                        <m:num>
                          <m:r>
                            <a:rPr lang="en-US" i="1">
                              <a:latin typeface="Cambria Math"/>
                            </a:rPr>
                            <m:t>𝑑</m:t>
                          </m:r>
                          <m:r>
                            <a:rPr lang="uk-UA" i="1">
                              <a:latin typeface="Cambria Math"/>
                            </a:rPr>
                            <m:t>(</m:t>
                          </m:r>
                          <m:sSub>
                            <m:sSubPr>
                              <m:ctrlPr>
                                <a:rPr lang="ru-RU" i="1">
                                  <a:latin typeface="Cambria Math"/>
                                </a:rPr>
                              </m:ctrlPr>
                            </m:sSubPr>
                            <m:e>
                              <m:r>
                                <a:rPr lang="en-US" i="1">
                                  <a:latin typeface="Cambria Math"/>
                                </a:rPr>
                                <m:t>𝑇</m:t>
                              </m:r>
                            </m:e>
                            <m:sub>
                              <m:r>
                                <a:rPr lang="uk-UA" i="1">
                                  <a:latin typeface="Cambria Math"/>
                                </a:rPr>
                                <m:t>вх</m:t>
                              </m:r>
                            </m:sub>
                          </m:sSub>
                          <m:r>
                            <a:rPr lang="uk-UA" i="1">
                              <a:latin typeface="Cambria Math"/>
                            </a:rPr>
                            <m:t>−</m:t>
                          </m:r>
                          <m:sSub>
                            <m:sSubPr>
                              <m:ctrlPr>
                                <a:rPr lang="ru-RU" i="1">
                                  <a:latin typeface="Cambria Math"/>
                                </a:rPr>
                              </m:ctrlPr>
                            </m:sSubPr>
                            <m:e>
                              <m:r>
                                <a:rPr lang="en-US" i="1">
                                  <a:latin typeface="Cambria Math"/>
                                </a:rPr>
                                <m:t>𝑇</m:t>
                              </m:r>
                            </m:e>
                            <m:sub>
                              <m:r>
                                <a:rPr lang="en-US" i="1">
                                  <a:latin typeface="Cambria Math"/>
                                </a:rPr>
                                <m:t>𝜏</m:t>
                              </m:r>
                            </m:sub>
                          </m:sSub>
                          <m:r>
                            <a:rPr lang="uk-UA" i="1">
                              <a:latin typeface="Cambria Math"/>
                            </a:rPr>
                            <m:t>)</m:t>
                          </m:r>
                        </m:num>
                        <m:den>
                          <m:r>
                            <a:rPr lang="en-US" i="1">
                              <a:latin typeface="Cambria Math"/>
                            </a:rPr>
                            <m:t>𝑑</m:t>
                          </m:r>
                          <m:r>
                            <a:rPr lang="en-US" i="1">
                              <a:latin typeface="Cambria Math"/>
                            </a:rPr>
                            <m:t>𝜏</m:t>
                          </m:r>
                        </m:den>
                      </m:f>
                      <m:r>
                        <a:rPr lang="uk-UA" i="1">
                          <a:latin typeface="Cambria Math"/>
                        </a:rPr>
                        <m:t>=</m:t>
                      </m:r>
                      <m:f>
                        <m:fPr>
                          <m:ctrlPr>
                            <a:rPr lang="ru-RU" i="1">
                              <a:latin typeface="Cambria Math"/>
                            </a:rPr>
                          </m:ctrlPr>
                        </m:fPr>
                        <m:num>
                          <m:sSub>
                            <m:sSubPr>
                              <m:ctrlPr>
                                <a:rPr lang="ru-RU" i="1">
                                  <a:latin typeface="Cambria Math"/>
                                </a:rPr>
                              </m:ctrlPr>
                            </m:sSubPr>
                            <m:e>
                              <m:r>
                                <a:rPr lang="en-US" i="1">
                                  <a:latin typeface="Cambria Math"/>
                                </a:rPr>
                                <m:t>𝑇</m:t>
                              </m:r>
                            </m:e>
                            <m:sub>
                              <m:r>
                                <a:rPr lang="en-US" i="1">
                                  <a:latin typeface="Cambria Math"/>
                                </a:rPr>
                                <m:t>𝜏</m:t>
                              </m:r>
                            </m:sub>
                          </m:sSub>
                          <m:r>
                            <a:rPr lang="uk-UA" i="1">
                              <a:latin typeface="Cambria Math"/>
                            </a:rPr>
                            <m:t>−</m:t>
                          </m:r>
                          <m:sSub>
                            <m:sSubPr>
                              <m:ctrlPr>
                                <a:rPr lang="ru-RU" i="1">
                                  <a:latin typeface="Cambria Math"/>
                                </a:rPr>
                              </m:ctrlPr>
                            </m:sSubPr>
                            <m:e>
                              <m:r>
                                <a:rPr lang="en-US" i="1">
                                  <a:latin typeface="Cambria Math"/>
                                </a:rPr>
                                <m:t>𝑇</m:t>
                              </m:r>
                            </m:e>
                            <m:sub>
                              <m:r>
                                <a:rPr lang="uk-UA" i="1">
                                  <a:latin typeface="Cambria Math"/>
                                </a:rPr>
                                <m:t>вх</m:t>
                              </m:r>
                            </m:sub>
                          </m:sSub>
                        </m:num>
                        <m:den>
                          <m:r>
                            <a:rPr lang="uk-UA" i="1">
                              <a:latin typeface="Cambria Math"/>
                            </a:rPr>
                            <m:t>(</m:t>
                          </m:r>
                          <m:f>
                            <m:fPr>
                              <m:ctrlPr>
                                <a:rPr lang="ru-RU" i="1">
                                  <a:latin typeface="Cambria Math"/>
                                </a:rPr>
                              </m:ctrlPr>
                            </m:fPr>
                            <m:num>
                              <m:r>
                                <a:rPr lang="uk-UA" i="1">
                                  <a:latin typeface="Cambria Math"/>
                                </a:rPr>
                                <m:t>1</m:t>
                              </m:r>
                            </m:num>
                            <m:den>
                              <m:sSub>
                                <m:sSubPr>
                                  <m:ctrlPr>
                                    <a:rPr lang="ru-RU" i="1">
                                      <a:latin typeface="Cambria Math"/>
                                    </a:rPr>
                                  </m:ctrlPr>
                                </m:sSubPr>
                                <m:e>
                                  <m:r>
                                    <a:rPr lang="en-US" i="1">
                                      <a:latin typeface="Cambria Math"/>
                                    </a:rPr>
                                    <m:t>𝑚</m:t>
                                  </m:r>
                                </m:e>
                                <m:sub>
                                  <m:r>
                                    <a:rPr lang="en-US" i="1">
                                      <a:latin typeface="Cambria Math"/>
                                    </a:rPr>
                                    <m:t>𝑇</m:t>
                                  </m:r>
                                </m:sub>
                              </m:sSub>
                            </m:den>
                          </m:f>
                          <m:r>
                            <a:rPr lang="uk-UA" i="1">
                              <a:latin typeface="Cambria Math"/>
                            </a:rPr>
                            <m:t>+</m:t>
                          </m:r>
                          <m:f>
                            <m:fPr>
                              <m:ctrlPr>
                                <a:rPr lang="ru-RU" i="1">
                                  <a:latin typeface="Cambria Math"/>
                                </a:rPr>
                              </m:ctrlPr>
                            </m:fPr>
                            <m:num>
                              <m:sSub>
                                <m:sSubPr>
                                  <m:ctrlPr>
                                    <a:rPr lang="ru-RU" i="1">
                                      <a:latin typeface="Cambria Math"/>
                                    </a:rPr>
                                  </m:ctrlPr>
                                </m:sSubPr>
                                <m:e>
                                  <m:r>
                                    <a:rPr lang="en-US" i="1">
                                      <a:latin typeface="Cambria Math"/>
                                    </a:rPr>
                                    <m:t>𝑐</m:t>
                                  </m:r>
                                </m:e>
                                <m:sub>
                                  <m:r>
                                    <a:rPr lang="en-US" i="1">
                                      <a:latin typeface="Cambria Math"/>
                                    </a:rPr>
                                    <m:t>𝑛</m:t>
                                  </m:r>
                                </m:sub>
                              </m:sSub>
                              <m:sSub>
                                <m:sSubPr>
                                  <m:ctrlPr>
                                    <a:rPr lang="ru-RU" i="1">
                                      <a:latin typeface="Cambria Math"/>
                                    </a:rPr>
                                  </m:ctrlPr>
                                </m:sSubPr>
                                <m:e>
                                  <m:r>
                                    <a:rPr lang="en-US" i="1">
                                      <a:latin typeface="Cambria Math"/>
                                    </a:rPr>
                                    <m:t>𝜌</m:t>
                                  </m:r>
                                </m:e>
                                <m:sub>
                                  <m:r>
                                    <a:rPr lang="en-US" i="1">
                                      <a:latin typeface="Cambria Math"/>
                                    </a:rPr>
                                    <m:t>𝑛</m:t>
                                  </m:r>
                                </m:sub>
                              </m:sSub>
                              <m:r>
                                <a:rPr lang="en-US" i="1">
                                  <a:latin typeface="Cambria Math"/>
                                </a:rPr>
                                <m:t>𝑉</m:t>
                              </m:r>
                            </m:num>
                            <m:den>
                              <m:sSub>
                                <m:sSubPr>
                                  <m:ctrlPr>
                                    <a:rPr lang="ru-RU" i="1">
                                      <a:latin typeface="Cambria Math"/>
                                    </a:rPr>
                                  </m:ctrlPr>
                                </m:sSubPr>
                                <m:e>
                                  <m:r>
                                    <a:rPr lang="en-US" i="1">
                                      <a:latin typeface="Cambria Math"/>
                                    </a:rPr>
                                    <m:t>𝑎</m:t>
                                  </m:r>
                                </m:e>
                                <m:sub>
                                  <m:r>
                                    <a:rPr lang="en-US" i="1">
                                      <a:latin typeface="Cambria Math"/>
                                    </a:rPr>
                                    <m:t>𝑇</m:t>
                                  </m:r>
                                </m:sub>
                              </m:sSub>
                              <m:r>
                                <a:rPr lang="en-US" i="1">
                                  <a:latin typeface="Cambria Math"/>
                                </a:rPr>
                                <m:t>𝑆</m:t>
                              </m:r>
                            </m:den>
                          </m:f>
                          <m:r>
                            <a:rPr lang="uk-UA" i="1">
                              <a:latin typeface="Cambria Math"/>
                            </a:rPr>
                            <m:t>+</m:t>
                          </m:r>
                          <m:f>
                            <m:fPr>
                              <m:ctrlPr>
                                <a:rPr lang="ru-RU" i="1">
                                  <a:latin typeface="Cambria Math"/>
                                </a:rPr>
                              </m:ctrlPr>
                            </m:fPr>
                            <m:num>
                              <m:r>
                                <a:rPr lang="en-US" i="1">
                                  <a:latin typeface="Cambria Math"/>
                                </a:rPr>
                                <m:t>𝑉</m:t>
                              </m:r>
                              <m:sSub>
                                <m:sSubPr>
                                  <m:ctrlPr>
                                    <a:rPr lang="ru-RU" i="1">
                                      <a:latin typeface="Cambria Math"/>
                                    </a:rPr>
                                  </m:ctrlPr>
                                </m:sSubPr>
                                <m:e>
                                  <m:r>
                                    <a:rPr lang="en-US" i="1">
                                      <a:latin typeface="Cambria Math"/>
                                    </a:rPr>
                                    <m:t>𝑐</m:t>
                                  </m:r>
                                </m:e>
                                <m:sub>
                                  <m:r>
                                    <a:rPr lang="en-US" i="1">
                                      <a:latin typeface="Cambria Math"/>
                                    </a:rPr>
                                    <m:t>𝑛</m:t>
                                  </m:r>
                                </m:sub>
                              </m:sSub>
                              <m:sSub>
                                <m:sSubPr>
                                  <m:ctrlPr>
                                    <a:rPr lang="ru-RU" i="1">
                                      <a:latin typeface="Cambria Math"/>
                                    </a:rPr>
                                  </m:ctrlPr>
                                </m:sSubPr>
                                <m:e>
                                  <m:r>
                                    <a:rPr lang="en-US" i="1">
                                      <a:latin typeface="Cambria Math"/>
                                    </a:rPr>
                                    <m:t>𝜌</m:t>
                                  </m:r>
                                </m:e>
                                <m:sub>
                                  <m:r>
                                    <a:rPr lang="en-US" i="1">
                                      <a:latin typeface="Cambria Math"/>
                                    </a:rPr>
                                    <m:t>𝑛</m:t>
                                  </m:r>
                                </m:sub>
                              </m:sSub>
                            </m:num>
                            <m:den>
                              <m:r>
                                <a:rPr lang="uk-UA" i="1">
                                  <a:latin typeface="Cambria Math"/>
                                </a:rPr>
                                <m:t>2</m:t>
                              </m:r>
                              <m:r>
                                <a:rPr lang="en-US" i="1">
                                  <a:latin typeface="Cambria Math"/>
                                </a:rPr>
                                <m:t>𝐺</m:t>
                              </m:r>
                              <m:sSub>
                                <m:sSubPr>
                                  <m:ctrlPr>
                                    <a:rPr lang="ru-RU" i="1">
                                      <a:latin typeface="Cambria Math"/>
                                    </a:rPr>
                                  </m:ctrlPr>
                                </m:sSubPr>
                                <m:e>
                                  <m:r>
                                    <a:rPr lang="en-US" i="1">
                                      <a:latin typeface="Cambria Math"/>
                                    </a:rPr>
                                    <m:t>𝑐</m:t>
                                  </m:r>
                                </m:e>
                                <m:sub>
                                  <m:r>
                                    <a:rPr lang="en-US" i="1">
                                      <a:latin typeface="Cambria Math"/>
                                    </a:rPr>
                                    <m:t>𝑇</m:t>
                                  </m:r>
                                </m:sub>
                              </m:sSub>
                              <m:sSub>
                                <m:sSubPr>
                                  <m:ctrlPr>
                                    <a:rPr lang="ru-RU" i="1">
                                      <a:latin typeface="Cambria Math"/>
                                    </a:rPr>
                                  </m:ctrlPr>
                                </m:sSubPr>
                                <m:e>
                                  <m:r>
                                    <a:rPr lang="en-US" i="1">
                                      <a:latin typeface="Cambria Math"/>
                                    </a:rPr>
                                    <m:t>𝜌</m:t>
                                  </m:r>
                                </m:e>
                                <m:sub>
                                  <m:r>
                                    <a:rPr lang="en-US" i="1">
                                      <a:latin typeface="Cambria Math"/>
                                    </a:rPr>
                                    <m:t>𝑇</m:t>
                                  </m:r>
                                </m:sub>
                              </m:sSub>
                            </m:den>
                          </m:f>
                          <m:r>
                            <a:rPr lang="uk-UA" i="1">
                              <a:latin typeface="Cambria Math"/>
                            </a:rPr>
                            <m:t>)</m:t>
                          </m:r>
                        </m:den>
                      </m:f>
                    </m:oMath>
                  </m:oMathPara>
                </a14:m>
                <a:endParaRPr lang="ru-RU" dirty="0">
                  <a:latin typeface="Times New Roman" panose="02020603050405020304" pitchFamily="18" charset="0"/>
                  <a:cs typeface="Times New Roman" panose="02020603050405020304" pitchFamily="18" charset="0"/>
                </a:endParaRPr>
              </a:p>
            </p:txBody>
          </p:sp>
        </mc:Choice>
        <mc:Fallback xmlns="">
          <p:sp>
            <p:nvSpPr>
              <p:cNvPr id="3" name="Прямоугольник 2"/>
              <p:cNvSpPr>
                <a:spLocks noRot="1" noChangeAspect="1" noMove="1" noResize="1" noEditPoints="1" noAdjustHandles="1" noChangeArrowheads="1" noChangeShapeType="1" noTextEdit="1"/>
              </p:cNvSpPr>
              <p:nvPr/>
            </p:nvSpPr>
            <p:spPr>
              <a:xfrm>
                <a:off x="683568" y="2348880"/>
                <a:ext cx="7560840" cy="3655040"/>
              </a:xfrm>
              <a:prstGeom prst="rect">
                <a:avLst/>
              </a:prstGeom>
              <a:blipFill rotWithShape="1">
                <a:blip r:embed="rId3"/>
                <a:stretch>
                  <a:fillRect l="-645" t="-833" r="-565"/>
                </a:stretch>
              </a:blipFill>
            </p:spPr>
            <p:txBody>
              <a:bodyPr/>
              <a:lstStyle/>
              <a:p>
                <a:r>
                  <a:rPr lang="ru-RU">
                    <a:noFill/>
                  </a:rPr>
                  <a:t> </a:t>
                </a:r>
              </a:p>
            </p:txBody>
          </p:sp>
        </mc:Fallback>
      </mc:AlternateContent>
    </p:spTree>
    <p:extLst>
      <p:ext uri="{BB962C8B-B14F-4D97-AF65-F5344CB8AC3E}">
        <p14:creationId xmlns:p14="http://schemas.microsoft.com/office/powerpoint/2010/main" val="1493840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1028343"/>
            <a:ext cx="7848872" cy="4659224"/>
          </a:xfrm>
          <a:prstGeom prst="rect">
            <a:avLst/>
          </a:prstGeom>
        </p:spPr>
        <p:txBody>
          <a:bodyPr wrap="square">
            <a:spAutoFit/>
          </a:bodyPr>
          <a:lstStyle/>
          <a:p>
            <a:pPr>
              <a:lnSpc>
                <a:spcPct val="150000"/>
              </a:lnSpc>
            </a:pPr>
            <a:r>
              <a:rPr lang="uk-UA" sz="2000"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Дослідження </a:t>
            </a:r>
            <a:r>
              <a:rPr lang="uk-UA" dirty="0">
                <a:latin typeface="Times New Roman" panose="02020603050405020304" pitchFamily="18" charset="0"/>
                <a:cs typeface="Times New Roman" panose="02020603050405020304" pitchFamily="18" charset="0"/>
              </a:rPr>
              <a:t>математичної моделі теплового балансу пароповітряного об’єму робочої камери устаткування для </a:t>
            </a:r>
            <a:r>
              <a:rPr lang="uk-UA" dirty="0" err="1">
                <a:latin typeface="Times New Roman" panose="02020603050405020304" pitchFamily="18" charset="0"/>
                <a:cs typeface="Times New Roman" panose="02020603050405020304" pitchFamily="18" charset="0"/>
              </a:rPr>
              <a:t>баротермічної</a:t>
            </a:r>
            <a:r>
              <a:rPr lang="uk-UA" dirty="0">
                <a:latin typeface="Times New Roman" panose="02020603050405020304" pitchFamily="18" charset="0"/>
                <a:cs typeface="Times New Roman" panose="02020603050405020304" pitchFamily="18" charset="0"/>
              </a:rPr>
              <a:t> обробки, надає можливість більш якісно визначати співвідношення її конструктивних, теплових та режимних параметрів, з метою забезпечення енергозбереження в цілому.</a:t>
            </a:r>
            <a:endParaRPr lang="ru-RU" dirty="0">
              <a:latin typeface="Times New Roman" panose="02020603050405020304" pitchFamily="18" charset="0"/>
              <a:cs typeface="Times New Roman" panose="02020603050405020304" pitchFamily="18" charset="0"/>
            </a:endParaRPr>
          </a:p>
          <a:p>
            <a:pPr>
              <a:lnSpc>
                <a:spcPct val="150000"/>
              </a:lnSpc>
            </a:pPr>
            <a:endParaRPr lang="uk-UA" dirty="0" smtClean="0">
              <a:latin typeface="Times New Roman" panose="02020603050405020304" pitchFamily="18" charset="0"/>
              <a:cs typeface="Times New Roman" panose="02020603050405020304" pitchFamily="18" charset="0"/>
            </a:endParaRPr>
          </a:p>
          <a:p>
            <a:pPr>
              <a:lnSpc>
                <a:spcPct val="150000"/>
              </a:lnSpc>
            </a:pPr>
            <a:r>
              <a:rPr lang="uk-UA" dirty="0" smtClean="0">
                <a:latin typeface="Times New Roman" panose="02020603050405020304" pitchFamily="18" charset="0"/>
                <a:cs typeface="Times New Roman" panose="02020603050405020304" pitchFamily="18" charset="0"/>
              </a:rPr>
              <a:t>	Розглянуто </a:t>
            </a:r>
            <a:r>
              <a:rPr lang="uk-UA" dirty="0">
                <a:latin typeface="Times New Roman" panose="02020603050405020304" pitchFamily="18" charset="0"/>
                <a:cs typeface="Times New Roman" panose="02020603050405020304" pitchFamily="18" charset="0"/>
              </a:rPr>
              <a:t>особливості моделювання процесів теплообміну при нагріванні харчової сировини в тарі. Математичний опис процесу теплообміну рідини, розфасованої в циліндричну тару, використовується в подальшому при розробці технологічних режимів термообробки харчових рідин, наприклад, стерилізації, пастеризації та ін.</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2174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5460" y="116632"/>
            <a:ext cx="8784976" cy="1508105"/>
          </a:xfrm>
          <a:prstGeom prst="rect">
            <a:avLst/>
          </a:prstGeom>
        </p:spPr>
        <p:txBody>
          <a:bodyPr wrap="square">
            <a:spAutoFit/>
          </a:bodyPr>
          <a:lstStyle/>
          <a:p>
            <a:r>
              <a:rPr lang="uk-UA" sz="2000"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В </a:t>
            </a:r>
            <a:r>
              <a:rPr lang="uk-UA" dirty="0">
                <a:latin typeface="Times New Roman" panose="02020603050405020304" pitchFamily="18" charset="0"/>
                <a:cs typeface="Times New Roman" panose="02020603050405020304" pitchFamily="18" charset="0"/>
              </a:rPr>
              <a:t>організаційно-технологічній частині визначено склад та об’єми робіт, матеріали, машини та механізми, які необхідні для монтажу системи для </a:t>
            </a:r>
            <a:r>
              <a:rPr lang="uk-UA" dirty="0" err="1">
                <a:latin typeface="Times New Roman" panose="02020603050405020304" pitchFamily="18" charset="0"/>
                <a:cs typeface="Times New Roman" panose="02020603050405020304" pitchFamily="18" charset="0"/>
              </a:rPr>
              <a:t>баротермічної</a:t>
            </a:r>
            <a:r>
              <a:rPr lang="uk-UA" dirty="0">
                <a:latin typeface="Times New Roman" panose="02020603050405020304" pitchFamily="18" charset="0"/>
                <a:cs typeface="Times New Roman" panose="02020603050405020304" pitchFamily="18" charset="0"/>
              </a:rPr>
              <a:t> обробки харчової сировини, підібрано  число бригад, а також пораховано техніко-економічні показники. За результатами розрахунків створено календарний план монтажних робіт, графік руху робітників,машин та механізмів. </a:t>
            </a:r>
            <a:endParaRPr lang="ru-RU"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624738"/>
            <a:ext cx="9144000" cy="5233262"/>
          </a:xfrm>
          <a:prstGeom prst="rect">
            <a:avLst/>
          </a:prstGeom>
        </p:spPr>
      </p:pic>
    </p:spTree>
    <p:extLst>
      <p:ext uri="{BB962C8B-B14F-4D97-AF65-F5344CB8AC3E}">
        <p14:creationId xmlns:p14="http://schemas.microsoft.com/office/powerpoint/2010/main" val="3311258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fontScale="90000"/>
          </a:bodyPr>
          <a:lstStyle/>
          <a:p>
            <a:pPr algn="l"/>
            <a:r>
              <a:rPr lang="uk-UA" sz="2400" dirty="0" smtClean="0"/>
              <a:t>	</a:t>
            </a:r>
            <a:r>
              <a:rPr lang="uk-UA" sz="2200" b="1" dirty="0" smtClean="0">
                <a:latin typeface="Times New Roman" panose="02020603050405020304" pitchFamily="18" charset="0"/>
                <a:cs typeface="Times New Roman" panose="02020603050405020304" pitchFamily="18" charset="0"/>
              </a:rPr>
              <a:t>Актуальність роботи. </a:t>
            </a:r>
            <a:r>
              <a:rPr lang="uk-UA" sz="2400" dirty="0">
                <a:latin typeface="Times New Roman" pitchFamily="18" charset="0"/>
                <a:cs typeface="Times New Roman" pitchFamily="18" charset="0"/>
              </a:rPr>
              <a:t>В галузі харчової промисловості скорочення енерговитрат досягається в результаті застосування енергоощадних технологій, зниження металоємності обладнання та оптимізації складових технологічного процесу.</a:t>
            </a:r>
            <a:br>
              <a:rPr lang="uk-UA" sz="2400" dirty="0">
                <a:latin typeface="Times New Roman" pitchFamily="18" charset="0"/>
                <a:cs typeface="Times New Roman" pitchFamily="18" charset="0"/>
              </a:rPr>
            </a:br>
            <a:r>
              <a:rPr lang="uk-UA" sz="2400" dirty="0">
                <a:latin typeface="Times New Roman" pitchFamily="18" charset="0"/>
                <a:cs typeface="Times New Roman" pitchFamily="18" charset="0"/>
              </a:rPr>
              <a:t>Одним із способів стерилізації харчової сировини є </a:t>
            </a:r>
            <a:r>
              <a:rPr lang="uk-UA" sz="2400" dirty="0" err="1">
                <a:latin typeface="Times New Roman" pitchFamily="18" charset="0"/>
                <a:cs typeface="Times New Roman" pitchFamily="18" charset="0"/>
              </a:rPr>
              <a:t>автоклавна</a:t>
            </a:r>
            <a:r>
              <a:rPr lang="uk-UA" sz="2400" dirty="0">
                <a:latin typeface="Times New Roman" pitchFamily="18" charset="0"/>
                <a:cs typeface="Times New Roman" pitchFamily="18" charset="0"/>
              </a:rPr>
              <a:t> обробка, але існуюче технологічне устаткування має досить великі енерговитрати на одиницю продукції, має великі габарити, складність конструктивного виконання, необхідність застосування окремого парогенератора. </a:t>
            </a:r>
            <a:br>
              <a:rPr lang="uk-UA" sz="2400" dirty="0">
                <a:latin typeface="Times New Roman" pitchFamily="18" charset="0"/>
                <a:cs typeface="Times New Roman" pitchFamily="18" charset="0"/>
              </a:rPr>
            </a:br>
            <a:r>
              <a:rPr lang="uk-UA" sz="2400" dirty="0">
                <a:latin typeface="Times New Roman" pitchFamily="18" charset="0"/>
                <a:cs typeface="Times New Roman" pitchFamily="18" charset="0"/>
              </a:rPr>
              <a:t>Таким чином, подальше вдосконалення обладнання для </a:t>
            </a:r>
            <a:r>
              <a:rPr lang="uk-UA" sz="2400" dirty="0" err="1">
                <a:latin typeface="Times New Roman" pitchFamily="18" charset="0"/>
                <a:cs typeface="Times New Roman" pitchFamily="18" charset="0"/>
              </a:rPr>
              <a:t>баротермічної</a:t>
            </a:r>
            <a:r>
              <a:rPr lang="uk-UA" sz="2400" dirty="0">
                <a:latin typeface="Times New Roman" pitchFamily="18" charset="0"/>
                <a:cs typeface="Times New Roman" pitchFamily="18" charset="0"/>
              </a:rPr>
              <a:t> обробки харчової продукції, яке матиме поліпшені показники з енергоефективності, металоємності та можливості здійснювати автоматизоване керування технологічними процесами є актуальним.</a:t>
            </a:r>
            <a:r>
              <a:rPr lang="uk-UA" sz="2400" dirty="0"/>
              <a:t/>
            </a:r>
            <a:br>
              <a:rPr lang="uk-UA" sz="2400" dirty="0"/>
            </a:br>
            <a:r>
              <a:rPr lang="x-none" sz="2200" b="1" smtClean="0">
                <a:latin typeface="Times New Roman" panose="02020603050405020304" pitchFamily="18" charset="0"/>
                <a:cs typeface="Times New Roman" panose="02020603050405020304" pitchFamily="18" charset="0"/>
              </a:rPr>
              <a:t>Метою  </a:t>
            </a:r>
            <a:r>
              <a:rPr lang="x-none" sz="2200" b="1">
                <a:latin typeface="Times New Roman" panose="02020603050405020304" pitchFamily="18" charset="0"/>
                <a:cs typeface="Times New Roman" panose="02020603050405020304" pitchFamily="18" charset="0"/>
              </a:rPr>
              <a:t>роботи</a:t>
            </a:r>
            <a:r>
              <a:rPr lang="x-none" sz="2200">
                <a:latin typeface="Times New Roman" panose="02020603050405020304" pitchFamily="18" charset="0"/>
                <a:cs typeface="Times New Roman" panose="02020603050405020304" pitchFamily="18" charset="0"/>
              </a:rPr>
              <a:t> є </a:t>
            </a:r>
            <a:r>
              <a:rPr lang="uk-UA" sz="2200" dirty="0">
                <a:latin typeface="Times New Roman" panose="02020603050405020304" pitchFamily="18" charset="0"/>
                <a:cs typeface="Times New Roman" panose="02020603050405020304" pitchFamily="18" charset="0"/>
              </a:rPr>
              <a:t>математичне моделювання теплових процесів, що протікають в робочому просторі камери для </a:t>
            </a:r>
            <a:r>
              <a:rPr lang="uk-UA" sz="2200" dirty="0" err="1">
                <a:latin typeface="Times New Roman" panose="02020603050405020304" pitchFamily="18" charset="0"/>
                <a:cs typeface="Times New Roman" panose="02020603050405020304" pitchFamily="18" charset="0"/>
              </a:rPr>
              <a:t>баротермічної</a:t>
            </a:r>
            <a:r>
              <a:rPr lang="uk-UA" sz="2200" dirty="0">
                <a:latin typeface="Times New Roman" panose="02020603050405020304" pitchFamily="18" charset="0"/>
                <a:cs typeface="Times New Roman" panose="02020603050405020304" pitchFamily="18" charset="0"/>
              </a:rPr>
              <a:t> обробки, що </a:t>
            </a:r>
            <a:r>
              <a:rPr lang="uk-UA" sz="2200" dirty="0" smtClean="0">
                <a:latin typeface="Times New Roman" panose="02020603050405020304" pitchFamily="18" charset="0"/>
                <a:cs typeface="Times New Roman" panose="02020603050405020304" pitchFamily="18" charset="0"/>
              </a:rPr>
              <a:t>створена </a:t>
            </a:r>
            <a:r>
              <a:rPr lang="uk-UA" sz="2200" dirty="0">
                <a:latin typeface="Times New Roman" panose="02020603050405020304" pitchFamily="18" charset="0"/>
                <a:cs typeface="Times New Roman" panose="02020603050405020304" pitchFamily="18" charset="0"/>
              </a:rPr>
              <a:t>на основі застосування ефективного </a:t>
            </a:r>
            <a:r>
              <a:rPr lang="uk-UA" sz="2200" dirty="0" err="1" smtClean="0">
                <a:latin typeface="Times New Roman" panose="02020603050405020304" pitchFamily="18" charset="0"/>
                <a:cs typeface="Times New Roman" panose="02020603050405020304" pitchFamily="18" charset="0"/>
              </a:rPr>
              <a:t>теплогенеруючого</a:t>
            </a:r>
            <a:r>
              <a:rPr lang="uk-UA" sz="2200" dirty="0" smtClean="0">
                <a:latin typeface="Times New Roman" panose="02020603050405020304" pitchFamily="18" charset="0"/>
                <a:cs typeface="Times New Roman" panose="02020603050405020304" pitchFamily="18" charset="0"/>
              </a:rPr>
              <a:t> </a:t>
            </a:r>
            <a:r>
              <a:rPr lang="uk-UA" sz="2200" dirty="0">
                <a:latin typeface="Times New Roman" panose="02020603050405020304" pitchFamily="18" charset="0"/>
                <a:cs typeface="Times New Roman" panose="02020603050405020304" pitchFamily="18" charset="0"/>
              </a:rPr>
              <a:t>устаткування та дослідження експлуатаційних параметрів </a:t>
            </a:r>
            <a:r>
              <a:rPr lang="uk-UA" sz="2200" dirty="0" smtClean="0">
                <a:latin typeface="Times New Roman" panose="02020603050405020304" pitchFamily="18" charset="0"/>
                <a:cs typeface="Times New Roman" panose="02020603050405020304" pitchFamily="18" charset="0"/>
              </a:rPr>
              <a:t>робочої камери</a:t>
            </a:r>
            <a:r>
              <a:rPr lang="x-none" sz="2200">
                <a:latin typeface="Times New Roman" panose="02020603050405020304" pitchFamily="18" charset="0"/>
                <a:cs typeface="Times New Roman" panose="02020603050405020304" pitchFamily="18" charset="0"/>
              </a:rPr>
              <a:t>. </a:t>
            </a:r>
            <a:r>
              <a:rPr lang="ru-RU" sz="1600" dirty="0"/>
              <a:t/>
            </a:r>
            <a:br>
              <a:rPr lang="ru-RU" sz="1600" dirty="0"/>
            </a:b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5450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280920" cy="5905719"/>
          </a:xfrm>
          <a:prstGeom prst="rect">
            <a:avLst/>
          </a:prstGeom>
        </p:spPr>
        <p:txBody>
          <a:bodyPr wrap="square">
            <a:spAutoFit/>
          </a:bodyPr>
          <a:lstStyle/>
          <a:p>
            <a:pPr>
              <a:lnSpc>
                <a:spcPct val="150000"/>
              </a:lnSpc>
            </a:pPr>
            <a:r>
              <a:rPr lang="uk-UA" sz="2000"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У</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розділі</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з </a:t>
            </a:r>
            <a:r>
              <a:rPr lang="ru-RU" dirty="0" err="1" smtClean="0">
                <a:latin typeface="Times New Roman" panose="02020603050405020304" pitchFamily="18" charset="0"/>
                <a:cs typeface="Times New Roman" panose="02020603050405020304" pitchFamily="18" charset="0"/>
              </a:rPr>
              <a:t>охорони</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праці</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були</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розглянуті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основні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питання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охорони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праці</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безпеки</a:t>
            </a:r>
            <a:r>
              <a:rPr lang="ru-RU" dirty="0">
                <a:latin typeface="Times New Roman" panose="02020603050405020304" pitchFamily="18" charset="0"/>
                <a:cs typeface="Times New Roman" panose="02020603050405020304" pitchFamily="18" charset="0"/>
              </a:rPr>
              <a:t> в </a:t>
            </a:r>
            <a:r>
              <a:rPr lang="ru-RU" dirty="0" err="1">
                <a:latin typeface="Times New Roman" panose="02020603050405020304" pitchFamily="18" charset="0"/>
                <a:cs typeface="Times New Roman" panose="02020603050405020304" pitchFamily="18" charset="0"/>
              </a:rPr>
              <a:t>надзвичайних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ситуаціях</a:t>
            </a:r>
            <a:r>
              <a:rPr lang="ru-RU" dirty="0">
                <a:latin typeface="Times New Roman" panose="02020603050405020304" pitchFamily="18" charset="0"/>
                <a:cs typeface="Times New Roman" panose="02020603050405020304" pitchFamily="18" charset="0"/>
              </a:rPr>
              <a:t>, в </a:t>
            </a:r>
            <a:r>
              <a:rPr lang="ru-RU" dirty="0" err="1">
                <a:latin typeface="Times New Roman" panose="02020603050405020304" pitchFamily="18" charset="0"/>
                <a:cs typeface="Times New Roman" panose="02020603050405020304" pitchFamily="18" charset="0"/>
              </a:rPr>
              <a:t>приміщеннях</a:t>
            </a:r>
            <a:r>
              <a:rPr lang="ru-RU" dirty="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науково - дослідних лабораторій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Розглянуто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технічні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рішення</a:t>
            </a:r>
            <a:r>
              <a:rPr lang="ru-RU" dirty="0">
                <a:latin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cs typeface="Times New Roman" panose="02020603050405020304" pitchFamily="18" charset="0"/>
              </a:rPr>
              <a:t>гігієни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праці</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виробничої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санітарії</a:t>
            </a:r>
            <a:r>
              <a:rPr lang="ru-RU" dirty="0">
                <a:latin typeface="Times New Roman" panose="02020603050405020304" pitchFamily="18" charset="0"/>
                <a:cs typeface="Times New Roman" panose="02020603050405020304" pitchFamily="18" charset="0"/>
              </a:rPr>
              <a:t>, а </a:t>
            </a:r>
            <a:r>
              <a:rPr lang="ru-RU" dirty="0" err="1">
                <a:latin typeface="Times New Roman" panose="02020603050405020304" pitchFamily="18" charset="0"/>
                <a:cs typeface="Times New Roman" panose="02020603050405020304" pitchFamily="18" charset="0"/>
              </a:rPr>
              <a:t>саме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було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проаналізовано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мікроклімат</a:t>
            </a:r>
            <a:r>
              <a:rPr lang="ru-RU" dirty="0">
                <a:latin typeface="Times New Roman" panose="02020603050405020304" pitchFamily="18" charset="0"/>
                <a:cs typeface="Times New Roman" panose="02020603050405020304" pitchFamily="18" charset="0"/>
              </a:rPr>
              <a:t> та склад </a:t>
            </a:r>
            <a:r>
              <a:rPr lang="ru-RU" dirty="0" err="1">
                <a:latin typeface="Times New Roman" panose="02020603050405020304" pitchFamily="18" charset="0"/>
                <a:cs typeface="Times New Roman" panose="02020603050405020304" pitchFamily="18" charset="0"/>
              </a:rPr>
              <a:t>повітря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робочої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зони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оцінено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виробниче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освітлення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віброакустичні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коливання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технічні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рішення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безпечної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експлуатації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приміщення</a:t>
            </a:r>
            <a:r>
              <a:rPr lang="ru-RU" dirty="0">
                <a:latin typeface="Times New Roman" panose="02020603050405020304" pitchFamily="18" charset="0"/>
                <a:cs typeface="Times New Roman" panose="02020603050405020304" pitchFamily="18" charset="0"/>
              </a:rPr>
              <a:t> з </a:t>
            </a:r>
            <a:r>
              <a:rPr lang="uk-UA" dirty="0">
                <a:latin typeface="Times New Roman" panose="02020603050405020304" pitchFamily="18" charset="0"/>
                <a:cs typeface="Times New Roman" panose="02020603050405020304" pitchFamily="18" charset="0"/>
              </a:rPr>
              <a:t>експериментальними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установк</a:t>
            </a:r>
            <a:r>
              <a:rPr lang="uk-UA" dirty="0" err="1">
                <a:latin typeface="Times New Roman" panose="02020603050405020304" pitchFamily="18" charset="0"/>
                <a:cs typeface="Times New Roman" panose="02020603050405020304" pitchFamily="18" charset="0"/>
              </a:rPr>
              <a:t>ами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Розглянуті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питання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захисту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шкідливих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виробничих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факторів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технічні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рішення</a:t>
            </a:r>
            <a:r>
              <a:rPr lang="ru-RU" dirty="0">
                <a:latin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cs typeface="Times New Roman" panose="02020603050405020304" pitchFamily="18" charset="0"/>
              </a:rPr>
              <a:t>пожежної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безпеки</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цього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було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проаналізовано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виробниче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приміщення</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будівля</a:t>
            </a:r>
            <a:r>
              <a:rPr lang="ru-RU" dirty="0">
                <a:latin typeface="Times New Roman" panose="02020603050405020304" pitchFamily="18" charset="0"/>
                <a:cs typeface="Times New Roman" panose="02020603050405020304" pitchFamily="18" charset="0"/>
              </a:rPr>
              <a:t>, і на </a:t>
            </a:r>
            <a:r>
              <a:rPr lang="ru-RU" dirty="0" err="1">
                <a:latin typeface="Times New Roman" panose="02020603050405020304" pitchFamily="18" charset="0"/>
                <a:cs typeface="Times New Roman" panose="02020603050405020304" pitchFamily="18" charset="0"/>
              </a:rPr>
              <a:t>основі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цих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значень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були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рішення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запобігання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пожежі</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протипожежних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засобів</a:t>
            </a:r>
            <a:r>
              <a:rPr lang="ru-RU" dirty="0">
                <a:latin typeface="Times New Roman" panose="02020603050405020304" pitchFamily="18" charset="0"/>
                <a:cs typeface="Times New Roman" panose="02020603050405020304" pitchFamily="18" charset="0"/>
              </a:rPr>
              <a:t>.</a:t>
            </a:r>
            <a:r>
              <a:rPr lang="uk-UA"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a:lnSpc>
                <a:spcPct val="150000"/>
              </a:lnSpc>
            </a:pPr>
            <a:endParaRPr lang="uk-UA" dirty="0" smtClean="0">
              <a:latin typeface="Times New Roman" panose="02020603050405020304" pitchFamily="18" charset="0"/>
              <a:cs typeface="Times New Roman" panose="02020603050405020304" pitchFamily="18" charset="0"/>
            </a:endParaRPr>
          </a:p>
          <a:p>
            <a:pPr>
              <a:lnSpc>
                <a:spcPct val="150000"/>
              </a:lnSpc>
            </a:pPr>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Проведено </a:t>
            </a:r>
            <a:r>
              <a:rPr lang="uk-UA" dirty="0">
                <a:latin typeface="Times New Roman" panose="02020603050405020304" pitchFamily="18" charset="0"/>
                <a:cs typeface="Times New Roman" panose="02020603050405020304" pitchFamily="18" charset="0"/>
              </a:rPr>
              <a:t>розрахунок природного освітлення в лабораторії, в результаті якого досліджено, що природного освітлення недостатньо, тому необхідно передбачити систему штучного освітлення в приміщенні даної лабораторії</a:t>
            </a:r>
            <a:r>
              <a:rPr lang="uk-UA"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6386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476523033"/>
              </p:ext>
            </p:extLst>
          </p:nvPr>
        </p:nvGraphicFramePr>
        <p:xfrm>
          <a:off x="720872" y="1772816"/>
          <a:ext cx="7848872" cy="4752533"/>
        </p:xfrm>
        <a:graphic>
          <a:graphicData uri="http://schemas.openxmlformats.org/drawingml/2006/table">
            <a:tbl>
              <a:tblPr firstRow="1" firstCol="1" bandRow="1">
                <a:tableStyleId>{5C22544A-7EE6-4342-B048-85BDC9FD1C3A}</a:tableStyleId>
              </a:tblPr>
              <a:tblGrid>
                <a:gridCol w="693329"/>
                <a:gridCol w="4986977"/>
                <a:gridCol w="1141859"/>
                <a:gridCol w="1026707"/>
              </a:tblGrid>
              <a:tr h="628858">
                <a:tc>
                  <a:txBody>
                    <a:bodyPr/>
                    <a:lstStyle/>
                    <a:p>
                      <a:pPr>
                        <a:lnSpc>
                          <a:spcPct val="115000"/>
                        </a:lnSpc>
                        <a:spcAft>
                          <a:spcPts val="1000"/>
                        </a:spcAft>
                      </a:pPr>
                      <a:r>
                        <a:rPr lang="ru-RU" sz="1400">
                          <a:effectLst/>
                        </a:rPr>
                        <a:t>№п/п</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ru-RU" sz="1400">
                          <a:effectLst/>
                        </a:rPr>
                        <a:t>Статті витрат</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ru-RU" sz="1400">
                          <a:effectLst/>
                        </a:rPr>
                        <a:t>стара</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ru-RU" sz="1400">
                          <a:effectLst/>
                        </a:rPr>
                        <a:t>нова</a:t>
                      </a:r>
                      <a:endParaRPr lang="ru-RU" sz="1100">
                        <a:effectLst/>
                        <a:latin typeface="Calibri"/>
                        <a:ea typeface="Calibri"/>
                        <a:cs typeface="Times New Roman"/>
                      </a:endParaRPr>
                    </a:p>
                  </a:txBody>
                  <a:tcPr marL="68580" marR="68580" marT="0" marB="0" anchor="b"/>
                </a:tc>
              </a:tr>
              <a:tr h="293241">
                <a:tc>
                  <a:txBody>
                    <a:bodyPr/>
                    <a:lstStyle/>
                    <a:p>
                      <a:pPr>
                        <a:lnSpc>
                          <a:spcPct val="115000"/>
                        </a:lnSpc>
                        <a:spcAft>
                          <a:spcPts val="1000"/>
                        </a:spcAft>
                      </a:pPr>
                      <a:r>
                        <a:rPr lang="ru-RU" sz="1400">
                          <a:effectLst/>
                        </a:rPr>
                        <a:t>1</a:t>
                      </a:r>
                      <a:endParaRPr lang="ru-RU" sz="1100">
                        <a:effectLst/>
                        <a:latin typeface="Calibri"/>
                        <a:ea typeface="Calibri"/>
                        <a:cs typeface="Times New Roman"/>
                      </a:endParaRPr>
                    </a:p>
                  </a:txBody>
                  <a:tcPr marL="68580" marR="68580" marT="0" marB="0" anchor="b"/>
                </a:tc>
                <a:tc>
                  <a:txBody>
                    <a:bodyPr/>
                    <a:lstStyle/>
                    <a:p>
                      <a:pPr>
                        <a:lnSpc>
                          <a:spcPct val="115000"/>
                        </a:lnSpc>
                        <a:spcAft>
                          <a:spcPts val="1000"/>
                        </a:spcAft>
                      </a:pPr>
                      <a:r>
                        <a:rPr lang="ru-RU" sz="1400">
                          <a:effectLst/>
                        </a:rPr>
                        <a:t>Ціна камери, грн</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210350</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175100</a:t>
                      </a:r>
                      <a:endParaRPr lang="ru-RU" sz="1100">
                        <a:effectLst/>
                        <a:latin typeface="Calibri"/>
                        <a:ea typeface="Calibri"/>
                        <a:cs typeface="Times New Roman"/>
                      </a:endParaRPr>
                    </a:p>
                  </a:txBody>
                  <a:tcPr marL="68580" marR="68580" marT="0" marB="0" anchor="b"/>
                </a:tc>
              </a:tr>
              <a:tr h="293241">
                <a:tc>
                  <a:txBody>
                    <a:bodyPr/>
                    <a:lstStyle/>
                    <a:p>
                      <a:pPr>
                        <a:lnSpc>
                          <a:spcPct val="115000"/>
                        </a:lnSpc>
                        <a:spcAft>
                          <a:spcPts val="1000"/>
                        </a:spcAft>
                      </a:pPr>
                      <a:r>
                        <a:rPr lang="ru-RU" sz="1400">
                          <a:effectLst/>
                        </a:rPr>
                        <a:t>2</a:t>
                      </a:r>
                      <a:endParaRPr lang="ru-RU" sz="1100">
                        <a:effectLst/>
                        <a:latin typeface="Calibri"/>
                        <a:ea typeface="Calibri"/>
                        <a:cs typeface="Times New Roman"/>
                      </a:endParaRPr>
                    </a:p>
                  </a:txBody>
                  <a:tcPr marL="68580" marR="68580" marT="0" marB="0" anchor="b"/>
                </a:tc>
                <a:tc>
                  <a:txBody>
                    <a:bodyPr/>
                    <a:lstStyle/>
                    <a:p>
                      <a:pPr>
                        <a:lnSpc>
                          <a:spcPct val="115000"/>
                        </a:lnSpc>
                        <a:spcAft>
                          <a:spcPts val="1000"/>
                        </a:spcAft>
                      </a:pPr>
                      <a:r>
                        <a:rPr lang="ru-RU" sz="1400">
                          <a:effectLst/>
                        </a:rPr>
                        <a:t>Річна амортизація, грн (при нормативі 7,5% в рік)</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15776</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13132</a:t>
                      </a:r>
                      <a:endParaRPr lang="ru-RU" sz="1100">
                        <a:effectLst/>
                        <a:latin typeface="Calibri"/>
                        <a:ea typeface="Calibri"/>
                        <a:cs typeface="Times New Roman"/>
                      </a:endParaRPr>
                    </a:p>
                  </a:txBody>
                  <a:tcPr marL="68580" marR="68580" marT="0" marB="0" anchor="b"/>
                </a:tc>
              </a:tr>
              <a:tr h="293241">
                <a:tc>
                  <a:txBody>
                    <a:bodyPr/>
                    <a:lstStyle/>
                    <a:p>
                      <a:pPr>
                        <a:lnSpc>
                          <a:spcPct val="115000"/>
                        </a:lnSpc>
                        <a:spcAft>
                          <a:spcPts val="1000"/>
                        </a:spcAft>
                      </a:pPr>
                      <a:r>
                        <a:rPr lang="ru-RU" sz="1400">
                          <a:effectLst/>
                        </a:rPr>
                        <a:t>3</a:t>
                      </a:r>
                      <a:endParaRPr lang="ru-RU" sz="1100">
                        <a:effectLst/>
                        <a:latin typeface="Calibri"/>
                        <a:ea typeface="Calibri"/>
                        <a:cs typeface="Times New Roman"/>
                      </a:endParaRPr>
                    </a:p>
                  </a:txBody>
                  <a:tcPr marL="68580" marR="68580" marT="0" marB="0" anchor="b"/>
                </a:tc>
                <a:tc>
                  <a:txBody>
                    <a:bodyPr/>
                    <a:lstStyle/>
                    <a:p>
                      <a:pPr>
                        <a:lnSpc>
                          <a:spcPct val="115000"/>
                        </a:lnSpc>
                        <a:spcAft>
                          <a:spcPts val="1000"/>
                        </a:spcAft>
                      </a:pPr>
                      <a:r>
                        <a:rPr lang="ru-RU" sz="1400">
                          <a:effectLst/>
                        </a:rPr>
                        <a:t>Продуктивність, </a:t>
                      </a:r>
                      <a:r>
                        <a:rPr lang="uk-UA" sz="1400">
                          <a:effectLst/>
                        </a:rPr>
                        <a:t>б</a:t>
                      </a:r>
                      <a:r>
                        <a:rPr lang="ru-RU" sz="1400">
                          <a:effectLst/>
                        </a:rPr>
                        <a:t>/</a:t>
                      </a:r>
                      <a:r>
                        <a:rPr lang="uk-UA" sz="1400">
                          <a:effectLst/>
                        </a:rPr>
                        <a:t>хв</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8,7</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8,</a:t>
                      </a:r>
                      <a:r>
                        <a:rPr lang="ru-RU" sz="1400">
                          <a:effectLst/>
                        </a:rPr>
                        <a:t>7</a:t>
                      </a:r>
                      <a:endParaRPr lang="ru-RU" sz="1100">
                        <a:effectLst/>
                        <a:latin typeface="Calibri"/>
                        <a:ea typeface="Calibri"/>
                        <a:cs typeface="Times New Roman"/>
                      </a:endParaRPr>
                    </a:p>
                  </a:txBody>
                  <a:tcPr marL="68580" marR="68580" marT="0" marB="0" anchor="b"/>
                </a:tc>
              </a:tr>
              <a:tr h="293241">
                <a:tc>
                  <a:txBody>
                    <a:bodyPr/>
                    <a:lstStyle/>
                    <a:p>
                      <a:pPr>
                        <a:lnSpc>
                          <a:spcPct val="115000"/>
                        </a:lnSpc>
                        <a:spcAft>
                          <a:spcPts val="1000"/>
                        </a:spcAft>
                      </a:pPr>
                      <a:r>
                        <a:rPr lang="uk-UA" sz="1400" dirty="0" smtClean="0">
                          <a:effectLst/>
                          <a:latin typeface="+mn-lt"/>
                          <a:ea typeface="+mn-ea"/>
                          <a:cs typeface="+mn-cs"/>
                        </a:rPr>
                        <a:t>4</a:t>
                      </a:r>
                      <a:endParaRPr lang="ru-RU" sz="1100" dirty="0">
                        <a:effectLst/>
                        <a:latin typeface="Calibri"/>
                        <a:ea typeface="Calibri"/>
                        <a:cs typeface="Times New Roman"/>
                      </a:endParaRPr>
                    </a:p>
                  </a:txBody>
                  <a:tcPr marL="68580" marR="68580" marT="0" marB="0" anchor="b"/>
                </a:tc>
                <a:tc>
                  <a:txBody>
                    <a:bodyPr/>
                    <a:lstStyle/>
                    <a:p>
                      <a:pPr>
                        <a:lnSpc>
                          <a:spcPct val="115000"/>
                        </a:lnSpc>
                        <a:spcAft>
                          <a:spcPts val="1000"/>
                        </a:spcAft>
                      </a:pPr>
                      <a:r>
                        <a:rPr lang="ru-RU" sz="1400">
                          <a:effectLst/>
                        </a:rPr>
                        <a:t>Кількість годин роботи в рік (260дн*8 год)</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ru-RU" sz="1400">
                          <a:effectLst/>
                        </a:rPr>
                        <a:t>2080</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ru-RU" sz="1400">
                          <a:effectLst/>
                        </a:rPr>
                        <a:t>2080</a:t>
                      </a:r>
                      <a:endParaRPr lang="ru-RU" sz="1100">
                        <a:effectLst/>
                        <a:latin typeface="Calibri"/>
                        <a:ea typeface="Calibri"/>
                        <a:cs typeface="Times New Roman"/>
                      </a:endParaRPr>
                    </a:p>
                  </a:txBody>
                  <a:tcPr marL="68580" marR="68580" marT="0" marB="0" anchor="b"/>
                </a:tc>
              </a:tr>
              <a:tr h="293241">
                <a:tc>
                  <a:txBody>
                    <a:bodyPr/>
                    <a:lstStyle/>
                    <a:p>
                      <a:pPr>
                        <a:lnSpc>
                          <a:spcPct val="115000"/>
                        </a:lnSpc>
                        <a:spcAft>
                          <a:spcPts val="1000"/>
                        </a:spcAft>
                      </a:pPr>
                      <a:r>
                        <a:rPr lang="uk-UA" sz="1400" dirty="0" smtClean="0">
                          <a:effectLst/>
                          <a:latin typeface="+mn-lt"/>
                          <a:ea typeface="+mn-ea"/>
                          <a:cs typeface="+mn-cs"/>
                        </a:rPr>
                        <a:t>5</a:t>
                      </a:r>
                      <a:endParaRPr lang="ru-RU" sz="1100" dirty="0">
                        <a:effectLst/>
                        <a:latin typeface="Calibri"/>
                        <a:ea typeface="Calibri"/>
                        <a:cs typeface="Times New Roman"/>
                      </a:endParaRPr>
                    </a:p>
                  </a:txBody>
                  <a:tcPr marL="68580" marR="68580" marT="0" marB="0" anchor="b"/>
                </a:tc>
                <a:tc>
                  <a:txBody>
                    <a:bodyPr/>
                    <a:lstStyle/>
                    <a:p>
                      <a:pPr>
                        <a:lnSpc>
                          <a:spcPct val="115000"/>
                        </a:lnSpc>
                        <a:spcAft>
                          <a:spcPts val="1000"/>
                        </a:spcAft>
                      </a:pPr>
                      <a:r>
                        <a:rPr lang="ru-RU" sz="1400">
                          <a:effectLst/>
                        </a:rPr>
                        <a:t>Годинна витрата електроенергії, кВт</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2</a:t>
                      </a:r>
                      <a:r>
                        <a:rPr lang="ru-RU" sz="1400">
                          <a:effectLst/>
                        </a:rPr>
                        <a:t>8</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2</a:t>
                      </a:r>
                      <a:r>
                        <a:rPr lang="ru-RU" sz="1400">
                          <a:effectLst/>
                        </a:rPr>
                        <a:t>4</a:t>
                      </a:r>
                      <a:endParaRPr lang="ru-RU" sz="1100">
                        <a:effectLst/>
                        <a:latin typeface="Calibri"/>
                        <a:ea typeface="Calibri"/>
                        <a:cs typeface="Times New Roman"/>
                      </a:endParaRPr>
                    </a:p>
                  </a:txBody>
                  <a:tcPr marL="68580" marR="68580" marT="0" marB="0" anchor="b"/>
                </a:tc>
              </a:tr>
              <a:tr h="293241">
                <a:tc>
                  <a:txBody>
                    <a:bodyPr/>
                    <a:lstStyle/>
                    <a:p>
                      <a:pPr>
                        <a:lnSpc>
                          <a:spcPct val="115000"/>
                        </a:lnSpc>
                        <a:spcAft>
                          <a:spcPts val="1000"/>
                        </a:spcAft>
                      </a:pPr>
                      <a:r>
                        <a:rPr lang="uk-UA" sz="1400" dirty="0" smtClean="0">
                          <a:effectLst/>
                          <a:latin typeface="+mn-lt"/>
                          <a:ea typeface="+mn-ea"/>
                          <a:cs typeface="+mn-cs"/>
                        </a:rPr>
                        <a:t>6</a:t>
                      </a:r>
                      <a:endParaRPr lang="ru-RU" sz="1100" dirty="0">
                        <a:effectLst/>
                        <a:latin typeface="Calibri"/>
                        <a:ea typeface="Calibri"/>
                        <a:cs typeface="Times New Roman"/>
                      </a:endParaRPr>
                    </a:p>
                  </a:txBody>
                  <a:tcPr marL="68580" marR="68580" marT="0" marB="0" anchor="b"/>
                </a:tc>
                <a:tc>
                  <a:txBody>
                    <a:bodyPr/>
                    <a:lstStyle/>
                    <a:p>
                      <a:pPr>
                        <a:lnSpc>
                          <a:spcPct val="115000"/>
                        </a:lnSpc>
                        <a:spcAft>
                          <a:spcPts val="1000"/>
                        </a:spcAft>
                      </a:pPr>
                      <a:r>
                        <a:rPr lang="ru-RU" sz="1400">
                          <a:effectLst/>
                        </a:rPr>
                        <a:t>Річна витрата електроенергії, кВт*год</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582</a:t>
                      </a:r>
                      <a:r>
                        <a:rPr lang="ru-RU" sz="1400">
                          <a:effectLst/>
                        </a:rPr>
                        <a:t>40</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49920</a:t>
                      </a:r>
                      <a:endParaRPr lang="ru-RU" sz="1100">
                        <a:effectLst/>
                        <a:latin typeface="Calibri"/>
                        <a:ea typeface="Calibri"/>
                        <a:cs typeface="Times New Roman"/>
                      </a:endParaRPr>
                    </a:p>
                  </a:txBody>
                  <a:tcPr marL="68580" marR="68580" marT="0" marB="0" anchor="b"/>
                </a:tc>
              </a:tr>
              <a:tr h="604783">
                <a:tc>
                  <a:txBody>
                    <a:bodyPr/>
                    <a:lstStyle/>
                    <a:p>
                      <a:pPr>
                        <a:lnSpc>
                          <a:spcPct val="115000"/>
                        </a:lnSpc>
                        <a:spcAft>
                          <a:spcPts val="1000"/>
                        </a:spcAft>
                      </a:pPr>
                      <a:r>
                        <a:rPr lang="uk-UA" sz="1400" dirty="0" smtClean="0">
                          <a:effectLst/>
                          <a:latin typeface="+mn-lt"/>
                          <a:ea typeface="+mn-ea"/>
                          <a:cs typeface="+mn-cs"/>
                        </a:rPr>
                        <a:t>7</a:t>
                      </a:r>
                      <a:endParaRPr lang="ru-RU" sz="1100" dirty="0">
                        <a:effectLst/>
                        <a:latin typeface="Calibri"/>
                        <a:ea typeface="Calibri"/>
                        <a:cs typeface="Times New Roman"/>
                      </a:endParaRPr>
                    </a:p>
                  </a:txBody>
                  <a:tcPr marL="68580" marR="68580" marT="0" marB="0" anchor="b"/>
                </a:tc>
                <a:tc>
                  <a:txBody>
                    <a:bodyPr/>
                    <a:lstStyle/>
                    <a:p>
                      <a:pPr>
                        <a:lnSpc>
                          <a:spcPct val="115000"/>
                        </a:lnSpc>
                        <a:spcAft>
                          <a:spcPts val="1000"/>
                        </a:spcAft>
                      </a:pPr>
                      <a:r>
                        <a:rPr lang="ru-RU" sz="1400">
                          <a:effectLst/>
                        </a:rPr>
                        <a:t>Витрати на електроенергію,грн в рік (при ціні </a:t>
                      </a:r>
                      <a:r>
                        <a:rPr lang="uk-UA" sz="1400">
                          <a:effectLst/>
                        </a:rPr>
                        <a:t>79</a:t>
                      </a:r>
                      <a:r>
                        <a:rPr lang="ru-RU" sz="1400">
                          <a:effectLst/>
                        </a:rPr>
                        <a:t> коп/кВт*год)</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46009,6</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39436,8</a:t>
                      </a:r>
                      <a:endParaRPr lang="ru-RU" sz="1100">
                        <a:effectLst/>
                        <a:latin typeface="Calibri"/>
                        <a:ea typeface="Calibri"/>
                        <a:cs typeface="Times New Roman"/>
                      </a:endParaRPr>
                    </a:p>
                  </a:txBody>
                  <a:tcPr marL="68580" marR="68580" marT="0" marB="0" anchor="b"/>
                </a:tc>
              </a:tr>
              <a:tr h="293241">
                <a:tc>
                  <a:txBody>
                    <a:bodyPr/>
                    <a:lstStyle/>
                    <a:p>
                      <a:pPr>
                        <a:lnSpc>
                          <a:spcPct val="115000"/>
                        </a:lnSpc>
                        <a:spcAft>
                          <a:spcPts val="1000"/>
                        </a:spcAft>
                      </a:pPr>
                      <a:r>
                        <a:rPr lang="uk-UA" sz="1400" dirty="0" smtClean="0">
                          <a:effectLst/>
                          <a:latin typeface="+mn-lt"/>
                          <a:ea typeface="+mn-ea"/>
                          <a:cs typeface="+mn-cs"/>
                        </a:rPr>
                        <a:t>8</a:t>
                      </a:r>
                      <a:endParaRPr lang="ru-RU" sz="1100" dirty="0">
                        <a:effectLst/>
                        <a:latin typeface="Calibri"/>
                        <a:ea typeface="Calibri"/>
                        <a:cs typeface="Times New Roman"/>
                      </a:endParaRPr>
                    </a:p>
                  </a:txBody>
                  <a:tcPr marL="68580" marR="68580" marT="0" marB="0" anchor="b"/>
                </a:tc>
                <a:tc>
                  <a:txBody>
                    <a:bodyPr/>
                    <a:lstStyle/>
                    <a:p>
                      <a:pPr>
                        <a:lnSpc>
                          <a:spcPct val="115000"/>
                        </a:lnSpc>
                        <a:spcAft>
                          <a:spcPts val="1000"/>
                        </a:spcAft>
                      </a:pPr>
                      <a:r>
                        <a:rPr lang="ru-RU" sz="1400">
                          <a:effectLst/>
                        </a:rPr>
                        <a:t>Заробітна плата працівників, грн/рік</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60</a:t>
                      </a:r>
                      <a:r>
                        <a:rPr lang="ru-RU" sz="1400">
                          <a:effectLst/>
                        </a:rPr>
                        <a:t>000</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60</a:t>
                      </a:r>
                      <a:r>
                        <a:rPr lang="ru-RU" sz="1400">
                          <a:effectLst/>
                        </a:rPr>
                        <a:t>000</a:t>
                      </a:r>
                      <a:endParaRPr lang="ru-RU" sz="1100">
                        <a:effectLst/>
                        <a:latin typeface="Calibri"/>
                        <a:ea typeface="Calibri"/>
                        <a:cs typeface="Times New Roman"/>
                      </a:endParaRPr>
                    </a:p>
                  </a:txBody>
                  <a:tcPr marL="68580" marR="68580" marT="0" marB="0" anchor="b"/>
                </a:tc>
              </a:tr>
              <a:tr h="293241">
                <a:tc>
                  <a:txBody>
                    <a:bodyPr/>
                    <a:lstStyle/>
                    <a:p>
                      <a:pPr>
                        <a:lnSpc>
                          <a:spcPct val="115000"/>
                        </a:lnSpc>
                      </a:pPr>
                      <a:endParaRPr lang="ru-RU" sz="1100">
                        <a:effectLst/>
                        <a:latin typeface="Calibri"/>
                      </a:endParaRPr>
                    </a:p>
                  </a:txBody>
                  <a:tcPr marL="68580" marR="68580" marT="0" marB="0" anchor="b"/>
                </a:tc>
                <a:tc>
                  <a:txBody>
                    <a:bodyPr/>
                    <a:lstStyle/>
                    <a:p>
                      <a:pPr>
                        <a:lnSpc>
                          <a:spcPct val="115000"/>
                        </a:lnSpc>
                        <a:spcAft>
                          <a:spcPts val="1000"/>
                        </a:spcAft>
                      </a:pPr>
                      <a:r>
                        <a:rPr lang="ru-RU" sz="1400">
                          <a:effectLst/>
                        </a:rPr>
                        <a:t>Зведення витрат на </a:t>
                      </a:r>
                      <a:r>
                        <a:rPr lang="uk-UA" sz="1400">
                          <a:effectLst/>
                        </a:rPr>
                        <a:t>стерилізацію</a:t>
                      </a:r>
                      <a:r>
                        <a:rPr lang="ru-RU" sz="1400">
                          <a:effectLst/>
                        </a:rPr>
                        <a:t>, грн/т</a:t>
                      </a:r>
                      <a:endParaRPr lang="ru-RU" sz="1100">
                        <a:effectLst/>
                        <a:latin typeface="Calibri"/>
                        <a:ea typeface="Calibri"/>
                        <a:cs typeface="Times New Roman"/>
                      </a:endParaRPr>
                    </a:p>
                  </a:txBody>
                  <a:tcPr marL="68580" marR="68580" marT="0" marB="0" anchor="b"/>
                </a:tc>
                <a:tc>
                  <a:txBody>
                    <a:bodyPr/>
                    <a:lstStyle/>
                    <a:p>
                      <a:pPr>
                        <a:lnSpc>
                          <a:spcPct val="115000"/>
                        </a:lnSpc>
                      </a:pPr>
                      <a:endParaRPr lang="ru-RU" sz="1100">
                        <a:effectLst/>
                        <a:latin typeface="Calibri"/>
                      </a:endParaRPr>
                    </a:p>
                  </a:txBody>
                  <a:tcPr marL="68580" marR="68580" marT="0" marB="0" anchor="b"/>
                </a:tc>
                <a:tc>
                  <a:txBody>
                    <a:bodyPr/>
                    <a:lstStyle/>
                    <a:p>
                      <a:pPr>
                        <a:lnSpc>
                          <a:spcPct val="115000"/>
                        </a:lnSpc>
                      </a:pPr>
                      <a:endParaRPr lang="ru-RU" sz="1100">
                        <a:effectLst/>
                        <a:latin typeface="Calibri"/>
                      </a:endParaRPr>
                    </a:p>
                  </a:txBody>
                  <a:tcPr marL="68580" marR="68580" marT="0" marB="0" anchor="b"/>
                </a:tc>
              </a:tr>
              <a:tr h="293241">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nchor="b"/>
                </a:tc>
                <a:tc>
                  <a:txBody>
                    <a:bodyPr/>
                    <a:lstStyle/>
                    <a:p>
                      <a:pPr>
                        <a:lnSpc>
                          <a:spcPct val="115000"/>
                        </a:lnSpc>
                        <a:spcAft>
                          <a:spcPts val="1000"/>
                        </a:spcAft>
                      </a:pPr>
                      <a:r>
                        <a:rPr lang="ru-RU" sz="1400">
                          <a:effectLst/>
                        </a:rPr>
                        <a:t>амортизація, грн/т</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2,7</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2,2</a:t>
                      </a:r>
                      <a:endParaRPr lang="ru-RU" sz="1100">
                        <a:effectLst/>
                        <a:latin typeface="Calibri"/>
                        <a:ea typeface="Calibri"/>
                        <a:cs typeface="Times New Roman"/>
                      </a:endParaRPr>
                    </a:p>
                  </a:txBody>
                  <a:tcPr marL="68580" marR="68580" marT="0" marB="0" anchor="b"/>
                </a:tc>
              </a:tr>
              <a:tr h="293241">
                <a:tc>
                  <a:txBody>
                    <a:bodyPr/>
                    <a:lstStyle/>
                    <a:p>
                      <a:pPr>
                        <a:lnSpc>
                          <a:spcPct val="115000"/>
                        </a:lnSpc>
                      </a:pPr>
                      <a:endParaRPr lang="ru-RU" sz="1100">
                        <a:effectLst/>
                        <a:latin typeface="Calibri"/>
                      </a:endParaRPr>
                    </a:p>
                  </a:txBody>
                  <a:tcPr marL="68580" marR="68580" marT="0" marB="0" anchor="b"/>
                </a:tc>
                <a:tc>
                  <a:txBody>
                    <a:bodyPr/>
                    <a:lstStyle/>
                    <a:p>
                      <a:pPr>
                        <a:lnSpc>
                          <a:spcPct val="115000"/>
                        </a:lnSpc>
                        <a:spcAft>
                          <a:spcPts val="1000"/>
                        </a:spcAft>
                      </a:pPr>
                      <a:r>
                        <a:rPr lang="ru-RU" sz="1400">
                          <a:effectLst/>
                        </a:rPr>
                        <a:t>електроенергія, грн/т</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ru-RU" sz="1400">
                          <a:effectLst/>
                        </a:rPr>
                        <a:t>10,9</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ru-RU" sz="1400">
                          <a:effectLst/>
                        </a:rPr>
                        <a:t>4,2</a:t>
                      </a:r>
                      <a:endParaRPr lang="ru-RU" sz="1100">
                        <a:effectLst/>
                        <a:latin typeface="Calibri"/>
                        <a:ea typeface="Calibri"/>
                        <a:cs typeface="Times New Roman"/>
                      </a:endParaRPr>
                    </a:p>
                  </a:txBody>
                  <a:tcPr marL="68580" marR="68580" marT="0" marB="0" anchor="b"/>
                </a:tc>
              </a:tr>
              <a:tr h="293241">
                <a:tc>
                  <a:txBody>
                    <a:bodyPr/>
                    <a:lstStyle/>
                    <a:p>
                      <a:pPr>
                        <a:lnSpc>
                          <a:spcPct val="115000"/>
                        </a:lnSpc>
                      </a:pPr>
                      <a:endParaRPr lang="ru-RU" sz="1100">
                        <a:effectLst/>
                        <a:latin typeface="Calibri"/>
                      </a:endParaRPr>
                    </a:p>
                  </a:txBody>
                  <a:tcPr marL="68580" marR="68580" marT="0" marB="0" anchor="b"/>
                </a:tc>
                <a:tc>
                  <a:txBody>
                    <a:bodyPr/>
                    <a:lstStyle/>
                    <a:p>
                      <a:pPr>
                        <a:lnSpc>
                          <a:spcPct val="115000"/>
                        </a:lnSpc>
                        <a:spcAft>
                          <a:spcPts val="1000"/>
                        </a:spcAft>
                      </a:pPr>
                      <a:r>
                        <a:rPr lang="ru-RU" sz="1400">
                          <a:effectLst/>
                        </a:rPr>
                        <a:t>Заробітна плата працівників, грн/т</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ru-RU" sz="1400">
                          <a:effectLst/>
                        </a:rPr>
                        <a:t>16,92</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ru-RU" sz="1400">
                          <a:effectLst/>
                        </a:rPr>
                        <a:t>14,4</a:t>
                      </a:r>
                      <a:endParaRPr lang="ru-RU" sz="1100">
                        <a:effectLst/>
                        <a:latin typeface="Calibri"/>
                        <a:ea typeface="Calibri"/>
                        <a:cs typeface="Times New Roman"/>
                      </a:endParaRPr>
                    </a:p>
                  </a:txBody>
                  <a:tcPr marL="68580" marR="68580" marT="0" marB="0" anchor="b"/>
                </a:tc>
              </a:tr>
              <a:tr h="293241">
                <a:tc>
                  <a:txBody>
                    <a:bodyPr/>
                    <a:lstStyle/>
                    <a:p>
                      <a:pPr>
                        <a:lnSpc>
                          <a:spcPct val="115000"/>
                        </a:lnSpc>
                      </a:pPr>
                      <a:endParaRPr lang="ru-RU" sz="1100">
                        <a:effectLst/>
                        <a:latin typeface="Calibri"/>
                      </a:endParaRPr>
                    </a:p>
                  </a:txBody>
                  <a:tcPr marL="68580" marR="68580" marT="0" marB="0" anchor="b"/>
                </a:tc>
                <a:tc>
                  <a:txBody>
                    <a:bodyPr/>
                    <a:lstStyle/>
                    <a:p>
                      <a:pPr>
                        <a:lnSpc>
                          <a:spcPct val="115000"/>
                        </a:lnSpc>
                        <a:spcAft>
                          <a:spcPts val="1000"/>
                        </a:spcAft>
                      </a:pPr>
                      <a:r>
                        <a:rPr lang="ru-RU" sz="1400">
                          <a:effectLst/>
                        </a:rPr>
                        <a:t>Кінцева собівартість с</a:t>
                      </a:r>
                      <a:r>
                        <a:rPr lang="uk-UA" sz="1400">
                          <a:effectLst/>
                        </a:rPr>
                        <a:t>терилізації</a:t>
                      </a:r>
                      <a:r>
                        <a:rPr lang="ru-RU" sz="1400">
                          <a:effectLst/>
                        </a:rPr>
                        <a:t>, грн/т</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a:effectLst/>
                        </a:rPr>
                        <a:t>30,52</a:t>
                      </a:r>
                      <a:endParaRPr lang="ru-RU" sz="1100">
                        <a:effectLst/>
                        <a:latin typeface="Calibri"/>
                        <a:ea typeface="Calibri"/>
                        <a:cs typeface="Times New Roman"/>
                      </a:endParaRPr>
                    </a:p>
                  </a:txBody>
                  <a:tcPr marL="68580" marR="68580" marT="0" marB="0" anchor="b"/>
                </a:tc>
                <a:tc>
                  <a:txBody>
                    <a:bodyPr/>
                    <a:lstStyle/>
                    <a:p>
                      <a:pPr algn="ctr">
                        <a:lnSpc>
                          <a:spcPct val="115000"/>
                        </a:lnSpc>
                        <a:spcAft>
                          <a:spcPts val="1000"/>
                        </a:spcAft>
                      </a:pPr>
                      <a:r>
                        <a:rPr lang="uk-UA" sz="1400" dirty="0">
                          <a:effectLst/>
                        </a:rPr>
                        <a:t>20,8</a:t>
                      </a:r>
                      <a:endParaRPr lang="ru-RU" sz="1100" dirty="0">
                        <a:effectLst/>
                        <a:latin typeface="Calibri"/>
                        <a:ea typeface="Calibri"/>
                        <a:cs typeface="Times New Roman"/>
                      </a:endParaRPr>
                    </a:p>
                  </a:txBody>
                  <a:tcPr marL="68580" marR="68580" marT="0" marB="0" anchor="b"/>
                </a:tc>
              </a:tr>
            </a:tbl>
          </a:graphicData>
        </a:graphic>
      </p:graphicFrame>
      <p:sp>
        <p:nvSpPr>
          <p:cNvPr id="4" name="TextBox 3"/>
          <p:cNvSpPr txBox="1"/>
          <p:nvPr/>
        </p:nvSpPr>
        <p:spPr>
          <a:xfrm>
            <a:off x="539552" y="349205"/>
            <a:ext cx="8339527" cy="1477328"/>
          </a:xfrm>
          <a:prstGeom prst="rect">
            <a:avLst/>
          </a:prstGeom>
          <a:noFill/>
        </p:spPr>
        <p:txBody>
          <a:bodyPr wrap="none" rtlCol="0">
            <a:spAutoFit/>
          </a:bodyPr>
          <a:lstStyle/>
          <a:p>
            <a:r>
              <a:rPr lang="ru-RU" dirty="0" err="1">
                <a:latin typeface="Times New Roman" panose="02020603050405020304" pitchFamily="18" charset="0"/>
                <a:cs typeface="Times New Roman" panose="02020603050405020304" pitchFamily="18" charset="0"/>
              </a:rPr>
              <a:t>Порівняємо</a:t>
            </a:r>
            <a:r>
              <a:rPr lang="ru-RU" dirty="0">
                <a:latin typeface="Times New Roman" panose="02020603050405020304" pitchFamily="18" charset="0"/>
                <a:cs typeface="Times New Roman" panose="02020603050405020304" pitchFamily="18" charset="0"/>
              </a:rPr>
              <a:t> два </a:t>
            </a:r>
            <a:r>
              <a:rPr lang="ru-RU" dirty="0" err="1">
                <a:latin typeface="Times New Roman" panose="02020603050405020304" pitchFamily="18" charset="0"/>
                <a:cs typeface="Times New Roman" panose="02020603050405020304" pitchFamily="18" charset="0"/>
              </a:rPr>
              <a:t>варіанта</a:t>
            </a:r>
            <a:r>
              <a:rPr lang="ru-RU" dirty="0">
                <a:latin typeface="Times New Roman" panose="02020603050405020304" pitchFamily="18" charset="0"/>
                <a:cs typeface="Times New Roman" panose="02020603050405020304" pitchFamily="18" charset="0"/>
              </a:rPr>
              <a:t> установок для </a:t>
            </a:r>
            <a:r>
              <a:rPr lang="uk-UA" dirty="0" err="1">
                <a:latin typeface="Times New Roman" panose="02020603050405020304" pitchFamily="18" charset="0"/>
                <a:cs typeface="Times New Roman" panose="02020603050405020304" pitchFamily="18" charset="0"/>
              </a:rPr>
              <a:t>баротермічної</a:t>
            </a:r>
            <a:r>
              <a:rPr lang="uk-UA" dirty="0">
                <a:latin typeface="Times New Roman" panose="02020603050405020304" pitchFamily="18" charset="0"/>
                <a:cs typeface="Times New Roman" panose="02020603050405020304" pitchFamily="18" charset="0"/>
              </a:rPr>
              <a:t> обробки харчової сировини</a:t>
            </a:r>
            <a:r>
              <a:rPr lang="ru-RU" dirty="0">
                <a:latin typeface="Times New Roman" panose="02020603050405020304" pitchFamily="18" charset="0"/>
                <a:cs typeface="Times New Roman" panose="02020603050405020304" pitchFamily="18" charset="0"/>
              </a:rPr>
              <a:t>:</a:t>
            </a:r>
          </a:p>
          <a:p>
            <a:pPr lvl="0"/>
            <a:r>
              <a:rPr lang="uk-UA" dirty="0" smtClean="0">
                <a:latin typeface="Times New Roman" panose="02020603050405020304" pitchFamily="18" charset="0"/>
                <a:cs typeface="Times New Roman" panose="02020603050405020304" pitchFamily="18" charset="0"/>
              </a:rPr>
              <a:t> </a:t>
            </a:r>
          </a:p>
          <a:p>
            <a:pPr lvl="0"/>
            <a:r>
              <a:rPr lang="uk-UA" dirty="0" smtClean="0">
                <a:latin typeface="Times New Roman" panose="02020603050405020304" pitchFamily="18" charset="0"/>
                <a:cs typeface="Times New Roman" panose="02020603050405020304" pitchFamily="18" charset="0"/>
              </a:rPr>
              <a:t>- Горизонтальний </a:t>
            </a:r>
            <a:r>
              <a:rPr lang="uk-UA" dirty="0">
                <a:latin typeface="Times New Roman" panose="02020603050405020304" pitchFamily="18" charset="0"/>
                <a:cs typeface="Times New Roman" panose="02020603050405020304" pitchFamily="18" charset="0"/>
              </a:rPr>
              <a:t>автоклав ГК-100-3М.</a:t>
            </a:r>
            <a:endParaRPr lang="ru-RU" dirty="0">
              <a:latin typeface="Times New Roman" panose="02020603050405020304" pitchFamily="18" charset="0"/>
              <a:cs typeface="Times New Roman" panose="02020603050405020304" pitchFamily="18" charset="0"/>
            </a:endParaRPr>
          </a:p>
          <a:p>
            <a:pPr lvl="0"/>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 Автоклав </a:t>
            </a:r>
            <a:r>
              <a:rPr lang="uk-UA" dirty="0">
                <a:latin typeface="Times New Roman" panose="02020603050405020304" pitchFamily="18" charset="0"/>
                <a:cs typeface="Times New Roman" panose="02020603050405020304" pitchFamily="18" charset="0"/>
              </a:rPr>
              <a:t>з аеродинамічним нагрівачем роторного типу.</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6053584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92696"/>
            <a:ext cx="9144000" cy="6165304"/>
          </a:xfrm>
          <a:prstGeom prst="rect">
            <a:avLst/>
          </a:prstGeom>
        </p:spPr>
      </p:pic>
      <p:sp>
        <p:nvSpPr>
          <p:cNvPr id="3" name="TextBox 2"/>
          <p:cNvSpPr txBox="1"/>
          <p:nvPr/>
        </p:nvSpPr>
        <p:spPr>
          <a:xfrm>
            <a:off x="755576" y="219998"/>
            <a:ext cx="7056784" cy="369332"/>
          </a:xfrm>
          <a:prstGeom prst="rect">
            <a:avLst/>
          </a:prstGeom>
          <a:noFill/>
        </p:spPr>
        <p:txBody>
          <a:bodyPr wrap="square" rtlCol="0">
            <a:spAutoFit/>
          </a:bodyPr>
          <a:lstStyle/>
          <a:p>
            <a:pPr algn="ctr"/>
            <a:r>
              <a:rPr lang="uk-UA" b="1" dirty="0" smtClean="0">
                <a:latin typeface="Times New Roman" panose="02020603050405020304" pitchFamily="18" charset="0"/>
                <a:cs typeface="Times New Roman" panose="02020603050405020304" pitchFamily="18" charset="0"/>
              </a:rPr>
              <a:t>Експериментальна установка, що розглядається</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25673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572000" cy="6857999"/>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0"/>
            <a:ext cx="4572000" cy="6831569"/>
          </a:xfrm>
          <a:prstGeom prst="rect">
            <a:avLst/>
          </a:prstGeom>
        </p:spPr>
      </p:pic>
      <p:sp>
        <p:nvSpPr>
          <p:cNvPr id="4" name="TextBox 3"/>
          <p:cNvSpPr txBox="1"/>
          <p:nvPr/>
        </p:nvSpPr>
        <p:spPr>
          <a:xfrm>
            <a:off x="2483768" y="5661247"/>
            <a:ext cx="3995936" cy="584775"/>
          </a:xfrm>
          <a:prstGeom prst="rect">
            <a:avLst/>
          </a:prstGeom>
          <a:noFill/>
        </p:spPr>
        <p:txBody>
          <a:bodyPr wrap="square" rtlCol="0">
            <a:spAutoFit/>
          </a:bodyPr>
          <a:lstStyle/>
          <a:p>
            <a:pPr algn="ctr"/>
            <a:r>
              <a:rPr lang="uk-UA" sz="3200" b="1" dirty="0" smtClean="0"/>
              <a:t>Дякую за увагу!</a:t>
            </a:r>
            <a:endParaRPr lang="ru-RU" sz="3200" b="1" dirty="0"/>
          </a:p>
        </p:txBody>
      </p:sp>
    </p:spTree>
    <p:extLst>
      <p:ext uri="{BB962C8B-B14F-4D97-AF65-F5344CB8AC3E}">
        <p14:creationId xmlns:p14="http://schemas.microsoft.com/office/powerpoint/2010/main" val="422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764704"/>
            <a:ext cx="8064896" cy="4708981"/>
          </a:xfrm>
          <a:prstGeom prst="rect">
            <a:avLst/>
          </a:prstGeom>
          <a:noFill/>
        </p:spPr>
        <p:txBody>
          <a:bodyPr wrap="square" rtlCol="0">
            <a:spAutoFit/>
          </a:bodyPr>
          <a:lstStyle/>
          <a:p>
            <a:r>
              <a:rPr lang="uk-UA" sz="2000" dirty="0" smtClean="0">
                <a:latin typeface="Times New Roman" panose="02020603050405020304" pitchFamily="18" charset="0"/>
                <a:cs typeface="Times New Roman" panose="02020603050405020304" pitchFamily="18" charset="0"/>
              </a:rPr>
              <a:t>	</a:t>
            </a:r>
            <a:r>
              <a:rPr lang="x-none" sz="2000" smtClean="0">
                <a:latin typeface="Times New Roman" panose="02020603050405020304" pitchFamily="18" charset="0"/>
                <a:cs typeface="Times New Roman" panose="02020603050405020304" pitchFamily="18" charset="0"/>
              </a:rPr>
              <a:t>Для </a:t>
            </a:r>
            <a:r>
              <a:rPr lang="x-none" sz="2000">
                <a:latin typeface="Times New Roman" panose="02020603050405020304" pitchFamily="18" charset="0"/>
                <a:cs typeface="Times New Roman" panose="02020603050405020304" pitchFamily="18" charset="0"/>
              </a:rPr>
              <a:t>досягнення поставленої мети були сформульовані наступні </a:t>
            </a:r>
            <a:r>
              <a:rPr lang="x-none" sz="2000" b="1">
                <a:latin typeface="Times New Roman" panose="02020603050405020304" pitchFamily="18" charset="0"/>
                <a:cs typeface="Times New Roman" panose="02020603050405020304" pitchFamily="18" charset="0"/>
              </a:rPr>
              <a:t>задачі</a:t>
            </a:r>
            <a:r>
              <a:rPr lang="x-none" sz="200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lvl="0"/>
            <a:r>
              <a:rPr lang="uk-UA" sz="2000" dirty="0" smtClean="0">
                <a:latin typeface="Times New Roman" panose="02020603050405020304" pitchFamily="18" charset="0"/>
                <a:cs typeface="Times New Roman" panose="02020603050405020304" pitchFamily="18" charset="0"/>
              </a:rPr>
              <a:t>- визначити </a:t>
            </a:r>
            <a:r>
              <a:rPr lang="uk-UA" sz="2000" dirty="0">
                <a:latin typeface="Times New Roman" panose="02020603050405020304" pitchFamily="18" charset="0"/>
                <a:cs typeface="Times New Roman" panose="02020603050405020304" pitchFamily="18" charset="0"/>
              </a:rPr>
              <a:t>сутність технологічного процесу </a:t>
            </a:r>
            <a:r>
              <a:rPr lang="uk-UA" sz="2000" dirty="0" err="1">
                <a:latin typeface="Times New Roman" panose="02020603050405020304" pitchFamily="18" charset="0"/>
                <a:cs typeface="Times New Roman" panose="02020603050405020304" pitchFamily="18" charset="0"/>
              </a:rPr>
              <a:t>автоклавної</a:t>
            </a:r>
            <a:r>
              <a:rPr lang="uk-UA" sz="2000" dirty="0">
                <a:latin typeface="Times New Roman" panose="02020603050405020304" pitchFamily="18" charset="0"/>
                <a:cs typeface="Times New Roman" panose="02020603050405020304" pitchFamily="18" charset="0"/>
              </a:rPr>
              <a:t> обробки, сформулювати напрямки створення ефективної конструкції і методи підбору аеродинамічного нагрівача для </a:t>
            </a:r>
            <a:r>
              <a:rPr lang="uk-UA" sz="2000" dirty="0" err="1">
                <a:latin typeface="Times New Roman" panose="02020603050405020304" pitchFamily="18" charset="0"/>
                <a:cs typeface="Times New Roman" panose="02020603050405020304" pitchFamily="18" charset="0"/>
              </a:rPr>
              <a:t>автоклавної</a:t>
            </a:r>
            <a:r>
              <a:rPr lang="uk-UA" sz="2000" dirty="0">
                <a:latin typeface="Times New Roman" panose="02020603050405020304" pitchFamily="18" charset="0"/>
                <a:cs typeface="Times New Roman" panose="02020603050405020304" pitchFamily="18" charset="0"/>
              </a:rPr>
              <a:t> обробки харчової сировини; </a:t>
            </a:r>
            <a:endParaRPr lang="ru-RU" sz="2000" dirty="0">
              <a:latin typeface="Times New Roman" panose="02020603050405020304" pitchFamily="18" charset="0"/>
              <a:cs typeface="Times New Roman" panose="02020603050405020304" pitchFamily="18" charset="0"/>
            </a:endParaRPr>
          </a:p>
          <a:p>
            <a:pPr marL="342900" lvl="0" indent="-342900">
              <a:buFontTx/>
              <a:buChar char="-"/>
            </a:pPr>
            <a:r>
              <a:rPr lang="uk-UA" sz="2000" dirty="0" smtClean="0">
                <a:latin typeface="Times New Roman" panose="02020603050405020304" pitchFamily="18" charset="0"/>
                <a:cs typeface="Times New Roman" panose="02020603050405020304" pitchFamily="18" charset="0"/>
              </a:rPr>
              <a:t>Виконати математичне моделювання теплових процесів;</a:t>
            </a:r>
          </a:p>
          <a:p>
            <a:pPr marL="342900" lvl="0" indent="-342900">
              <a:buFontTx/>
              <a:buChar char="-"/>
            </a:pPr>
            <a:r>
              <a:rPr lang="uk-UA" sz="2000" dirty="0" smtClean="0">
                <a:latin typeface="Times New Roman" panose="02020603050405020304" pitchFamily="18" charset="0"/>
                <a:cs typeface="Times New Roman" panose="02020603050405020304" pitchFamily="18" charset="0"/>
              </a:rPr>
              <a:t>Розробити та </a:t>
            </a:r>
            <a:r>
              <a:rPr lang="uk-UA" sz="2000" dirty="0" err="1" smtClean="0">
                <a:latin typeface="Times New Roman" panose="02020603050405020304" pitchFamily="18" charset="0"/>
                <a:cs typeface="Times New Roman" panose="02020603050405020304" pitchFamily="18" charset="0"/>
              </a:rPr>
              <a:t>обгрунтувати</a:t>
            </a:r>
            <a:r>
              <a:rPr lang="uk-UA" sz="2000" dirty="0" smtClean="0">
                <a:latin typeface="Times New Roman" panose="02020603050405020304" pitchFamily="18" charset="0"/>
                <a:cs typeface="Times New Roman" panose="02020603050405020304" pitchFamily="18" charset="0"/>
              </a:rPr>
              <a:t> на </a:t>
            </a:r>
            <a:r>
              <a:rPr lang="uk-UA" sz="2000" dirty="0" smtClean="0">
                <a:latin typeface="Times New Roman" panose="02020603050405020304" pitchFamily="18" charset="0"/>
                <a:cs typeface="Times New Roman" panose="02020603050405020304" pitchFamily="18" charset="0"/>
              </a:rPr>
              <a:t>	</a:t>
            </a:r>
            <a:r>
              <a:rPr lang="uk-UA" sz="2000" dirty="0" smtClean="0">
                <a:latin typeface="Times New Roman" panose="02020603050405020304" pitchFamily="18" charset="0"/>
                <a:cs typeface="Times New Roman" panose="02020603050405020304" pitchFamily="18" charset="0"/>
              </a:rPr>
              <a:t>основі існуючих способів </a:t>
            </a:r>
            <a:r>
              <a:rPr lang="uk-UA" sz="2000" dirty="0" err="1" smtClean="0">
                <a:latin typeface="Times New Roman" panose="02020603050405020304" pitchFamily="18" charset="0"/>
                <a:cs typeface="Times New Roman" panose="02020603050405020304" pitchFamily="18" charset="0"/>
              </a:rPr>
              <a:t>автоклавної</a:t>
            </a:r>
            <a:r>
              <a:rPr lang="uk-UA" sz="2000" dirty="0" smtClean="0">
                <a:latin typeface="Times New Roman" panose="02020603050405020304" pitchFamily="18" charset="0"/>
                <a:cs typeface="Times New Roman" panose="02020603050405020304" pitchFamily="18" charset="0"/>
              </a:rPr>
              <a:t> обробки принципов</a:t>
            </a:r>
            <a:r>
              <a:rPr lang="uk-UA" sz="2000" dirty="0" smtClean="0">
                <a:latin typeface="Times New Roman" panose="02020603050405020304" pitchFamily="18" charset="0"/>
                <a:cs typeface="Times New Roman" panose="02020603050405020304" pitchFamily="18" charset="0"/>
              </a:rPr>
              <a:t>і та конструктивні схеми устаткування робочої камери з аеродинамічним нагрівачем.</a:t>
            </a:r>
            <a:endParaRPr lang="uk-UA" sz="2000" dirty="0" smtClean="0">
              <a:latin typeface="Times New Roman" panose="02020603050405020304" pitchFamily="18" charset="0"/>
              <a:cs typeface="Times New Roman" panose="02020603050405020304" pitchFamily="18" charset="0"/>
            </a:endParaRPr>
          </a:p>
          <a:p>
            <a:r>
              <a:rPr lang="uk-UA" sz="2000" dirty="0">
                <a:latin typeface="Times New Roman" panose="02020603050405020304" pitchFamily="18" charset="0"/>
                <a:cs typeface="Times New Roman" panose="02020603050405020304" pitchFamily="18" charset="0"/>
              </a:rPr>
              <a:t>	</a:t>
            </a:r>
            <a:r>
              <a:rPr lang="uk-UA" sz="2000" b="1" dirty="0" smtClean="0">
                <a:latin typeface="Times New Roman" panose="02020603050405020304" pitchFamily="18" charset="0"/>
                <a:cs typeface="Times New Roman" panose="02020603050405020304" pitchFamily="18" charset="0"/>
              </a:rPr>
              <a:t>Предмет</a:t>
            </a:r>
            <a:r>
              <a:rPr lang="uk-UA" sz="2000" b="1" dirty="0" smtClean="0">
                <a:latin typeface="Times New Roman" panose="02020603050405020304" pitchFamily="18" charset="0"/>
                <a:cs typeface="Times New Roman" panose="02020603050405020304" pitchFamily="18" charset="0"/>
              </a:rPr>
              <a:t> </a:t>
            </a:r>
            <a:r>
              <a:rPr lang="uk-UA" sz="2000" b="1" dirty="0">
                <a:latin typeface="Times New Roman" panose="02020603050405020304" pitchFamily="18" charset="0"/>
                <a:cs typeface="Times New Roman" panose="02020603050405020304" pitchFamily="18" charset="0"/>
              </a:rPr>
              <a:t>дослідження </a:t>
            </a:r>
            <a:r>
              <a:rPr lang="uk-UA" sz="2000" dirty="0">
                <a:latin typeface="Times New Roman" panose="02020603050405020304" pitchFamily="18" charset="0"/>
                <a:cs typeface="Times New Roman" panose="02020603050405020304" pitchFamily="18" charset="0"/>
              </a:rPr>
              <a:t>– </a:t>
            </a:r>
            <a:r>
              <a:rPr lang="uk-UA" sz="2000" dirty="0" smtClean="0">
                <a:latin typeface="Times New Roman" panose="02020603050405020304" pitchFamily="18" charset="0"/>
                <a:cs typeface="Times New Roman" panose="02020603050405020304" pitchFamily="18" charset="0"/>
              </a:rPr>
              <a:t>математичне моделювання теплових процесів </a:t>
            </a:r>
            <a:r>
              <a:rPr lang="uk-UA" sz="2000" dirty="0">
                <a:latin typeface="Times New Roman" panose="02020603050405020304" pitchFamily="18" charset="0"/>
                <a:cs typeface="Times New Roman" panose="02020603050405020304" pitchFamily="18" charset="0"/>
              </a:rPr>
              <a:t>в </a:t>
            </a:r>
            <a:r>
              <a:rPr lang="uk-UA" sz="2000" dirty="0" smtClean="0">
                <a:latin typeface="Times New Roman" panose="02020603050405020304" pitchFamily="18" charset="0"/>
                <a:cs typeface="Times New Roman" panose="02020603050405020304" pitchFamily="18" charset="0"/>
              </a:rPr>
              <a:t>устаткуванні </a:t>
            </a:r>
            <a:r>
              <a:rPr lang="uk-UA" sz="2000" dirty="0">
                <a:latin typeface="Times New Roman" panose="02020603050405020304" pitchFamily="18" charset="0"/>
                <a:cs typeface="Times New Roman" panose="02020603050405020304" pitchFamily="18" charset="0"/>
              </a:rPr>
              <a:t>для </a:t>
            </a:r>
            <a:r>
              <a:rPr lang="uk-UA" sz="2000" dirty="0" err="1">
                <a:latin typeface="Times New Roman" panose="02020603050405020304" pitchFamily="18" charset="0"/>
                <a:cs typeface="Times New Roman" panose="02020603050405020304" pitchFamily="18" charset="0"/>
              </a:rPr>
              <a:t>баротермічної</a:t>
            </a:r>
            <a:r>
              <a:rPr lang="uk-UA" sz="2000" dirty="0">
                <a:latin typeface="Times New Roman" panose="02020603050405020304" pitchFamily="18" charset="0"/>
                <a:cs typeface="Times New Roman" panose="02020603050405020304" pitchFamily="18" charset="0"/>
              </a:rPr>
              <a:t>  обробки харчової сировини із застосуванням запропонованого </a:t>
            </a:r>
            <a:r>
              <a:rPr lang="uk-UA" sz="2000" dirty="0" err="1">
                <a:latin typeface="Times New Roman" panose="02020603050405020304" pitchFamily="18" charset="0"/>
                <a:cs typeface="Times New Roman" panose="02020603050405020304" pitchFamily="18" charset="0"/>
              </a:rPr>
              <a:t>теплогенеруючого</a:t>
            </a:r>
            <a:r>
              <a:rPr lang="uk-UA" sz="2000" dirty="0">
                <a:latin typeface="Times New Roman" panose="02020603050405020304" pitchFamily="18" charset="0"/>
                <a:cs typeface="Times New Roman" panose="02020603050405020304" pitchFamily="18" charset="0"/>
              </a:rPr>
              <a:t> пристрою – аеродинамічного нагрівача та джерела пароутворення встановлених у робочому просторі камери.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4991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915" y="332656"/>
            <a:ext cx="8388424" cy="1631216"/>
          </a:xfrm>
          <a:prstGeom prst="rect">
            <a:avLst/>
          </a:prstGeom>
          <a:noFill/>
        </p:spPr>
        <p:txBody>
          <a:bodyPr wrap="square" rtlCol="0">
            <a:spAutoFit/>
          </a:bodyPr>
          <a:lstStyle/>
          <a:p>
            <a:r>
              <a:rPr lang="uk-UA" sz="2000" dirty="0" smtClean="0">
                <a:latin typeface="Times New Roman" panose="02020603050405020304" pitchFamily="18" charset="0"/>
                <a:cs typeface="Times New Roman" panose="02020603050405020304" pitchFamily="18" charset="0"/>
              </a:rPr>
              <a:t>	Для </a:t>
            </a:r>
            <a:r>
              <a:rPr lang="uk-UA" sz="2000" dirty="0">
                <a:latin typeface="Times New Roman" panose="02020603050405020304" pitchFamily="18" charset="0"/>
                <a:cs typeface="Times New Roman" panose="02020603050405020304" pitchFamily="18" charset="0"/>
              </a:rPr>
              <a:t>реалізації процесу стерилізації в харчової промисловості використовуються </a:t>
            </a:r>
            <a:r>
              <a:rPr lang="uk-UA" sz="2000" b="1" dirty="0">
                <a:latin typeface="Times New Roman" panose="02020603050405020304" pitchFamily="18" charset="0"/>
                <a:cs typeface="Times New Roman" panose="02020603050405020304" pitchFamily="18" charset="0"/>
              </a:rPr>
              <a:t>вертикальні і горизонтальні </a:t>
            </a:r>
            <a:r>
              <a:rPr lang="uk-UA" sz="2000" dirty="0">
                <a:latin typeface="Times New Roman" panose="02020603050405020304" pitchFamily="18" charset="0"/>
                <a:cs typeface="Times New Roman" panose="02020603050405020304" pitchFamily="18" charset="0"/>
              </a:rPr>
              <a:t>автоклави широкого спектру різновидів, розмірів і принципів дії. </a:t>
            </a:r>
            <a:endParaRPr lang="ru-RU" sz="2000" dirty="0">
              <a:latin typeface="Times New Roman" panose="02020603050405020304" pitchFamily="18" charset="0"/>
              <a:cs typeface="Times New Roman" panose="02020603050405020304" pitchFamily="18" charset="0"/>
            </a:endParaRPr>
          </a:p>
          <a:p>
            <a:r>
              <a:rPr lang="uk-UA" sz="2000" dirty="0" smtClean="0">
                <a:latin typeface="Times New Roman" panose="02020603050405020304" pitchFamily="18" charset="0"/>
                <a:cs typeface="Times New Roman" panose="02020603050405020304" pitchFamily="18" charset="0"/>
              </a:rPr>
              <a:t>	</a:t>
            </a:r>
            <a:r>
              <a:rPr lang="uk-UA"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Автоклав</a:t>
            </a:r>
            <a:r>
              <a:rPr lang="uk-UA" sz="2000" dirty="0" smtClean="0">
                <a:latin typeface="Times New Roman" panose="02020603050405020304" pitchFamily="18" charset="0"/>
                <a:cs typeface="Times New Roman" panose="02020603050405020304" pitchFamily="18" charset="0"/>
              </a:rPr>
              <a:t> </a:t>
            </a:r>
            <a:r>
              <a:rPr lang="uk-UA" sz="2000" dirty="0">
                <a:latin typeface="Times New Roman" panose="02020603050405020304" pitchFamily="18" charset="0"/>
                <a:cs typeface="Times New Roman" panose="02020603050405020304" pitchFamily="18" charset="0"/>
              </a:rPr>
              <a:t>- апарат для проведення різних процесів при нагріванні і під тиском вище атмосферного.</a:t>
            </a:r>
            <a:endParaRPr lang="ru-RU" sz="2000" dirty="0">
              <a:latin typeface="Times New Roman" panose="02020603050405020304" pitchFamily="18" charset="0"/>
              <a:cs typeface="Times New Roman" panose="02020603050405020304" pitchFamily="18" charset="0"/>
            </a:endParaRPr>
          </a:p>
        </p:txBody>
      </p:sp>
      <p:pic>
        <p:nvPicPr>
          <p:cNvPr id="3" name="Рисунок 2" descr="image">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370915" y="2132856"/>
            <a:ext cx="3600400" cy="3816424"/>
          </a:xfrm>
          <a:prstGeom prst="rect">
            <a:avLst/>
          </a:prstGeom>
          <a:noFill/>
          <a:ln>
            <a:noFill/>
          </a:ln>
        </p:spPr>
      </p:pic>
      <p:sp>
        <p:nvSpPr>
          <p:cNvPr id="4" name="TextBox 3"/>
          <p:cNvSpPr txBox="1"/>
          <p:nvPr/>
        </p:nvSpPr>
        <p:spPr>
          <a:xfrm>
            <a:off x="4565127" y="2348880"/>
            <a:ext cx="4111329" cy="2862322"/>
          </a:xfrm>
          <a:prstGeom prst="rect">
            <a:avLst/>
          </a:prstGeom>
          <a:noFill/>
        </p:spPr>
        <p:txBody>
          <a:bodyPr wrap="square" rtlCol="0">
            <a:spAutoFit/>
          </a:bodyPr>
          <a:lstStyle/>
          <a:p>
            <a:r>
              <a:rPr lang="uk-UA" dirty="0" smtClean="0"/>
              <a:t>1 </a:t>
            </a:r>
            <a:r>
              <a:rPr lang="uk-UA" dirty="0"/>
              <a:t>- опора; 2 - корпус; 3 - термоізоляція; 4 - кришка; 5 - кронштейни; 6 - патрубок; 7 - зливний патрубок; 8 - противага; 9 - фланцевий затвор; 10 - </a:t>
            </a:r>
            <a:r>
              <a:rPr lang="uk-UA" dirty="0" err="1"/>
              <a:t>автоклавні</a:t>
            </a:r>
            <a:r>
              <a:rPr lang="uk-UA" dirty="0"/>
              <a:t> кошики; 11 - розсіювач; 12 - подача стисненого повітря; 13 - злив зверху; 14 - подача холодної води; 15-запобіжний клапан; 16 - коробка; 17 - місце підключення датчиків; 18 - барботер.</a:t>
            </a:r>
            <a:endParaRPr lang="ru-RU" dirty="0"/>
          </a:p>
        </p:txBody>
      </p:sp>
      <p:sp>
        <p:nvSpPr>
          <p:cNvPr id="5" name="TextBox 4"/>
          <p:cNvSpPr txBox="1"/>
          <p:nvPr/>
        </p:nvSpPr>
        <p:spPr>
          <a:xfrm>
            <a:off x="827583" y="6093296"/>
            <a:ext cx="4065344" cy="646331"/>
          </a:xfrm>
          <a:prstGeom prst="rect">
            <a:avLst/>
          </a:prstGeom>
          <a:noFill/>
        </p:spPr>
        <p:txBody>
          <a:bodyPr wrap="none" rtlCol="0">
            <a:spAutoFit/>
          </a:bodyPr>
          <a:lstStyle/>
          <a:p>
            <a:r>
              <a:rPr lang="uk-UA" b="1" dirty="0">
                <a:latin typeface="Times New Roman" panose="02020603050405020304" pitchFamily="18" charset="0"/>
                <a:cs typeface="Times New Roman" panose="02020603050405020304" pitchFamily="18" charset="0"/>
              </a:rPr>
              <a:t>Рисунок </a:t>
            </a:r>
            <a:r>
              <a:rPr lang="uk-UA" b="1" dirty="0" smtClean="0">
                <a:latin typeface="Times New Roman" panose="02020603050405020304" pitchFamily="18" charset="0"/>
                <a:cs typeface="Times New Roman" panose="02020603050405020304" pitchFamily="18" charset="0"/>
              </a:rPr>
              <a:t>1 </a:t>
            </a:r>
            <a:r>
              <a:rPr lang="uk-UA" b="1" dirty="0">
                <a:latin typeface="Times New Roman" panose="02020603050405020304" pitchFamily="18" charset="0"/>
                <a:cs typeface="Times New Roman" panose="02020603050405020304" pitchFamily="18" charset="0"/>
              </a:rPr>
              <a:t>– Вертикальний автоклав </a:t>
            </a:r>
            <a:endParaRPr lang="ru-RU" b="1" dirty="0">
              <a:latin typeface="Times New Roman" panose="02020603050405020304" pitchFamily="18" charset="0"/>
              <a:cs typeface="Times New Roman" panose="02020603050405020304" pitchFamily="18" charset="0"/>
            </a:endParaRPr>
          </a:p>
          <a:p>
            <a:endParaRPr lang="ru-RU" b="1" dirty="0"/>
          </a:p>
        </p:txBody>
      </p:sp>
    </p:spTree>
    <p:extLst>
      <p:ext uri="{BB962C8B-B14F-4D97-AF65-F5344CB8AC3E}">
        <p14:creationId xmlns:p14="http://schemas.microsoft.com/office/powerpoint/2010/main" val="3141418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extLst>
              <a:ext uri="{28A0092B-C50C-407E-A947-70E740481C1C}">
                <a14:useLocalDpi xmlns:a14="http://schemas.microsoft.com/office/drawing/2010/main" val="0"/>
              </a:ext>
            </a:extLst>
          </a:blip>
          <a:stretch>
            <a:fillRect/>
          </a:stretch>
        </p:blipFill>
        <p:spPr>
          <a:xfrm>
            <a:off x="854553" y="188640"/>
            <a:ext cx="7344816" cy="3600400"/>
          </a:xfrm>
          <a:prstGeom prst="rect">
            <a:avLst/>
          </a:prstGeom>
        </p:spPr>
      </p:pic>
      <p:sp>
        <p:nvSpPr>
          <p:cNvPr id="3" name="TextBox 2"/>
          <p:cNvSpPr txBox="1"/>
          <p:nvPr/>
        </p:nvSpPr>
        <p:spPr>
          <a:xfrm>
            <a:off x="143224" y="3933056"/>
            <a:ext cx="8533456" cy="2862322"/>
          </a:xfrm>
          <a:prstGeom prst="rect">
            <a:avLst/>
          </a:prstGeom>
          <a:noFill/>
        </p:spPr>
        <p:txBody>
          <a:bodyPr wrap="square" rtlCol="0">
            <a:spAutoFit/>
          </a:bodyPr>
          <a:lstStyle/>
          <a:p>
            <a:r>
              <a:rPr lang="uk-UA" b="1" dirty="0">
                <a:latin typeface="Times New Roman" panose="02020603050405020304" pitchFamily="18" charset="0"/>
                <a:cs typeface="Times New Roman" panose="02020603050405020304" pitchFamily="18" charset="0"/>
              </a:rPr>
              <a:t>Рисунок </a:t>
            </a:r>
            <a:r>
              <a:rPr lang="uk-UA" b="1" dirty="0" smtClean="0">
                <a:latin typeface="Times New Roman" panose="02020603050405020304" pitchFamily="18" charset="0"/>
                <a:cs typeface="Times New Roman" panose="02020603050405020304" pitchFamily="18" charset="0"/>
              </a:rPr>
              <a:t>2- </a:t>
            </a:r>
            <a:r>
              <a:rPr lang="uk-UA" b="1" dirty="0">
                <a:latin typeface="Times New Roman" panose="02020603050405020304" pitchFamily="18" charset="0"/>
                <a:cs typeface="Times New Roman" panose="02020603050405020304" pitchFamily="18" charset="0"/>
              </a:rPr>
              <a:t>Схема комунікацій горизонтального автоклава</a:t>
            </a:r>
            <a:endParaRPr lang="ru-RU" b="1" dirty="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r>
              <a:rPr lang="uk-UA" dirty="0" smtClean="0">
                <a:latin typeface="Times New Roman" panose="02020603050405020304" pitchFamily="18" charset="0"/>
                <a:cs typeface="Times New Roman" panose="02020603050405020304" pitchFamily="18" charset="0"/>
              </a:rPr>
              <a:t>1-вентиль </a:t>
            </a:r>
            <a:r>
              <a:rPr lang="uk-UA" dirty="0">
                <a:latin typeface="Times New Roman" panose="02020603050405020304" pitchFamily="18" charset="0"/>
                <a:cs typeface="Times New Roman" panose="02020603050405020304" pitchFamily="18" charset="0"/>
              </a:rPr>
              <a:t>подачі стисненого повітря; 2-клапан злива води; 3,16,17,18,21- ручні вентилі відповідно подачі стисненого повітря із системи, пари, скиду тиску з апарату, подачі повітря в апарат і холодної води із системи; 4,6 – ручні вентилі подачі холодної води для регулювання температури води,що надходить для охолодження консервів; 5,7,9,10,12,15 – клапани відповідно для зливу води, подачі холодної води, скиду тиску з апарату; 8- манометр для визначення тиску пари; 11- вентилятор; 14,19 – насоси; 13,20 – фільтри.</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102008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19" y="163860"/>
            <a:ext cx="8711831" cy="6278642"/>
          </a:xfrm>
          <a:prstGeom prst="rect">
            <a:avLst/>
          </a:prstGeom>
          <a:noFill/>
        </p:spPr>
        <p:txBody>
          <a:bodyPr wrap="square" rtlCol="0">
            <a:spAutoFit/>
          </a:bodyPr>
          <a:lstStyle/>
          <a:p>
            <a:pPr algn="ctr">
              <a:lnSpc>
                <a:spcPct val="150000"/>
              </a:lnSpc>
            </a:pPr>
            <a:r>
              <a:rPr lang="uk-UA" sz="2000" b="1" dirty="0" smtClean="0">
                <a:latin typeface="Times New Roman" panose="02020603050405020304" pitchFamily="18" charset="0"/>
                <a:cs typeface="Times New Roman" panose="02020603050405020304" pitchFamily="18" charset="0"/>
              </a:rPr>
              <a:t>В розділі техніко-економічного </a:t>
            </a:r>
            <a:r>
              <a:rPr lang="uk-UA" sz="2000" b="1" dirty="0" err="1" smtClean="0">
                <a:latin typeface="Times New Roman" panose="02020603050405020304" pitchFamily="18" charset="0"/>
                <a:cs typeface="Times New Roman" panose="02020603050405020304" pitchFamily="18" charset="0"/>
              </a:rPr>
              <a:t>обгрунтування</a:t>
            </a:r>
            <a:r>
              <a:rPr lang="uk-UA" sz="2000" b="1" dirty="0" smtClean="0">
                <a:latin typeface="Times New Roman" panose="02020603050405020304" pitchFamily="18" charset="0"/>
                <a:cs typeface="Times New Roman" panose="02020603050405020304" pitchFamily="18" charset="0"/>
              </a:rPr>
              <a:t>  розглянуто існуючі способи генерації тепла, основними  недоліками яких є:</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н</a:t>
            </a:r>
            <a:r>
              <a:rPr lang="uk-UA" dirty="0" smtClean="0">
                <a:latin typeface="Times New Roman" panose="02020603050405020304" pitchFamily="18" charset="0"/>
                <a:cs typeface="Times New Roman" panose="02020603050405020304" pitchFamily="18" charset="0"/>
              </a:rPr>
              <a:t>изька питома теплопровідність</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м</a:t>
            </a:r>
            <a:r>
              <a:rPr lang="uk-UA" dirty="0" smtClean="0">
                <a:latin typeface="Times New Roman" panose="02020603050405020304" pitchFamily="18" charset="0"/>
                <a:cs typeface="Times New Roman" panose="02020603050405020304" pitchFamily="18" charset="0"/>
              </a:rPr>
              <a:t>ала термодинамічна ефективність</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н</a:t>
            </a:r>
            <a:r>
              <a:rPr lang="uk-UA" dirty="0" smtClean="0">
                <a:latin typeface="Times New Roman" panose="02020603050405020304" pitchFamily="18" charset="0"/>
                <a:cs typeface="Times New Roman" panose="02020603050405020304" pitchFamily="18" charset="0"/>
              </a:rPr>
              <a:t>изький ККД перетворення енергії</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с</a:t>
            </a:r>
            <a:r>
              <a:rPr lang="uk-UA" dirty="0" smtClean="0">
                <a:latin typeface="Times New Roman" panose="02020603050405020304" pitchFamily="18" charset="0"/>
                <a:cs typeface="Times New Roman" panose="02020603050405020304" pitchFamily="18" charset="0"/>
              </a:rPr>
              <a:t>кладність технічної реалізації</a:t>
            </a:r>
          </a:p>
          <a:p>
            <a:pPr marL="285750" indent="-285750">
              <a:lnSpc>
                <a:spcPct val="150000"/>
              </a:lnSpc>
              <a:buFontTx/>
              <a:buChar char="-"/>
            </a:pPr>
            <a:r>
              <a:rPr lang="uk-UA" dirty="0" smtClean="0">
                <a:latin typeface="Times New Roman" panose="02020603050405020304" pitchFamily="18" charset="0"/>
                <a:cs typeface="Times New Roman" panose="02020603050405020304" pitchFamily="18" charset="0"/>
              </a:rPr>
              <a:t>шкідливість процесу</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п</a:t>
            </a:r>
            <a:r>
              <a:rPr lang="uk-UA" dirty="0" smtClean="0">
                <a:latin typeface="Times New Roman" panose="02020603050405020304" pitchFamily="18" charset="0"/>
                <a:cs typeface="Times New Roman" panose="02020603050405020304" pitchFamily="18" charset="0"/>
              </a:rPr>
              <a:t>огана урегульованість</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с</a:t>
            </a:r>
            <a:r>
              <a:rPr lang="uk-UA" dirty="0" smtClean="0">
                <a:latin typeface="Times New Roman" panose="02020603050405020304" pitchFamily="18" charset="0"/>
                <a:cs typeface="Times New Roman" panose="02020603050405020304" pitchFamily="18" charset="0"/>
              </a:rPr>
              <a:t>кладність забезпечення достатнього коефіцієнта теплообміну між тепловиділяючим  елементом і теплоносієм</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в</a:t>
            </a:r>
            <a:r>
              <a:rPr lang="uk-UA" dirty="0" smtClean="0">
                <a:latin typeface="Times New Roman" panose="02020603050405020304" pitchFamily="18" charset="0"/>
                <a:cs typeface="Times New Roman" panose="02020603050405020304" pitchFamily="18" charset="0"/>
              </a:rPr>
              <a:t>исока вартість </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п</a:t>
            </a:r>
            <a:r>
              <a:rPr lang="uk-UA" dirty="0" smtClean="0">
                <a:latin typeface="Times New Roman" panose="02020603050405020304" pitchFamily="18" charset="0"/>
                <a:cs typeface="Times New Roman" panose="02020603050405020304" pitchFamily="18" charset="0"/>
              </a:rPr>
              <a:t>ідвищена електронебезпека</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с</a:t>
            </a:r>
            <a:r>
              <a:rPr lang="uk-UA" dirty="0" smtClean="0">
                <a:latin typeface="Times New Roman" panose="02020603050405020304" pitchFamily="18" charset="0"/>
                <a:cs typeface="Times New Roman" panose="02020603050405020304" pitchFamily="18" charset="0"/>
              </a:rPr>
              <a:t>поживання атмосферного кисню</a:t>
            </a:r>
          </a:p>
          <a:p>
            <a:pPr marL="285750" indent="-285750">
              <a:lnSpc>
                <a:spcPct val="150000"/>
              </a:lnSpc>
              <a:buFontTx/>
              <a:buChar char="-"/>
            </a:pPr>
            <a:r>
              <a:rPr lang="uk-UA" dirty="0">
                <a:latin typeface="Times New Roman" panose="02020603050405020304" pitchFamily="18" charset="0"/>
                <a:cs typeface="Times New Roman" panose="02020603050405020304" pitchFamily="18" charset="0"/>
              </a:rPr>
              <a:t>з</a:t>
            </a:r>
            <a:r>
              <a:rPr lang="uk-UA" dirty="0" smtClean="0">
                <a:latin typeface="Times New Roman" panose="02020603050405020304" pitchFamily="18" charset="0"/>
                <a:cs typeface="Times New Roman" panose="02020603050405020304" pitchFamily="18" charset="0"/>
              </a:rPr>
              <a:t>ростання цін на енергоносії</a:t>
            </a:r>
          </a:p>
          <a:p>
            <a:endParaRPr lang="ru-RU" dirty="0"/>
          </a:p>
        </p:txBody>
      </p:sp>
    </p:spTree>
    <p:extLst>
      <p:ext uri="{BB962C8B-B14F-4D97-AF65-F5344CB8AC3E}">
        <p14:creationId xmlns:p14="http://schemas.microsoft.com/office/powerpoint/2010/main" val="525155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352928" cy="5632311"/>
          </a:xfrm>
          <a:prstGeom prst="rect">
            <a:avLst/>
          </a:prstGeom>
        </p:spPr>
        <p:txBody>
          <a:bodyPr wrap="square">
            <a:spAutoFit/>
          </a:bodyPr>
          <a:lstStyle/>
          <a:p>
            <a:pPr>
              <a:lnSpc>
                <a:spcPct val="150000"/>
              </a:lnSpc>
            </a:pPr>
            <a:r>
              <a:rPr lang="uk-UA" sz="2400"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Альтернативою розглянутим </a:t>
            </a:r>
            <a:r>
              <a:rPr lang="uk-UA" dirty="0">
                <a:latin typeface="Times New Roman" panose="02020603050405020304" pitchFamily="18" charset="0"/>
                <a:cs typeface="Times New Roman" panose="02020603050405020304" pitchFamily="18" charset="0"/>
              </a:rPr>
              <a:t>технологіям </a:t>
            </a:r>
            <a:r>
              <a:rPr lang="uk-UA" dirty="0" smtClean="0">
                <a:latin typeface="Times New Roman" panose="02020603050405020304" pitchFamily="18" charset="0"/>
                <a:cs typeface="Times New Roman" panose="02020603050405020304" pitchFamily="18" charset="0"/>
              </a:rPr>
              <a:t>генерації тепла може </a:t>
            </a:r>
            <a:r>
              <a:rPr lang="uk-UA" dirty="0">
                <a:latin typeface="Times New Roman" panose="02020603050405020304" pitchFamily="18" charset="0"/>
                <a:cs typeface="Times New Roman" panose="02020603050405020304" pitchFamily="18" charset="0"/>
              </a:rPr>
              <a:t>стати застосування новітньої технології аеродинамічного </a:t>
            </a:r>
            <a:r>
              <a:rPr lang="uk-UA" dirty="0" smtClean="0">
                <a:latin typeface="Times New Roman" panose="02020603050405020304" pitchFamily="18" charset="0"/>
                <a:cs typeface="Times New Roman" panose="02020603050405020304" pitchFamily="18" charset="0"/>
              </a:rPr>
              <a:t>нагрівання</a:t>
            </a:r>
            <a:r>
              <a:rPr lang="en-US"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Тевис П. И. </a:t>
            </a:r>
            <a:r>
              <a:rPr lang="uk-UA" dirty="0" err="1">
                <a:latin typeface="Times New Roman" panose="02020603050405020304" pitchFamily="18" charset="0"/>
                <a:cs typeface="Times New Roman" panose="02020603050405020304" pitchFamily="18" charset="0"/>
              </a:rPr>
              <a:t>Рециркуляционные</a:t>
            </a:r>
            <a:r>
              <a:rPr lang="uk-UA" dirty="0">
                <a:latin typeface="Times New Roman" panose="02020603050405020304" pitchFamily="18" charset="0"/>
                <a:cs typeface="Times New Roman" panose="02020603050405020304" pitchFamily="18" charset="0"/>
              </a:rPr>
              <a:t> установки </a:t>
            </a:r>
            <a:r>
              <a:rPr lang="uk-UA" dirty="0" err="1">
                <a:latin typeface="Times New Roman" panose="02020603050405020304" pitchFamily="18" charset="0"/>
                <a:cs typeface="Times New Roman" panose="02020603050405020304" pitchFamily="18" charset="0"/>
              </a:rPr>
              <a:t>аэродинамического</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нагрева</a:t>
            </a:r>
            <a:r>
              <a:rPr lang="uk-UA"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t>
            </a:r>
            <a:r>
              <a:rPr lang="uk-UA"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згідно </a:t>
            </a:r>
            <a:r>
              <a:rPr lang="uk-UA" dirty="0">
                <a:latin typeface="Times New Roman" panose="02020603050405020304" pitchFamily="18" charset="0"/>
                <a:cs typeface="Times New Roman" panose="02020603050405020304" pitchFamily="18" charset="0"/>
              </a:rPr>
              <a:t>з якою, основний </a:t>
            </a:r>
            <a:r>
              <a:rPr lang="uk-UA" dirty="0" err="1">
                <a:latin typeface="Times New Roman" panose="02020603050405020304" pitchFamily="18" charset="0"/>
                <a:cs typeface="Times New Roman" panose="02020603050405020304" pitchFamily="18" charset="0"/>
              </a:rPr>
              <a:t>теплогенеруючий</a:t>
            </a:r>
            <a:r>
              <a:rPr lang="uk-UA" dirty="0">
                <a:latin typeface="Times New Roman" panose="02020603050405020304" pitchFamily="18" charset="0"/>
                <a:cs typeface="Times New Roman" panose="02020603050405020304" pitchFamily="18" charset="0"/>
              </a:rPr>
              <a:t> пристрій – аеродинамічний нагрівач роторного типу – здійснює безперервну рециркуляцію повітряного потоку і внаслідок аеродинамічних втрат в ньому відбувається постійне нагрівання повітряного середовища у замкненому просторі теплоізольованої робочої </a:t>
            </a:r>
            <a:r>
              <a:rPr lang="uk-UA" dirty="0" smtClean="0">
                <a:latin typeface="Times New Roman" panose="02020603050405020304" pitchFamily="18" charset="0"/>
                <a:cs typeface="Times New Roman" panose="02020603050405020304" pitchFamily="18" charset="0"/>
              </a:rPr>
              <a:t>камери</a:t>
            </a:r>
            <a:r>
              <a:rPr lang="en-US" dirty="0" smtClean="0">
                <a:latin typeface="Times New Roman" panose="02020603050405020304" pitchFamily="18" charset="0"/>
                <a:cs typeface="Times New Roman" panose="02020603050405020304" pitchFamily="18" charset="0"/>
              </a:rPr>
              <a:t>[</a:t>
            </a:r>
            <a:r>
              <a:rPr lang="uk-UA" dirty="0">
                <a:latin typeface="Times New Roman" panose="02020603050405020304" pitchFamily="18" charset="0"/>
                <a:cs typeface="Times New Roman" panose="02020603050405020304" pitchFamily="18" charset="0"/>
              </a:rPr>
              <a:t>Патент 309133. СССР МКИ С21D9/00. </a:t>
            </a:r>
            <a:r>
              <a:rPr lang="uk-UA" dirty="0" err="1">
                <a:latin typeface="Times New Roman" panose="02020603050405020304" pitchFamily="18" charset="0"/>
                <a:cs typeface="Times New Roman" panose="02020603050405020304" pitchFamily="18" charset="0"/>
              </a:rPr>
              <a:t>Рециркуляционная</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нагревательная</a:t>
            </a:r>
            <a:r>
              <a:rPr lang="uk-UA" dirty="0">
                <a:latin typeface="Times New Roman" panose="02020603050405020304" pitchFamily="18" charset="0"/>
                <a:cs typeface="Times New Roman" panose="02020603050405020304" pitchFamily="18" charset="0"/>
              </a:rPr>
              <a:t> установка / П. И. </a:t>
            </a:r>
            <a:r>
              <a:rPr lang="uk-UA" dirty="0" err="1">
                <a:latin typeface="Times New Roman" panose="02020603050405020304" pitchFamily="18" charset="0"/>
                <a:cs typeface="Times New Roman" panose="02020603050405020304" pitchFamily="18" charset="0"/>
              </a:rPr>
              <a:t>Тевис</a:t>
            </a:r>
            <a:r>
              <a:rPr lang="uk-UA" dirty="0">
                <a:latin typeface="Times New Roman" panose="02020603050405020304" pitchFamily="18" charset="0"/>
                <a:cs typeface="Times New Roman" panose="02020603050405020304" pitchFamily="18" charset="0"/>
              </a:rPr>
              <a:t>, В. А. </a:t>
            </a:r>
            <a:r>
              <a:rPr lang="uk-UA" dirty="0" err="1">
                <a:latin typeface="Times New Roman" panose="02020603050405020304" pitchFamily="18" charset="0"/>
                <a:cs typeface="Times New Roman" panose="02020603050405020304" pitchFamily="18" charset="0"/>
              </a:rPr>
              <a:t>Ананьев</a:t>
            </a:r>
            <a:r>
              <a:rPr lang="uk-UA" dirty="0">
                <a:latin typeface="Times New Roman" panose="02020603050405020304" pitchFamily="18" charset="0"/>
                <a:cs typeface="Times New Roman" panose="02020603050405020304" pitchFamily="18" charset="0"/>
              </a:rPr>
              <a:t>, В. М. Крюков, Д. М. </a:t>
            </a:r>
            <a:r>
              <a:rPr lang="uk-UA" dirty="0" err="1">
                <a:latin typeface="Times New Roman" panose="02020603050405020304" pitchFamily="18" charset="0"/>
                <a:cs typeface="Times New Roman" panose="02020603050405020304" pitchFamily="18" charset="0"/>
              </a:rPr>
              <a:t>Митин</a:t>
            </a:r>
            <a:r>
              <a:rPr lang="uk-UA" dirty="0">
                <a:latin typeface="Times New Roman" panose="02020603050405020304" pitchFamily="18" charset="0"/>
                <a:cs typeface="Times New Roman" panose="02020603050405020304" pitchFamily="18" charset="0"/>
              </a:rPr>
              <a:t>, А. Г. </a:t>
            </a:r>
            <a:r>
              <a:rPr lang="uk-UA" dirty="0" err="1">
                <a:latin typeface="Times New Roman" panose="02020603050405020304" pitchFamily="18" charset="0"/>
                <a:cs typeface="Times New Roman" panose="02020603050405020304" pitchFamily="18" charset="0"/>
              </a:rPr>
              <a:t>Печеркин</a:t>
            </a:r>
            <a:r>
              <a:rPr lang="uk-UA" dirty="0">
                <a:latin typeface="Times New Roman" panose="02020603050405020304" pitchFamily="18" charset="0"/>
                <a:cs typeface="Times New Roman" panose="02020603050405020304" pitchFamily="18" charset="0"/>
              </a:rPr>
              <a:t>, С. К. Тимошенко, И. К. </a:t>
            </a:r>
            <a:r>
              <a:rPr lang="uk-UA" dirty="0" err="1">
                <a:latin typeface="Times New Roman" panose="02020603050405020304" pitchFamily="18" charset="0"/>
                <a:cs typeface="Times New Roman" panose="02020603050405020304" pitchFamily="18" charset="0"/>
              </a:rPr>
              <a:t>Зырянов</a:t>
            </a:r>
            <a:r>
              <a:rPr lang="uk-UA" dirty="0">
                <a:latin typeface="Times New Roman" panose="02020603050405020304" pitchFamily="18" charset="0"/>
                <a:cs typeface="Times New Roman" panose="02020603050405020304" pitchFamily="18" charset="0"/>
              </a:rPr>
              <a:t>, В. М. </a:t>
            </a:r>
            <a:r>
              <a:rPr lang="uk-UA" dirty="0" err="1">
                <a:latin typeface="Times New Roman" panose="02020603050405020304" pitchFamily="18" charset="0"/>
                <a:cs typeface="Times New Roman" panose="02020603050405020304" pitchFamily="18" charset="0"/>
              </a:rPr>
              <a:t>Павлютенков</a:t>
            </a:r>
            <a:r>
              <a:rPr lang="en-US" dirty="0" smtClean="0">
                <a:latin typeface="Times New Roman" panose="02020603050405020304" pitchFamily="18" charset="0"/>
                <a:cs typeface="Times New Roman" panose="02020603050405020304" pitchFamily="18" charset="0"/>
              </a:rPr>
              <a:t>].</a:t>
            </a:r>
            <a:r>
              <a:rPr lang="uk-UA" dirty="0" smtClean="0">
                <a:latin typeface="Times New Roman" panose="02020603050405020304" pitchFamily="18" charset="0"/>
                <a:cs typeface="Times New Roman" panose="02020603050405020304" pitchFamily="18" charset="0"/>
              </a:rPr>
              <a:t> Потік </a:t>
            </a:r>
            <a:r>
              <a:rPr lang="uk-UA" dirty="0">
                <a:latin typeface="Times New Roman" panose="02020603050405020304" pitchFamily="18" charset="0"/>
                <a:cs typeface="Times New Roman" panose="02020603050405020304" pitchFamily="18" charset="0"/>
              </a:rPr>
              <a:t>гарячого повітря, що здійснює рециркуляцію в робочій камері, передає тепло елементам робочої камери  і рівномірно розігріває </a:t>
            </a:r>
            <a:r>
              <a:rPr lang="uk-UA" dirty="0" smtClean="0">
                <a:latin typeface="Times New Roman" panose="02020603050405020304" pitchFamily="18" charset="0"/>
                <a:cs typeface="Times New Roman" panose="02020603050405020304" pitchFamily="18" charset="0"/>
              </a:rPr>
              <a:t>продукт. </a:t>
            </a:r>
            <a:r>
              <a:rPr lang="uk-UA" dirty="0">
                <a:latin typeface="Times New Roman" panose="02020603050405020304" pitchFamily="18" charset="0"/>
                <a:cs typeface="Times New Roman" panose="02020603050405020304" pitchFamily="18" charset="0"/>
              </a:rPr>
              <a:t>В процесі нагрівання </a:t>
            </a:r>
            <a:r>
              <a:rPr lang="uk-UA" dirty="0" smtClean="0">
                <a:latin typeface="Times New Roman" panose="02020603050405020304" pitchFamily="18" charset="0"/>
                <a:cs typeface="Times New Roman" panose="02020603050405020304" pitchFamily="18" charset="0"/>
              </a:rPr>
              <a:t>продукту відбувається </a:t>
            </a:r>
            <a:r>
              <a:rPr lang="uk-UA" dirty="0">
                <a:latin typeface="Times New Roman" panose="02020603050405020304" pitchFamily="18" charset="0"/>
                <a:cs typeface="Times New Roman" panose="02020603050405020304" pitchFamily="18" charset="0"/>
              </a:rPr>
              <a:t>видалення вологи </a:t>
            </a:r>
            <a:r>
              <a:rPr lang="uk-UA" dirty="0" smtClean="0">
                <a:latin typeface="Times New Roman" panose="02020603050405020304" pitchFamily="18" charset="0"/>
                <a:cs typeface="Times New Roman" panose="02020603050405020304" pitchFamily="18" charset="0"/>
              </a:rPr>
              <a:t>з його поверхні </a:t>
            </a:r>
            <a:r>
              <a:rPr lang="uk-UA" dirty="0">
                <a:latin typeface="Times New Roman" panose="02020603050405020304" pitchFamily="18" charset="0"/>
                <a:cs typeface="Times New Roman" panose="02020603050405020304" pitchFamily="18" charset="0"/>
              </a:rPr>
              <a:t>та із внутрішнього об’єму тіла </a:t>
            </a:r>
            <a:r>
              <a:rPr lang="uk-UA" dirty="0" smtClean="0">
                <a:latin typeface="Times New Roman" panose="02020603050405020304" pitchFamily="18" charset="0"/>
                <a:cs typeface="Times New Roman" panose="02020603050405020304" pitchFamily="18" charset="0"/>
              </a:rPr>
              <a:t>продукту.</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249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548680"/>
            <a:ext cx="8936421" cy="4524315"/>
          </a:xfrm>
          <a:prstGeom prst="rect">
            <a:avLst/>
          </a:prstGeom>
          <a:noFill/>
        </p:spPr>
        <p:txBody>
          <a:bodyPr wrap="none" rtlCol="0">
            <a:spAutoFit/>
          </a:bodyPr>
          <a:lstStyle/>
          <a:p>
            <a:pPr>
              <a:lnSpc>
                <a:spcPct val="150000"/>
              </a:lnSpc>
            </a:pPr>
            <a:r>
              <a:rPr lang="uk-UA" dirty="0" smtClean="0">
                <a:latin typeface="Times New Roman" panose="02020603050405020304" pitchFamily="18" charset="0"/>
                <a:cs typeface="Times New Roman" panose="02020603050405020304" pitchFamily="18" charset="0"/>
              </a:rPr>
              <a:t>	В </a:t>
            </a:r>
            <a:r>
              <a:rPr lang="uk-UA" dirty="0">
                <a:latin typeface="Times New Roman" panose="02020603050405020304" pitchFamily="18" charset="0"/>
                <a:cs typeface="Times New Roman" panose="02020603050405020304" pitchFamily="18" charset="0"/>
              </a:rPr>
              <a:t>процесі нагрівання виробу відбувається видалення вологи з його поверхні </a:t>
            </a:r>
            <a:r>
              <a:rPr lang="uk-UA" dirty="0" smtClean="0">
                <a:latin typeface="Times New Roman" panose="02020603050405020304" pitchFamily="18" charset="0"/>
                <a:cs typeface="Times New Roman" panose="02020603050405020304" pitchFamily="18" charset="0"/>
              </a:rPr>
              <a:t>та </a:t>
            </a:r>
          </a:p>
          <a:p>
            <a:pPr>
              <a:lnSpc>
                <a:spcPct val="150000"/>
              </a:lnSpc>
            </a:pPr>
            <a:r>
              <a:rPr lang="uk-UA" dirty="0" smtClean="0">
                <a:latin typeface="Times New Roman" panose="02020603050405020304" pitchFamily="18" charset="0"/>
                <a:cs typeface="Times New Roman" panose="02020603050405020304" pitchFamily="18" charset="0"/>
              </a:rPr>
              <a:t>із внутрішнього </a:t>
            </a:r>
            <a:r>
              <a:rPr lang="uk-UA" dirty="0">
                <a:latin typeface="Times New Roman" panose="02020603050405020304" pitchFamily="18" charset="0"/>
                <a:cs typeface="Times New Roman" panose="02020603050405020304" pitchFamily="18" charset="0"/>
              </a:rPr>
              <a:t>об’єму тіла виробу в повітряне середовище робочої камери. </a:t>
            </a:r>
            <a:endParaRPr lang="uk-UA" dirty="0" smtClean="0">
              <a:latin typeface="Times New Roman" panose="02020603050405020304" pitchFamily="18" charset="0"/>
              <a:cs typeface="Times New Roman" panose="02020603050405020304" pitchFamily="18" charset="0"/>
            </a:endParaRPr>
          </a:p>
          <a:p>
            <a:pPr>
              <a:lnSpc>
                <a:spcPct val="150000"/>
              </a:lnSpc>
            </a:pPr>
            <a:endParaRPr lang="uk-UA" dirty="0">
              <a:latin typeface="Times New Roman" panose="02020603050405020304" pitchFamily="18" charset="0"/>
              <a:cs typeface="Times New Roman" panose="02020603050405020304" pitchFamily="18" charset="0"/>
            </a:endParaRPr>
          </a:p>
          <a:p>
            <a:pPr>
              <a:lnSpc>
                <a:spcPct val="150000"/>
              </a:lnSpc>
            </a:pPr>
            <a:r>
              <a:rPr lang="uk-UA" dirty="0" smtClean="0">
                <a:latin typeface="Times New Roman" panose="02020603050405020304" pitchFamily="18" charset="0"/>
                <a:cs typeface="Times New Roman" panose="02020603050405020304" pitchFamily="18" charset="0"/>
              </a:rPr>
              <a:t>Для </a:t>
            </a:r>
            <a:r>
              <a:rPr lang="uk-UA" dirty="0">
                <a:latin typeface="Times New Roman" panose="02020603050405020304" pitchFamily="18" charset="0"/>
                <a:cs typeface="Times New Roman" panose="02020603050405020304" pitchFamily="18" charset="0"/>
              </a:rPr>
              <a:t>забезпечення необхідного </a:t>
            </a:r>
            <a:r>
              <a:rPr lang="uk-UA" dirty="0" err="1">
                <a:latin typeface="Times New Roman" panose="02020603050405020304" pitchFamily="18" charset="0"/>
                <a:cs typeface="Times New Roman" panose="02020603050405020304" pitchFamily="18" charset="0"/>
              </a:rPr>
              <a:t>тепловологісного</a:t>
            </a:r>
            <a:r>
              <a:rPr lang="uk-UA" dirty="0">
                <a:latin typeface="Times New Roman" panose="02020603050405020304" pitchFamily="18" charset="0"/>
                <a:cs typeface="Times New Roman" panose="02020603050405020304" pitchFamily="18" charset="0"/>
              </a:rPr>
              <a:t> балансу в повітряному </a:t>
            </a:r>
            <a:r>
              <a:rPr lang="uk-UA" dirty="0" smtClean="0">
                <a:latin typeface="Times New Roman" panose="02020603050405020304" pitchFamily="18" charset="0"/>
                <a:cs typeface="Times New Roman" panose="02020603050405020304" pitchFamily="18" charset="0"/>
              </a:rPr>
              <a:t>середовищі </a:t>
            </a:r>
          </a:p>
          <a:p>
            <a:pPr>
              <a:lnSpc>
                <a:spcPct val="150000"/>
              </a:lnSpc>
            </a:pPr>
            <a:r>
              <a:rPr lang="uk-UA" dirty="0" smtClean="0">
                <a:latin typeface="Times New Roman" panose="02020603050405020304" pitchFamily="18" charset="0"/>
                <a:cs typeface="Times New Roman" panose="02020603050405020304" pitchFamily="18" charset="0"/>
              </a:rPr>
              <a:t>робочої </a:t>
            </a:r>
            <a:r>
              <a:rPr lang="uk-UA" dirty="0">
                <a:latin typeface="Times New Roman" panose="02020603050405020304" pitchFamily="18" charset="0"/>
                <a:cs typeface="Times New Roman" panose="02020603050405020304" pitchFamily="18" charset="0"/>
              </a:rPr>
              <a:t>камери в неї додатково подається вода. Для цього над аеродинамічним </a:t>
            </a:r>
            <a:endParaRPr lang="uk-UA" dirty="0" smtClean="0">
              <a:latin typeface="Times New Roman" panose="02020603050405020304" pitchFamily="18" charset="0"/>
              <a:cs typeface="Times New Roman" panose="02020603050405020304" pitchFamily="18" charset="0"/>
            </a:endParaRPr>
          </a:p>
          <a:p>
            <a:pPr>
              <a:lnSpc>
                <a:spcPct val="150000"/>
              </a:lnSpc>
            </a:pPr>
            <a:r>
              <a:rPr lang="uk-UA" dirty="0" smtClean="0">
                <a:latin typeface="Times New Roman" panose="02020603050405020304" pitchFamily="18" charset="0"/>
                <a:cs typeface="Times New Roman" panose="02020603050405020304" pitchFamily="18" charset="0"/>
              </a:rPr>
              <a:t>нагрівачем </a:t>
            </a:r>
            <a:r>
              <a:rPr lang="uk-UA" dirty="0">
                <a:latin typeface="Times New Roman" panose="02020603050405020304" pitchFamily="18" charset="0"/>
                <a:cs typeface="Times New Roman" panose="02020603050405020304" pitchFamily="18" charset="0"/>
              </a:rPr>
              <a:t>відбувається розбризкування води через форсунки. Вода під </a:t>
            </a:r>
            <a:r>
              <a:rPr lang="uk-UA" dirty="0" smtClean="0">
                <a:latin typeface="Times New Roman" panose="02020603050405020304" pitchFamily="18" charset="0"/>
                <a:cs typeface="Times New Roman" panose="02020603050405020304" pitchFamily="18" charset="0"/>
              </a:rPr>
              <a:t>дією</a:t>
            </a:r>
          </a:p>
          <a:p>
            <a:pPr>
              <a:lnSpc>
                <a:spcPct val="150000"/>
              </a:lnSpc>
            </a:pPr>
            <a:r>
              <a:rPr lang="uk-UA" dirty="0" smtClean="0">
                <a:latin typeface="Times New Roman" panose="02020603050405020304" pitchFamily="18" charset="0"/>
                <a:cs typeface="Times New Roman" panose="02020603050405020304" pitchFamily="18" charset="0"/>
              </a:rPr>
              <a:t>високої </a:t>
            </a:r>
            <a:r>
              <a:rPr lang="uk-UA" dirty="0">
                <a:latin typeface="Times New Roman" panose="02020603050405020304" pitchFamily="18" charset="0"/>
                <a:cs typeface="Times New Roman" panose="02020603050405020304" pitchFamily="18" charset="0"/>
              </a:rPr>
              <a:t>температури перетворюється в пару і разом із теплим повітрям </a:t>
            </a:r>
            <a:r>
              <a:rPr lang="uk-UA" dirty="0" err="1" smtClean="0">
                <a:latin typeface="Times New Roman" panose="02020603050405020304" pitchFamily="18" charset="0"/>
                <a:cs typeface="Times New Roman" panose="02020603050405020304" pitchFamily="18" charset="0"/>
              </a:rPr>
              <a:t>рециркулює</a:t>
            </a:r>
            <a:endParaRPr lang="uk-UA" dirty="0" smtClean="0">
              <a:latin typeface="Times New Roman" panose="02020603050405020304" pitchFamily="18" charset="0"/>
              <a:cs typeface="Times New Roman" panose="02020603050405020304" pitchFamily="18" charset="0"/>
            </a:endParaRPr>
          </a:p>
          <a:p>
            <a:pPr>
              <a:lnSpc>
                <a:spcPct val="150000"/>
              </a:lnSpc>
            </a:pPr>
            <a:r>
              <a:rPr lang="uk-UA" dirty="0" smtClean="0">
                <a:latin typeface="Times New Roman" panose="02020603050405020304" pitchFamily="18" charset="0"/>
                <a:cs typeface="Times New Roman" panose="02020603050405020304" pitchFamily="18" charset="0"/>
              </a:rPr>
              <a:t>всередині </a:t>
            </a:r>
            <a:r>
              <a:rPr lang="uk-UA" dirty="0">
                <a:latin typeface="Times New Roman" panose="02020603050405020304" pitchFamily="18" charset="0"/>
                <a:cs typeface="Times New Roman" panose="02020603050405020304" pitchFamily="18" charset="0"/>
              </a:rPr>
              <a:t>робочої камери, створюючи відповідне за тиском і температурою </a:t>
            </a:r>
            <a:endParaRPr lang="uk-UA" dirty="0" smtClean="0">
              <a:latin typeface="Times New Roman" panose="02020603050405020304" pitchFamily="18" charset="0"/>
              <a:cs typeface="Times New Roman" panose="02020603050405020304" pitchFamily="18" charset="0"/>
            </a:endParaRPr>
          </a:p>
          <a:p>
            <a:pPr>
              <a:lnSpc>
                <a:spcPct val="150000"/>
              </a:lnSpc>
            </a:pPr>
            <a:r>
              <a:rPr lang="uk-UA" dirty="0" smtClean="0">
                <a:latin typeface="Times New Roman" panose="02020603050405020304" pitchFamily="18" charset="0"/>
                <a:cs typeface="Times New Roman" panose="02020603050405020304" pitchFamily="18" charset="0"/>
              </a:rPr>
              <a:t>Пароповітряне середовище</a:t>
            </a:r>
            <a:r>
              <a:rPr lang="uk-UA" dirty="0">
                <a:latin typeface="Times New Roman" panose="02020603050405020304" pitchFamily="18" charset="0"/>
                <a:cs typeface="Times New Roman" panose="02020603050405020304" pitchFamily="18" charset="0"/>
              </a:rPr>
              <a:t>, яке здійснює подальше нагрівання і зволоження поверхні </a:t>
            </a:r>
            <a:endParaRPr lang="uk-UA" dirty="0" smtClean="0">
              <a:latin typeface="Times New Roman" panose="02020603050405020304" pitchFamily="18" charset="0"/>
              <a:cs typeface="Times New Roman" panose="02020603050405020304" pitchFamily="18" charset="0"/>
            </a:endParaRPr>
          </a:p>
          <a:p>
            <a:pPr>
              <a:lnSpc>
                <a:spcPct val="150000"/>
              </a:lnSpc>
            </a:pPr>
            <a:r>
              <a:rPr lang="uk-UA" dirty="0" smtClean="0">
                <a:latin typeface="Times New Roman" panose="02020603050405020304" pitchFamily="18" charset="0"/>
                <a:cs typeface="Times New Roman" panose="02020603050405020304" pitchFamily="18" charset="0"/>
              </a:rPr>
              <a:t>та </a:t>
            </a:r>
            <a:r>
              <a:rPr lang="uk-UA" dirty="0">
                <a:latin typeface="Times New Roman" panose="02020603050405020304" pitchFamily="18" charset="0"/>
                <a:cs typeface="Times New Roman" panose="02020603050405020304" pitchFamily="18" charset="0"/>
              </a:rPr>
              <a:t>внутрішнього об’єму виробу. </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891530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5934670"/>
          </a:xfrm>
          <a:prstGeom prst="rect">
            <a:avLst/>
          </a:prstGeom>
          <a:noFill/>
          <a:ln>
            <a:noFill/>
          </a:ln>
        </p:spPr>
      </p:pic>
      <p:sp>
        <p:nvSpPr>
          <p:cNvPr id="3" name="TextBox 2"/>
          <p:cNvSpPr txBox="1"/>
          <p:nvPr/>
        </p:nvSpPr>
        <p:spPr>
          <a:xfrm>
            <a:off x="148160" y="5915198"/>
            <a:ext cx="8888336" cy="677108"/>
          </a:xfrm>
          <a:prstGeom prst="rect">
            <a:avLst/>
          </a:prstGeom>
          <a:noFill/>
        </p:spPr>
        <p:txBody>
          <a:bodyPr wrap="square" rtlCol="0">
            <a:spAutoFit/>
          </a:bodyPr>
          <a:lstStyle/>
          <a:p>
            <a:r>
              <a:rPr lang="uk-UA" b="1" dirty="0" smtClean="0">
                <a:latin typeface="Times New Roman" panose="02020603050405020304" pitchFamily="18" charset="0"/>
                <a:cs typeface="Times New Roman" panose="02020603050405020304" pitchFamily="18" charset="0"/>
              </a:rPr>
              <a:t>Рисунок 3 – Принципова схема </a:t>
            </a:r>
            <a:r>
              <a:rPr lang="uk-UA" sz="2000" b="1" dirty="0" smtClean="0">
                <a:latin typeface="Times New Roman" panose="02020603050405020304" pitchFamily="18" charset="0"/>
                <a:cs typeface="Times New Roman" panose="02020603050405020304" pitchFamily="18" charset="0"/>
              </a:rPr>
              <a:t>автоклава</a:t>
            </a:r>
            <a:r>
              <a:rPr lang="uk-UA" b="1" dirty="0" smtClean="0">
                <a:latin typeface="Times New Roman" panose="02020603050405020304" pitchFamily="18" charset="0"/>
                <a:cs typeface="Times New Roman" panose="02020603050405020304" pitchFamily="18" charset="0"/>
              </a:rPr>
              <a:t> з аеродинамічним нагрівачем роторного типу</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582877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478</TotalTime>
  <Words>497</Words>
  <Application>Microsoft Office PowerPoint</Application>
  <PresentationFormat>Экран (4:3)</PresentationFormat>
  <Paragraphs>147</Paragraphs>
  <Slides>23</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23</vt:i4>
      </vt:variant>
    </vt:vector>
  </HeadingPairs>
  <TitlesOfParts>
    <vt:vector size="25" baseType="lpstr">
      <vt:lpstr>Тема Office</vt:lpstr>
      <vt:lpstr>Equation</vt:lpstr>
      <vt:lpstr>Порхун Анна Василівна</vt:lpstr>
      <vt:lpstr> Актуальність роботи. В галузі харчової промисловості скорочення енерговитрат досягається в результаті застосування енергоощадних технологій, зниження металоємності обладнання та оптимізації складових технологічного процесу. Одним із способів стерилізації харчової сировини є автоклавна обробка, але існуюче технологічне устаткування має досить великі енерговитрати на одиницю продукції, має великі габарити, складність конструктивного виконання, необхідність застосування окремого парогенератора.  Таким чином, подальше вдосконалення обладнання для баротермічної обробки харчової продукції, яке матиме поліпшені показники з енергоефективності, металоємності та можливості здійснювати автоматизоване керування технологічними процесами є актуальним. Метою  роботи є математичне моделювання теплових процесів, що протікають в робочому просторі камери для баротермічної обробки, що створена на основі застосування ефективного теплогенеруючого устаткування та дослідження експлуатаційних параметрів робочої камери.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Порхун Анна Василівна</dc:title>
  <dc:creator>AnnP</dc:creator>
  <cp:lastModifiedBy>Admin</cp:lastModifiedBy>
  <cp:revision>27</cp:revision>
  <dcterms:created xsi:type="dcterms:W3CDTF">2015-11-02T17:22:02Z</dcterms:created>
  <dcterms:modified xsi:type="dcterms:W3CDTF">2015-11-23T12:07:52Z</dcterms:modified>
</cp:coreProperties>
</file>