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68" r:id="rId5"/>
    <p:sldId id="267" r:id="rId6"/>
    <p:sldId id="273" r:id="rId7"/>
    <p:sldId id="274" r:id="rId8"/>
    <p:sldId id="266" r:id="rId9"/>
    <p:sldId id="275" r:id="rId10"/>
    <p:sldId id="276" r:id="rId11"/>
    <p:sldId id="265" r:id="rId12"/>
    <p:sldId id="264" r:id="rId13"/>
    <p:sldId id="263" r:id="rId14"/>
    <p:sldId id="262" r:id="rId15"/>
    <p:sldId id="261" r:id="rId16"/>
    <p:sldId id="259" r:id="rId17"/>
    <p:sldId id="269" r:id="rId18"/>
    <p:sldId id="271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EE6"/>
    <a:srgbClr val="C2E6F6"/>
    <a:srgbClr val="E7FFE7"/>
    <a:srgbClr val="AEFCB0"/>
    <a:srgbClr val="D8F5FC"/>
    <a:srgbClr val="AAEFF8"/>
    <a:srgbClr val="FFFFA3"/>
    <a:srgbClr val="F264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308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EBC128-B614-4A5F-B690-79A61346D159}" type="doc">
      <dgm:prSet loTypeId="urn:microsoft.com/office/officeart/2005/8/layout/hierarchy1" loCatId="hierarchy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EA021F82-8137-48D2-B4BA-F511E941E8CD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Фактори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8F6F64-6E29-4EC4-892D-B9A626D86342}" type="parTrans" cxnId="{426CA5F8-BA7E-4EFB-92E3-EE772676DD5E}">
      <dgm:prSet/>
      <dgm:spPr/>
      <dgm:t>
        <a:bodyPr/>
        <a:lstStyle/>
        <a:p>
          <a:endParaRPr lang="ru-RU"/>
        </a:p>
      </dgm:t>
    </dgm:pt>
    <dgm:pt modelId="{DB8D7271-31EB-45E9-B634-7587A1093076}" type="sibTrans" cxnId="{426CA5F8-BA7E-4EFB-92E3-EE772676DD5E}">
      <dgm:prSet/>
      <dgm:spPr/>
      <dgm:t>
        <a:bodyPr/>
        <a:lstStyle/>
        <a:p>
          <a:endParaRPr lang="ru-RU"/>
        </a:p>
      </dgm:t>
    </dgm:pt>
    <dgm:pt modelId="{7E5F2936-6124-47C2-88CC-11C913A157F4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Зовнішні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BA62B2-880D-4973-A02C-4E55812E3501}" type="parTrans" cxnId="{9C13DBF5-2C20-4295-A570-12E68A373AC8}">
      <dgm:prSet/>
      <dgm:spPr/>
      <dgm:t>
        <a:bodyPr/>
        <a:lstStyle/>
        <a:p>
          <a:endParaRPr lang="ru-RU"/>
        </a:p>
      </dgm:t>
    </dgm:pt>
    <dgm:pt modelId="{31BAEE0B-8C2D-495F-B1CD-06B0F429FED9}" type="sibTrans" cxnId="{9C13DBF5-2C20-4295-A570-12E68A373AC8}">
      <dgm:prSet/>
      <dgm:spPr/>
      <dgm:t>
        <a:bodyPr/>
        <a:lstStyle/>
        <a:p>
          <a:endParaRPr lang="ru-RU"/>
        </a:p>
      </dgm:t>
    </dgm:pt>
    <dgm:pt modelId="{D85B8855-99AE-428A-993F-F61A9CCFE3AD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>
              <a:latin typeface="Times New Roman" panose="02020603050405020304" pitchFamily="18" charset="0"/>
              <a:cs typeface="Times New Roman" panose="02020603050405020304" pitchFamily="18" charset="0"/>
            </a:rPr>
            <a:t>Макрорівень</a:t>
          </a:r>
        </a:p>
      </dgm:t>
    </dgm:pt>
    <dgm:pt modelId="{674DE7C4-0C61-4547-92B3-30571469607A}" type="parTrans" cxnId="{ED5290B3-04AE-4772-A9AC-282F314D1772}">
      <dgm:prSet/>
      <dgm:spPr/>
      <dgm:t>
        <a:bodyPr/>
        <a:lstStyle/>
        <a:p>
          <a:endParaRPr lang="ru-RU"/>
        </a:p>
      </dgm:t>
    </dgm:pt>
    <dgm:pt modelId="{52CC8A76-04C5-44CB-82FD-53E01A076D0D}" type="sibTrans" cxnId="{ED5290B3-04AE-4772-A9AC-282F314D1772}">
      <dgm:prSet/>
      <dgm:spPr/>
      <dgm:t>
        <a:bodyPr/>
        <a:lstStyle/>
        <a:p>
          <a:endParaRPr lang="ru-RU"/>
        </a:p>
      </dgm:t>
    </dgm:pt>
    <dgm:pt modelId="{38FEA7B8-D2EB-47AE-AEB7-70569095D46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>
              <a:latin typeface="Times New Roman" panose="02020603050405020304" pitchFamily="18" charset="0"/>
              <a:cs typeface="Times New Roman" panose="02020603050405020304" pitchFamily="18" charset="0"/>
            </a:rPr>
            <a:t>Мезорівень</a:t>
          </a:r>
        </a:p>
      </dgm:t>
    </dgm:pt>
    <dgm:pt modelId="{D62C5DF8-86D0-4822-81BC-ACFB35D984E5}" type="parTrans" cxnId="{88A2ED66-7B21-44C7-A03A-F009FA62A83D}">
      <dgm:prSet/>
      <dgm:spPr/>
      <dgm:t>
        <a:bodyPr/>
        <a:lstStyle/>
        <a:p>
          <a:endParaRPr lang="ru-RU"/>
        </a:p>
      </dgm:t>
    </dgm:pt>
    <dgm:pt modelId="{A57E8517-D9CC-40D1-9966-819A27EB8776}" type="sibTrans" cxnId="{88A2ED66-7B21-44C7-A03A-F009FA62A83D}">
      <dgm:prSet/>
      <dgm:spPr/>
      <dgm:t>
        <a:bodyPr/>
        <a:lstStyle/>
        <a:p>
          <a:endParaRPr lang="ru-RU"/>
        </a:p>
      </dgm:t>
    </dgm:pt>
    <dgm:pt modelId="{1E7C1D95-F1D9-419B-9B3E-8521190B4AC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>
              <a:latin typeface="Times New Roman" panose="02020603050405020304" pitchFamily="18" charset="0"/>
              <a:cs typeface="Times New Roman" panose="02020603050405020304" pitchFamily="18" charset="0"/>
            </a:rPr>
            <a:t>Внутрішні</a:t>
          </a:r>
        </a:p>
      </dgm:t>
    </dgm:pt>
    <dgm:pt modelId="{521F56A6-6011-49B0-9108-93ABE67C9E6C}" type="parTrans" cxnId="{8D872063-8608-46B8-B02C-E3A64DC67451}">
      <dgm:prSet/>
      <dgm:spPr/>
      <dgm:t>
        <a:bodyPr/>
        <a:lstStyle/>
        <a:p>
          <a:endParaRPr lang="ru-RU"/>
        </a:p>
      </dgm:t>
    </dgm:pt>
    <dgm:pt modelId="{83BE910A-B731-4BAC-9CB5-368153D7EEE9}" type="sibTrans" cxnId="{8D872063-8608-46B8-B02C-E3A64DC67451}">
      <dgm:prSet/>
      <dgm:spPr/>
      <dgm:t>
        <a:bodyPr/>
        <a:lstStyle/>
        <a:p>
          <a:endParaRPr lang="ru-RU"/>
        </a:p>
      </dgm:t>
    </dgm:pt>
    <dgm:pt modelId="{7D488C2B-28B9-46CB-8329-74E401B29206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>
              <a:latin typeface="Times New Roman" panose="02020603050405020304" pitchFamily="18" charset="0"/>
              <a:cs typeface="Times New Roman" panose="02020603050405020304" pitchFamily="18" charset="0"/>
            </a:rPr>
            <a:t>Мікрорівень</a:t>
          </a:r>
        </a:p>
      </dgm:t>
    </dgm:pt>
    <dgm:pt modelId="{AD68D340-114E-40C1-80CF-5FFD369C0398}" type="parTrans" cxnId="{484FF7F1-E7AA-465F-8068-C7718E7262F8}">
      <dgm:prSet/>
      <dgm:spPr/>
      <dgm:t>
        <a:bodyPr/>
        <a:lstStyle/>
        <a:p>
          <a:endParaRPr lang="ru-RU"/>
        </a:p>
      </dgm:t>
    </dgm:pt>
    <dgm:pt modelId="{93A9E2CF-903D-4EA8-A27C-5ACB6C927DE4}" type="sibTrans" cxnId="{484FF7F1-E7AA-465F-8068-C7718E7262F8}">
      <dgm:prSet/>
      <dgm:spPr/>
      <dgm:t>
        <a:bodyPr/>
        <a:lstStyle/>
        <a:p>
          <a:endParaRPr lang="ru-RU"/>
        </a:p>
      </dgm:t>
    </dgm:pt>
    <dgm:pt modelId="{EF94990D-4826-4672-875D-1E4CF149626D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endParaRPr lang="ru-RU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just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загальна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економічна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ситуація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в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країні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  <a:p>
          <a:pPr algn="just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2.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особливості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податкового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законодавства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  <a:p>
          <a:pPr algn="just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темпи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інфляці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дефляції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);</a:t>
          </a:r>
        </a:p>
        <a:p>
          <a:pPr algn="just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4.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ріваень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ставок </a:t>
          </a:r>
          <a:r>
            <a:rPr lang="ru-RU" sz="11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банківського</a:t>
          </a:r>
          <a:r>
            <a: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кредитування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  <a:p>
          <a:pPr algn="just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5.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інвестиційний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клімат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  <a:p>
          <a:pPr algn="just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6.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державне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регулювання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  <a:p>
          <a:pPr algn="l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7.рівень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розвитку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конкурентної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інфраструктури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pPr algn="just"/>
          <a:endParaRPr lang="ru-RU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1963EA-FCB4-4ABD-A9C0-2FCEFCC758B6}" type="parTrans" cxnId="{F2C8438F-B3F0-40F4-90BA-4B283CDEA1F3}">
      <dgm:prSet/>
      <dgm:spPr/>
      <dgm:t>
        <a:bodyPr/>
        <a:lstStyle/>
        <a:p>
          <a:endParaRPr lang="ru-RU"/>
        </a:p>
      </dgm:t>
    </dgm:pt>
    <dgm:pt modelId="{152F1BEC-97F5-4BB1-A8AF-049877E552C4}" type="sibTrans" cxnId="{F2C8438F-B3F0-40F4-90BA-4B283CDEA1F3}">
      <dgm:prSet/>
      <dgm:spPr/>
      <dgm:t>
        <a:bodyPr/>
        <a:lstStyle/>
        <a:p>
          <a:endParaRPr lang="ru-RU"/>
        </a:p>
      </dgm:t>
    </dgm:pt>
    <dgm:pt modelId="{246D3B44-5803-4FE3-9DCB-B22908731904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рівень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конкуренції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в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галузі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  <a:p>
          <a:pPr algn="l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2.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рівень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попиту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на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галузеву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продукцію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  <a:p>
          <a:pPr algn="l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техніко-тезнологічні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особливості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галузі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  <a:p>
          <a:pPr algn="l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4.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умови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роботи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з контрагентами;</a:t>
          </a:r>
        </a:p>
        <a:p>
          <a:pPr algn="l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5.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розташування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контрагентів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  <a:p>
          <a:pPr algn="l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6.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навність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галузевих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об</a:t>
          </a:r>
          <a:r>
            <a:rPr lang="ru-RU" sz="1100" dirty="0" err="1">
              <a:latin typeface="Calibri" panose="020F0502020204030204" pitchFamily="34" charset="0"/>
              <a:cs typeface="Calibri" panose="020F0502020204030204" pitchFamily="34" charset="0"/>
            </a:rPr>
            <a:t>'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єднань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FDA894BA-BD3E-40F9-88BA-C176768A49B3}" type="parTrans" cxnId="{2EAFFBCD-C286-4984-B462-1AC3BAC0D55E}">
      <dgm:prSet/>
      <dgm:spPr/>
      <dgm:t>
        <a:bodyPr/>
        <a:lstStyle/>
        <a:p>
          <a:endParaRPr lang="ru-RU"/>
        </a:p>
      </dgm:t>
    </dgm:pt>
    <dgm:pt modelId="{3E0B9997-4260-47B2-B9BA-41AFDD2B4288}" type="sibTrans" cxnId="{2EAFFBCD-C286-4984-B462-1AC3BAC0D55E}">
      <dgm:prSet/>
      <dgm:spPr/>
      <dgm:t>
        <a:bodyPr/>
        <a:lstStyle/>
        <a:p>
          <a:endParaRPr lang="ru-RU"/>
        </a:p>
      </dgm:t>
    </dgm:pt>
    <dgm:pt modelId="{3B73BC89-481F-4988-B1E6-12780D2D1A91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1. форми організації виробництва;</a:t>
          </a:r>
        </a:p>
        <a:p>
          <a:pPr algn="l"/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2. запровадження у виробничий процес нових технологій;</a:t>
          </a:r>
        </a:p>
        <a:p>
          <a:pPr algn="l"/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3. обсяги виробництва продукції;</a:t>
          </a:r>
        </a:p>
        <a:p>
          <a:pPr algn="l"/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4. облікова політика підприємства;</a:t>
          </a:r>
        </a:p>
        <a:p>
          <a:pPr algn="l"/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5. якість роботи керівництва та персоналу;</a:t>
          </a:r>
        </a:p>
        <a:p>
          <a:pPr algn="l"/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6. рівень інформатизації;</a:t>
          </a:r>
        </a:p>
        <a:p>
          <a:pPr algn="l"/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7. політика фінансування оборотних активів.</a:t>
          </a:r>
        </a:p>
      </dgm:t>
    </dgm:pt>
    <dgm:pt modelId="{70BEA322-5132-4B71-8098-0DF6272D81C6}" type="parTrans" cxnId="{584AFDF1-3B5A-471D-B450-26B15930E17D}">
      <dgm:prSet/>
      <dgm:spPr/>
      <dgm:t>
        <a:bodyPr/>
        <a:lstStyle/>
        <a:p>
          <a:endParaRPr lang="ru-RU"/>
        </a:p>
      </dgm:t>
    </dgm:pt>
    <dgm:pt modelId="{75B83F02-34B3-4205-BF20-272F1FE4C378}" type="sibTrans" cxnId="{584AFDF1-3B5A-471D-B450-26B15930E17D}">
      <dgm:prSet/>
      <dgm:spPr/>
      <dgm:t>
        <a:bodyPr/>
        <a:lstStyle/>
        <a:p>
          <a:endParaRPr lang="ru-RU"/>
        </a:p>
      </dgm:t>
    </dgm:pt>
    <dgm:pt modelId="{1351C853-281D-457B-9F2B-7DC0A955D1F9}" type="pres">
      <dgm:prSet presAssocID="{83EBC128-B614-4A5F-B690-79A61346D1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6307B69-BDB9-4068-B589-1810FA06A571}" type="pres">
      <dgm:prSet presAssocID="{EA021F82-8137-48D2-B4BA-F511E941E8CD}" presName="hierRoot1" presStyleCnt="0"/>
      <dgm:spPr/>
    </dgm:pt>
    <dgm:pt modelId="{F9D2979A-237C-4E6F-B621-3BE96A997D8C}" type="pres">
      <dgm:prSet presAssocID="{EA021F82-8137-48D2-B4BA-F511E941E8CD}" presName="composite" presStyleCnt="0"/>
      <dgm:spPr/>
    </dgm:pt>
    <dgm:pt modelId="{80190677-335D-49D3-9F1C-B53F8797903C}" type="pres">
      <dgm:prSet presAssocID="{EA021F82-8137-48D2-B4BA-F511E941E8CD}" presName="background" presStyleLbl="node0" presStyleIdx="0" presStyleCnt="1"/>
      <dgm:spPr/>
    </dgm:pt>
    <dgm:pt modelId="{2BF4399E-290B-4DDC-BE5E-C411410CDFF9}" type="pres">
      <dgm:prSet presAssocID="{EA021F82-8137-48D2-B4BA-F511E941E8CD}" presName="text" presStyleLbl="fgAcc0" presStyleIdx="0" presStyleCnt="1" custScaleY="33167" custLinFactNeighborX="-1249" custLinFactNeighborY="-117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35F4BB-444C-4D0E-B02B-2D2C5D5BF45B}" type="pres">
      <dgm:prSet presAssocID="{EA021F82-8137-48D2-B4BA-F511E941E8CD}" presName="hierChild2" presStyleCnt="0"/>
      <dgm:spPr/>
    </dgm:pt>
    <dgm:pt modelId="{D5EB1046-AC4B-4619-9303-9BD2F82C4EF0}" type="pres">
      <dgm:prSet presAssocID="{D7BA62B2-880D-4973-A02C-4E55812E350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36C0D63-76D5-4DBA-A10F-F02E51EFF906}" type="pres">
      <dgm:prSet presAssocID="{7E5F2936-6124-47C2-88CC-11C913A157F4}" presName="hierRoot2" presStyleCnt="0"/>
      <dgm:spPr/>
    </dgm:pt>
    <dgm:pt modelId="{047E7A42-DDB6-4AD8-83D1-E37E355B3339}" type="pres">
      <dgm:prSet presAssocID="{7E5F2936-6124-47C2-88CC-11C913A157F4}" presName="composite2" presStyleCnt="0"/>
      <dgm:spPr/>
    </dgm:pt>
    <dgm:pt modelId="{7EA0A960-0C13-4878-A5D0-32A2B95885C5}" type="pres">
      <dgm:prSet presAssocID="{7E5F2936-6124-47C2-88CC-11C913A157F4}" presName="background2" presStyleLbl="node2" presStyleIdx="0" presStyleCnt="2"/>
      <dgm:spPr/>
    </dgm:pt>
    <dgm:pt modelId="{572144C3-CC06-4615-8836-20AB2DC8A3CF}" type="pres">
      <dgm:prSet presAssocID="{7E5F2936-6124-47C2-88CC-11C913A157F4}" presName="text2" presStyleLbl="fgAcc2" presStyleIdx="0" presStyleCnt="2" custScaleY="31982" custLinFactNeighborX="3100" custLinFactNeighborY="-117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2506EE-EFF6-452D-8D03-D92888CBAC13}" type="pres">
      <dgm:prSet presAssocID="{7E5F2936-6124-47C2-88CC-11C913A157F4}" presName="hierChild3" presStyleCnt="0"/>
      <dgm:spPr/>
    </dgm:pt>
    <dgm:pt modelId="{3FA2666E-7C63-4174-A9D9-E582E10BE457}" type="pres">
      <dgm:prSet presAssocID="{674DE7C4-0C61-4547-92B3-30571469607A}" presName="Name17" presStyleLbl="parChTrans1D3" presStyleIdx="0" presStyleCnt="3"/>
      <dgm:spPr/>
      <dgm:t>
        <a:bodyPr/>
        <a:lstStyle/>
        <a:p>
          <a:endParaRPr lang="ru-RU"/>
        </a:p>
      </dgm:t>
    </dgm:pt>
    <dgm:pt modelId="{33153D01-EF1A-447C-9359-CF3F91890BAA}" type="pres">
      <dgm:prSet presAssocID="{D85B8855-99AE-428A-993F-F61A9CCFE3AD}" presName="hierRoot3" presStyleCnt="0"/>
      <dgm:spPr/>
    </dgm:pt>
    <dgm:pt modelId="{22977E02-59B9-4D62-9B3F-5DB4FCE07915}" type="pres">
      <dgm:prSet presAssocID="{D85B8855-99AE-428A-993F-F61A9CCFE3AD}" presName="composite3" presStyleCnt="0"/>
      <dgm:spPr/>
    </dgm:pt>
    <dgm:pt modelId="{D27FB29C-9F04-426F-A004-BA46C7DD7C10}" type="pres">
      <dgm:prSet presAssocID="{D85B8855-99AE-428A-993F-F61A9CCFE3AD}" presName="background3" presStyleLbl="node3" presStyleIdx="0" presStyleCnt="3"/>
      <dgm:spPr/>
    </dgm:pt>
    <dgm:pt modelId="{21B1F602-54C4-4CC0-9678-EDA7476CF76D}" type="pres">
      <dgm:prSet presAssocID="{D85B8855-99AE-428A-993F-F61A9CCFE3AD}" presName="text3" presStyleLbl="fgAcc3" presStyleIdx="0" presStyleCnt="3" custScaleY="38545" custLinFactNeighborX="624" custLinFactNeighborY="-157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130D11-73B1-4A20-83E9-190896FCCD4C}" type="pres">
      <dgm:prSet presAssocID="{D85B8855-99AE-428A-993F-F61A9CCFE3AD}" presName="hierChild4" presStyleCnt="0"/>
      <dgm:spPr/>
    </dgm:pt>
    <dgm:pt modelId="{260C7FF2-5AEC-47E5-9847-4A27BC6A4FA2}" type="pres">
      <dgm:prSet presAssocID="{441963EA-FCB4-4ABD-A9C0-2FCEFCC758B6}" presName="Name23" presStyleLbl="parChTrans1D4" presStyleIdx="0" presStyleCnt="3"/>
      <dgm:spPr/>
      <dgm:t>
        <a:bodyPr/>
        <a:lstStyle/>
        <a:p>
          <a:endParaRPr lang="ru-RU"/>
        </a:p>
      </dgm:t>
    </dgm:pt>
    <dgm:pt modelId="{F6DA0DFE-2D10-4F89-9225-FB3B8BFF9154}" type="pres">
      <dgm:prSet presAssocID="{EF94990D-4826-4672-875D-1E4CF149626D}" presName="hierRoot4" presStyleCnt="0"/>
      <dgm:spPr/>
    </dgm:pt>
    <dgm:pt modelId="{EDD43863-879F-4F2B-91C2-435E75AD9867}" type="pres">
      <dgm:prSet presAssocID="{EF94990D-4826-4672-875D-1E4CF149626D}" presName="composite4" presStyleCnt="0"/>
      <dgm:spPr/>
    </dgm:pt>
    <dgm:pt modelId="{8BB25FAF-9D55-4433-B03B-0EAE4FE04AB5}" type="pres">
      <dgm:prSet presAssocID="{EF94990D-4826-4672-875D-1E4CF149626D}" presName="background4" presStyleLbl="node4" presStyleIdx="0" presStyleCnt="3"/>
      <dgm:spPr/>
    </dgm:pt>
    <dgm:pt modelId="{A56D48AB-9A81-4EDC-9E73-95ED5759D2E3}" type="pres">
      <dgm:prSet presAssocID="{EF94990D-4826-4672-875D-1E4CF149626D}" presName="text4" presStyleLbl="fgAcc4" presStyleIdx="0" presStyleCnt="3" custScaleX="159127" custScaleY="275645" custLinFactNeighborX="-5484" custLinFactNeighborY="-171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597163-6BD1-46DB-A303-3FF073A87DEF}" type="pres">
      <dgm:prSet presAssocID="{EF94990D-4826-4672-875D-1E4CF149626D}" presName="hierChild5" presStyleCnt="0"/>
      <dgm:spPr/>
    </dgm:pt>
    <dgm:pt modelId="{5715BFEC-A7B3-4885-9EA5-498CB10206CC}" type="pres">
      <dgm:prSet presAssocID="{D62C5DF8-86D0-4822-81BC-ACFB35D984E5}" presName="Name17" presStyleLbl="parChTrans1D3" presStyleIdx="1" presStyleCnt="3"/>
      <dgm:spPr/>
      <dgm:t>
        <a:bodyPr/>
        <a:lstStyle/>
        <a:p>
          <a:endParaRPr lang="ru-RU"/>
        </a:p>
      </dgm:t>
    </dgm:pt>
    <dgm:pt modelId="{ADC12098-A73D-4E1F-A65D-84E001650829}" type="pres">
      <dgm:prSet presAssocID="{38FEA7B8-D2EB-47AE-AEB7-70569095D465}" presName="hierRoot3" presStyleCnt="0"/>
      <dgm:spPr/>
    </dgm:pt>
    <dgm:pt modelId="{F54AE0BC-61F4-4D0C-9F65-F50F1E218F0F}" type="pres">
      <dgm:prSet presAssocID="{38FEA7B8-D2EB-47AE-AEB7-70569095D465}" presName="composite3" presStyleCnt="0"/>
      <dgm:spPr/>
    </dgm:pt>
    <dgm:pt modelId="{711F13B4-E391-4F4E-84D8-573F9E55E4BB}" type="pres">
      <dgm:prSet presAssocID="{38FEA7B8-D2EB-47AE-AEB7-70569095D465}" presName="background3" presStyleLbl="node3" presStyleIdx="1" presStyleCnt="3"/>
      <dgm:spPr/>
    </dgm:pt>
    <dgm:pt modelId="{72D5E365-BF95-40F7-8374-2A93D73ACC5D}" type="pres">
      <dgm:prSet presAssocID="{38FEA7B8-D2EB-47AE-AEB7-70569095D465}" presName="text3" presStyleLbl="fgAcc3" presStyleIdx="1" presStyleCnt="3" custScaleY="38516" custLinFactNeighborY="-157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9B8591-9B80-4719-8DAA-BD884601C566}" type="pres">
      <dgm:prSet presAssocID="{38FEA7B8-D2EB-47AE-AEB7-70569095D465}" presName="hierChild4" presStyleCnt="0"/>
      <dgm:spPr/>
    </dgm:pt>
    <dgm:pt modelId="{FEF01093-379F-4962-9326-3107A1642ED8}" type="pres">
      <dgm:prSet presAssocID="{FDA894BA-BD3E-40F9-88BA-C176768A49B3}" presName="Name23" presStyleLbl="parChTrans1D4" presStyleIdx="1" presStyleCnt="3"/>
      <dgm:spPr/>
      <dgm:t>
        <a:bodyPr/>
        <a:lstStyle/>
        <a:p>
          <a:endParaRPr lang="ru-RU"/>
        </a:p>
      </dgm:t>
    </dgm:pt>
    <dgm:pt modelId="{F119C440-48D5-4AA2-99BB-081E5CD7D747}" type="pres">
      <dgm:prSet presAssocID="{246D3B44-5803-4FE3-9DCB-B22908731904}" presName="hierRoot4" presStyleCnt="0"/>
      <dgm:spPr/>
    </dgm:pt>
    <dgm:pt modelId="{A89E0D5D-4F08-43B8-BB17-4FB811A19B51}" type="pres">
      <dgm:prSet presAssocID="{246D3B44-5803-4FE3-9DCB-B22908731904}" presName="composite4" presStyleCnt="0"/>
      <dgm:spPr/>
    </dgm:pt>
    <dgm:pt modelId="{057B16D9-3204-4AB8-A846-2848BE607DD9}" type="pres">
      <dgm:prSet presAssocID="{246D3B44-5803-4FE3-9DCB-B22908731904}" presName="background4" presStyleLbl="node4" presStyleIdx="1" presStyleCnt="3"/>
      <dgm:spPr/>
    </dgm:pt>
    <dgm:pt modelId="{E4358511-BCFC-4B00-AFC1-2FAB340C5ECF}" type="pres">
      <dgm:prSet presAssocID="{246D3B44-5803-4FE3-9DCB-B22908731904}" presName="text4" presStyleLbl="fgAcc4" presStyleIdx="1" presStyleCnt="3" custScaleX="156736" custScaleY="276485" custLinFactNeighborX="-4464" custLinFactNeighborY="-201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029C43-44EA-4CAE-961A-8227767DFD7B}" type="pres">
      <dgm:prSet presAssocID="{246D3B44-5803-4FE3-9DCB-B22908731904}" presName="hierChild5" presStyleCnt="0"/>
      <dgm:spPr/>
    </dgm:pt>
    <dgm:pt modelId="{1B5B3826-6FF4-4F6B-A9B6-78FF6D00A79B}" type="pres">
      <dgm:prSet presAssocID="{521F56A6-6011-49B0-9108-93ABE67C9E6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D1DEC86-8CC8-4C4C-AA9A-EE62ED6426C8}" type="pres">
      <dgm:prSet presAssocID="{1E7C1D95-F1D9-419B-9B3E-8521190B4AC5}" presName="hierRoot2" presStyleCnt="0"/>
      <dgm:spPr/>
    </dgm:pt>
    <dgm:pt modelId="{E3BC7092-A6C2-4007-9EF9-DC4736426E70}" type="pres">
      <dgm:prSet presAssocID="{1E7C1D95-F1D9-419B-9B3E-8521190B4AC5}" presName="composite2" presStyleCnt="0"/>
      <dgm:spPr/>
    </dgm:pt>
    <dgm:pt modelId="{B739BD57-1D09-4049-AA0A-73361CB9C4CE}" type="pres">
      <dgm:prSet presAssocID="{1E7C1D95-F1D9-419B-9B3E-8521190B4AC5}" presName="background2" presStyleLbl="node2" presStyleIdx="1" presStyleCnt="2"/>
      <dgm:spPr/>
    </dgm:pt>
    <dgm:pt modelId="{C522B34A-AB9D-46C1-8D16-05550D585E2A}" type="pres">
      <dgm:prSet presAssocID="{1E7C1D95-F1D9-419B-9B3E-8521190B4AC5}" presName="text2" presStyleLbl="fgAcc2" presStyleIdx="1" presStyleCnt="2" custScaleY="30768" custLinFactNeighborX="267" custLinFactNeighborY="-118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E5A2DC-B1F6-4086-B4AF-CCBE60BEFB0D}" type="pres">
      <dgm:prSet presAssocID="{1E7C1D95-F1D9-419B-9B3E-8521190B4AC5}" presName="hierChild3" presStyleCnt="0"/>
      <dgm:spPr/>
    </dgm:pt>
    <dgm:pt modelId="{A84D00EB-718A-4C02-993A-C2424CA325A1}" type="pres">
      <dgm:prSet presAssocID="{AD68D340-114E-40C1-80CF-5FFD369C0398}" presName="Name17" presStyleLbl="parChTrans1D3" presStyleIdx="2" presStyleCnt="3"/>
      <dgm:spPr/>
      <dgm:t>
        <a:bodyPr/>
        <a:lstStyle/>
        <a:p>
          <a:endParaRPr lang="ru-RU"/>
        </a:p>
      </dgm:t>
    </dgm:pt>
    <dgm:pt modelId="{6C81A6D4-EB5D-49AF-BCBB-9CDF898315DF}" type="pres">
      <dgm:prSet presAssocID="{7D488C2B-28B9-46CB-8329-74E401B29206}" presName="hierRoot3" presStyleCnt="0"/>
      <dgm:spPr/>
    </dgm:pt>
    <dgm:pt modelId="{28D94A91-AC3D-43A8-9052-D6ABA2D67AD4}" type="pres">
      <dgm:prSet presAssocID="{7D488C2B-28B9-46CB-8329-74E401B29206}" presName="composite3" presStyleCnt="0"/>
      <dgm:spPr/>
    </dgm:pt>
    <dgm:pt modelId="{BFBAEDFD-3419-4A78-BBB6-7D502578D0DA}" type="pres">
      <dgm:prSet presAssocID="{7D488C2B-28B9-46CB-8329-74E401B29206}" presName="background3" presStyleLbl="node3" presStyleIdx="2" presStyleCnt="3"/>
      <dgm:spPr/>
    </dgm:pt>
    <dgm:pt modelId="{C84749B4-6378-4F8C-B8FB-5E826CD6A466}" type="pres">
      <dgm:prSet presAssocID="{7D488C2B-28B9-46CB-8329-74E401B29206}" presName="text3" presStyleLbl="fgAcc3" presStyleIdx="2" presStyleCnt="3" custScaleY="35871" custLinFactNeighborX="267" custLinFactNeighborY="-216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B1A40C-3C6E-4EA0-B95F-01DD6F7B8D45}" type="pres">
      <dgm:prSet presAssocID="{7D488C2B-28B9-46CB-8329-74E401B29206}" presName="hierChild4" presStyleCnt="0"/>
      <dgm:spPr/>
    </dgm:pt>
    <dgm:pt modelId="{5E1C245F-0104-444E-B617-F54659271380}" type="pres">
      <dgm:prSet presAssocID="{70BEA322-5132-4B71-8098-0DF6272D81C6}" presName="Name23" presStyleLbl="parChTrans1D4" presStyleIdx="2" presStyleCnt="3"/>
      <dgm:spPr/>
      <dgm:t>
        <a:bodyPr/>
        <a:lstStyle/>
        <a:p>
          <a:endParaRPr lang="ru-RU"/>
        </a:p>
      </dgm:t>
    </dgm:pt>
    <dgm:pt modelId="{59015C1E-FEBC-4F6A-BF2A-74E3A01D0C17}" type="pres">
      <dgm:prSet presAssocID="{3B73BC89-481F-4988-B1E6-12780D2D1A91}" presName="hierRoot4" presStyleCnt="0"/>
      <dgm:spPr/>
    </dgm:pt>
    <dgm:pt modelId="{A9AA7132-028E-42AB-9297-48F489E66F64}" type="pres">
      <dgm:prSet presAssocID="{3B73BC89-481F-4988-B1E6-12780D2D1A91}" presName="composite4" presStyleCnt="0"/>
      <dgm:spPr/>
    </dgm:pt>
    <dgm:pt modelId="{5FF71255-F32B-424D-BD46-C3AAD28DB3D8}" type="pres">
      <dgm:prSet presAssocID="{3B73BC89-481F-4988-B1E6-12780D2D1A91}" presName="background4" presStyleLbl="node4" presStyleIdx="2" presStyleCnt="3"/>
      <dgm:spPr/>
    </dgm:pt>
    <dgm:pt modelId="{556181C2-8C00-4EE6-911C-ECBADE61E95C}" type="pres">
      <dgm:prSet presAssocID="{3B73BC89-481F-4988-B1E6-12780D2D1A91}" presName="text4" presStyleLbl="fgAcc4" presStyleIdx="2" presStyleCnt="3" custScaleX="151017" custScaleY="283674" custLinFactNeighborX="651" custLinFactNeighborY="-194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8AF34D-424B-4E49-B28F-6892F95BCC6B}" type="pres">
      <dgm:prSet presAssocID="{3B73BC89-481F-4988-B1E6-12780D2D1A91}" presName="hierChild5" presStyleCnt="0"/>
      <dgm:spPr/>
    </dgm:pt>
  </dgm:ptLst>
  <dgm:cxnLst>
    <dgm:cxn modelId="{8BAAE87E-3593-4CDA-BA67-394F202E48B5}" type="presOf" srcId="{EA021F82-8137-48D2-B4BA-F511E941E8CD}" destId="{2BF4399E-290B-4DDC-BE5E-C411410CDFF9}" srcOrd="0" destOrd="0" presId="urn:microsoft.com/office/officeart/2005/8/layout/hierarchy1"/>
    <dgm:cxn modelId="{CE086C72-0C19-4526-94EA-F06A778BE2A9}" type="presOf" srcId="{EF94990D-4826-4672-875D-1E4CF149626D}" destId="{A56D48AB-9A81-4EDC-9E73-95ED5759D2E3}" srcOrd="0" destOrd="0" presId="urn:microsoft.com/office/officeart/2005/8/layout/hierarchy1"/>
    <dgm:cxn modelId="{8D872063-8608-46B8-B02C-E3A64DC67451}" srcId="{EA021F82-8137-48D2-B4BA-F511E941E8CD}" destId="{1E7C1D95-F1D9-419B-9B3E-8521190B4AC5}" srcOrd="1" destOrd="0" parTransId="{521F56A6-6011-49B0-9108-93ABE67C9E6C}" sibTransId="{83BE910A-B731-4BAC-9CB5-368153D7EEE9}"/>
    <dgm:cxn modelId="{67F2A164-C064-4D64-B095-AE422977FE12}" type="presOf" srcId="{3B73BC89-481F-4988-B1E6-12780D2D1A91}" destId="{556181C2-8C00-4EE6-911C-ECBADE61E95C}" srcOrd="0" destOrd="0" presId="urn:microsoft.com/office/officeart/2005/8/layout/hierarchy1"/>
    <dgm:cxn modelId="{484FF7F1-E7AA-465F-8068-C7718E7262F8}" srcId="{1E7C1D95-F1D9-419B-9B3E-8521190B4AC5}" destId="{7D488C2B-28B9-46CB-8329-74E401B29206}" srcOrd="0" destOrd="0" parTransId="{AD68D340-114E-40C1-80CF-5FFD369C0398}" sibTransId="{93A9E2CF-903D-4EA8-A27C-5ACB6C927DE4}"/>
    <dgm:cxn modelId="{B9A707F0-B5A8-4199-A800-2B218539CE72}" type="presOf" srcId="{D85B8855-99AE-428A-993F-F61A9CCFE3AD}" destId="{21B1F602-54C4-4CC0-9678-EDA7476CF76D}" srcOrd="0" destOrd="0" presId="urn:microsoft.com/office/officeart/2005/8/layout/hierarchy1"/>
    <dgm:cxn modelId="{F6109D49-74FB-41A0-B404-1FF895729E84}" type="presOf" srcId="{D7BA62B2-880D-4973-A02C-4E55812E3501}" destId="{D5EB1046-AC4B-4619-9303-9BD2F82C4EF0}" srcOrd="0" destOrd="0" presId="urn:microsoft.com/office/officeart/2005/8/layout/hierarchy1"/>
    <dgm:cxn modelId="{D8039ED6-814B-4B80-B1A0-049F7AAB1E6B}" type="presOf" srcId="{441963EA-FCB4-4ABD-A9C0-2FCEFCC758B6}" destId="{260C7FF2-5AEC-47E5-9847-4A27BC6A4FA2}" srcOrd="0" destOrd="0" presId="urn:microsoft.com/office/officeart/2005/8/layout/hierarchy1"/>
    <dgm:cxn modelId="{F2C8438F-B3F0-40F4-90BA-4B283CDEA1F3}" srcId="{D85B8855-99AE-428A-993F-F61A9CCFE3AD}" destId="{EF94990D-4826-4672-875D-1E4CF149626D}" srcOrd="0" destOrd="0" parTransId="{441963EA-FCB4-4ABD-A9C0-2FCEFCC758B6}" sibTransId="{152F1BEC-97F5-4BB1-A8AF-049877E552C4}"/>
    <dgm:cxn modelId="{C5C970B7-2454-40BF-84A5-775E538AABCA}" type="presOf" srcId="{1E7C1D95-F1D9-419B-9B3E-8521190B4AC5}" destId="{C522B34A-AB9D-46C1-8D16-05550D585E2A}" srcOrd="0" destOrd="0" presId="urn:microsoft.com/office/officeart/2005/8/layout/hierarchy1"/>
    <dgm:cxn modelId="{2EAFFBCD-C286-4984-B462-1AC3BAC0D55E}" srcId="{38FEA7B8-D2EB-47AE-AEB7-70569095D465}" destId="{246D3B44-5803-4FE3-9DCB-B22908731904}" srcOrd="0" destOrd="0" parTransId="{FDA894BA-BD3E-40F9-88BA-C176768A49B3}" sibTransId="{3E0B9997-4260-47B2-B9BA-41AFDD2B4288}"/>
    <dgm:cxn modelId="{20EF4002-1E39-41B8-9C7B-32D06812E942}" type="presOf" srcId="{AD68D340-114E-40C1-80CF-5FFD369C0398}" destId="{A84D00EB-718A-4C02-993A-C2424CA325A1}" srcOrd="0" destOrd="0" presId="urn:microsoft.com/office/officeart/2005/8/layout/hierarchy1"/>
    <dgm:cxn modelId="{8336CA06-8357-4483-A228-903CC242251D}" type="presOf" srcId="{D62C5DF8-86D0-4822-81BC-ACFB35D984E5}" destId="{5715BFEC-A7B3-4885-9EA5-498CB10206CC}" srcOrd="0" destOrd="0" presId="urn:microsoft.com/office/officeart/2005/8/layout/hierarchy1"/>
    <dgm:cxn modelId="{115D7167-8698-405F-ADD6-15A63778767E}" type="presOf" srcId="{7E5F2936-6124-47C2-88CC-11C913A157F4}" destId="{572144C3-CC06-4615-8836-20AB2DC8A3CF}" srcOrd="0" destOrd="0" presId="urn:microsoft.com/office/officeart/2005/8/layout/hierarchy1"/>
    <dgm:cxn modelId="{ED5290B3-04AE-4772-A9AC-282F314D1772}" srcId="{7E5F2936-6124-47C2-88CC-11C913A157F4}" destId="{D85B8855-99AE-428A-993F-F61A9CCFE3AD}" srcOrd="0" destOrd="0" parTransId="{674DE7C4-0C61-4547-92B3-30571469607A}" sibTransId="{52CC8A76-04C5-44CB-82FD-53E01A076D0D}"/>
    <dgm:cxn modelId="{73475B02-4DEA-4361-9E71-2BB3B08D8366}" type="presOf" srcId="{674DE7C4-0C61-4547-92B3-30571469607A}" destId="{3FA2666E-7C63-4174-A9D9-E582E10BE457}" srcOrd="0" destOrd="0" presId="urn:microsoft.com/office/officeart/2005/8/layout/hierarchy1"/>
    <dgm:cxn modelId="{9C13DBF5-2C20-4295-A570-12E68A373AC8}" srcId="{EA021F82-8137-48D2-B4BA-F511E941E8CD}" destId="{7E5F2936-6124-47C2-88CC-11C913A157F4}" srcOrd="0" destOrd="0" parTransId="{D7BA62B2-880D-4973-A02C-4E55812E3501}" sibTransId="{31BAEE0B-8C2D-495F-B1CD-06B0F429FED9}"/>
    <dgm:cxn modelId="{88A2ED66-7B21-44C7-A03A-F009FA62A83D}" srcId="{7E5F2936-6124-47C2-88CC-11C913A157F4}" destId="{38FEA7B8-D2EB-47AE-AEB7-70569095D465}" srcOrd="1" destOrd="0" parTransId="{D62C5DF8-86D0-4822-81BC-ACFB35D984E5}" sibTransId="{A57E8517-D9CC-40D1-9966-819A27EB8776}"/>
    <dgm:cxn modelId="{584AFDF1-3B5A-471D-B450-26B15930E17D}" srcId="{7D488C2B-28B9-46CB-8329-74E401B29206}" destId="{3B73BC89-481F-4988-B1E6-12780D2D1A91}" srcOrd="0" destOrd="0" parTransId="{70BEA322-5132-4B71-8098-0DF6272D81C6}" sibTransId="{75B83F02-34B3-4205-BF20-272F1FE4C378}"/>
    <dgm:cxn modelId="{426CA5F8-BA7E-4EFB-92E3-EE772676DD5E}" srcId="{83EBC128-B614-4A5F-B690-79A61346D159}" destId="{EA021F82-8137-48D2-B4BA-F511E941E8CD}" srcOrd="0" destOrd="0" parTransId="{6D8F6F64-6E29-4EC4-892D-B9A626D86342}" sibTransId="{DB8D7271-31EB-45E9-B634-7587A1093076}"/>
    <dgm:cxn modelId="{027BE1C4-8CA8-4177-95F0-053A02C55704}" type="presOf" srcId="{246D3B44-5803-4FE3-9DCB-B22908731904}" destId="{E4358511-BCFC-4B00-AFC1-2FAB340C5ECF}" srcOrd="0" destOrd="0" presId="urn:microsoft.com/office/officeart/2005/8/layout/hierarchy1"/>
    <dgm:cxn modelId="{428B4C1B-2972-4026-8573-FD0FB90B49D0}" type="presOf" srcId="{70BEA322-5132-4B71-8098-0DF6272D81C6}" destId="{5E1C245F-0104-444E-B617-F54659271380}" srcOrd="0" destOrd="0" presId="urn:microsoft.com/office/officeart/2005/8/layout/hierarchy1"/>
    <dgm:cxn modelId="{5D84C9A1-00A4-4176-BFDE-9ADD35FB6AA0}" type="presOf" srcId="{7D488C2B-28B9-46CB-8329-74E401B29206}" destId="{C84749B4-6378-4F8C-B8FB-5E826CD6A466}" srcOrd="0" destOrd="0" presId="urn:microsoft.com/office/officeart/2005/8/layout/hierarchy1"/>
    <dgm:cxn modelId="{98565940-8F1D-4F6B-B1C4-405F23AF0C34}" type="presOf" srcId="{38FEA7B8-D2EB-47AE-AEB7-70569095D465}" destId="{72D5E365-BF95-40F7-8374-2A93D73ACC5D}" srcOrd="0" destOrd="0" presId="urn:microsoft.com/office/officeart/2005/8/layout/hierarchy1"/>
    <dgm:cxn modelId="{E8789B1E-653A-41A2-A1B7-93DDC1338792}" type="presOf" srcId="{521F56A6-6011-49B0-9108-93ABE67C9E6C}" destId="{1B5B3826-6FF4-4F6B-A9B6-78FF6D00A79B}" srcOrd="0" destOrd="0" presId="urn:microsoft.com/office/officeart/2005/8/layout/hierarchy1"/>
    <dgm:cxn modelId="{606C3C2C-EE29-41EB-8A2A-8022CB639D8D}" type="presOf" srcId="{83EBC128-B614-4A5F-B690-79A61346D159}" destId="{1351C853-281D-457B-9F2B-7DC0A955D1F9}" srcOrd="0" destOrd="0" presId="urn:microsoft.com/office/officeart/2005/8/layout/hierarchy1"/>
    <dgm:cxn modelId="{0C645CFB-C848-4762-9F26-1C30A11FE8D6}" type="presOf" srcId="{FDA894BA-BD3E-40F9-88BA-C176768A49B3}" destId="{FEF01093-379F-4962-9326-3107A1642ED8}" srcOrd="0" destOrd="0" presId="urn:microsoft.com/office/officeart/2005/8/layout/hierarchy1"/>
    <dgm:cxn modelId="{A9E2B390-5701-42CA-906C-20C6CF955B6B}" type="presParOf" srcId="{1351C853-281D-457B-9F2B-7DC0A955D1F9}" destId="{B6307B69-BDB9-4068-B589-1810FA06A571}" srcOrd="0" destOrd="0" presId="urn:microsoft.com/office/officeart/2005/8/layout/hierarchy1"/>
    <dgm:cxn modelId="{F743AD45-9005-406D-9145-DC6F41512CE7}" type="presParOf" srcId="{B6307B69-BDB9-4068-B589-1810FA06A571}" destId="{F9D2979A-237C-4E6F-B621-3BE96A997D8C}" srcOrd="0" destOrd="0" presId="urn:microsoft.com/office/officeart/2005/8/layout/hierarchy1"/>
    <dgm:cxn modelId="{D82633D8-0E07-4EB5-B418-176B8181E856}" type="presParOf" srcId="{F9D2979A-237C-4E6F-B621-3BE96A997D8C}" destId="{80190677-335D-49D3-9F1C-B53F8797903C}" srcOrd="0" destOrd="0" presId="urn:microsoft.com/office/officeart/2005/8/layout/hierarchy1"/>
    <dgm:cxn modelId="{DB9085AC-E239-46DC-BD88-917E42C90C16}" type="presParOf" srcId="{F9D2979A-237C-4E6F-B621-3BE96A997D8C}" destId="{2BF4399E-290B-4DDC-BE5E-C411410CDFF9}" srcOrd="1" destOrd="0" presId="urn:microsoft.com/office/officeart/2005/8/layout/hierarchy1"/>
    <dgm:cxn modelId="{84CA1BDD-ADBE-4E11-B8C9-12730B9BEE87}" type="presParOf" srcId="{B6307B69-BDB9-4068-B589-1810FA06A571}" destId="{FC35F4BB-444C-4D0E-B02B-2D2C5D5BF45B}" srcOrd="1" destOrd="0" presId="urn:microsoft.com/office/officeart/2005/8/layout/hierarchy1"/>
    <dgm:cxn modelId="{80A65A5B-BAC8-4FA3-9F20-8FF55C697B2B}" type="presParOf" srcId="{FC35F4BB-444C-4D0E-B02B-2D2C5D5BF45B}" destId="{D5EB1046-AC4B-4619-9303-9BD2F82C4EF0}" srcOrd="0" destOrd="0" presId="urn:microsoft.com/office/officeart/2005/8/layout/hierarchy1"/>
    <dgm:cxn modelId="{5E32AD95-3F42-439C-A01F-B34ACB49D0F3}" type="presParOf" srcId="{FC35F4BB-444C-4D0E-B02B-2D2C5D5BF45B}" destId="{836C0D63-76D5-4DBA-A10F-F02E51EFF906}" srcOrd="1" destOrd="0" presId="urn:microsoft.com/office/officeart/2005/8/layout/hierarchy1"/>
    <dgm:cxn modelId="{ED37DBA8-AC49-43C0-B1BF-47164375EFEC}" type="presParOf" srcId="{836C0D63-76D5-4DBA-A10F-F02E51EFF906}" destId="{047E7A42-DDB6-4AD8-83D1-E37E355B3339}" srcOrd="0" destOrd="0" presId="urn:microsoft.com/office/officeart/2005/8/layout/hierarchy1"/>
    <dgm:cxn modelId="{B61099EB-3155-468E-AC8B-822C24A4337F}" type="presParOf" srcId="{047E7A42-DDB6-4AD8-83D1-E37E355B3339}" destId="{7EA0A960-0C13-4878-A5D0-32A2B95885C5}" srcOrd="0" destOrd="0" presId="urn:microsoft.com/office/officeart/2005/8/layout/hierarchy1"/>
    <dgm:cxn modelId="{1D07AFEF-25A6-495E-AC9B-026791CA1DE8}" type="presParOf" srcId="{047E7A42-DDB6-4AD8-83D1-E37E355B3339}" destId="{572144C3-CC06-4615-8836-20AB2DC8A3CF}" srcOrd="1" destOrd="0" presId="urn:microsoft.com/office/officeart/2005/8/layout/hierarchy1"/>
    <dgm:cxn modelId="{DE8A790C-0EA1-4648-84CF-00276212E89B}" type="presParOf" srcId="{836C0D63-76D5-4DBA-A10F-F02E51EFF906}" destId="{3D2506EE-EFF6-452D-8D03-D92888CBAC13}" srcOrd="1" destOrd="0" presId="urn:microsoft.com/office/officeart/2005/8/layout/hierarchy1"/>
    <dgm:cxn modelId="{0B8B591B-B7BE-477F-9ACF-097C8680918D}" type="presParOf" srcId="{3D2506EE-EFF6-452D-8D03-D92888CBAC13}" destId="{3FA2666E-7C63-4174-A9D9-E582E10BE457}" srcOrd="0" destOrd="0" presId="urn:microsoft.com/office/officeart/2005/8/layout/hierarchy1"/>
    <dgm:cxn modelId="{FDD568BF-4C89-44B7-9C03-38EEFC9003DD}" type="presParOf" srcId="{3D2506EE-EFF6-452D-8D03-D92888CBAC13}" destId="{33153D01-EF1A-447C-9359-CF3F91890BAA}" srcOrd="1" destOrd="0" presId="urn:microsoft.com/office/officeart/2005/8/layout/hierarchy1"/>
    <dgm:cxn modelId="{BBE68AB4-738F-494A-AFF5-C887E29924F2}" type="presParOf" srcId="{33153D01-EF1A-447C-9359-CF3F91890BAA}" destId="{22977E02-59B9-4D62-9B3F-5DB4FCE07915}" srcOrd="0" destOrd="0" presId="urn:microsoft.com/office/officeart/2005/8/layout/hierarchy1"/>
    <dgm:cxn modelId="{EB393604-F997-454F-9322-8E6559CA6192}" type="presParOf" srcId="{22977E02-59B9-4D62-9B3F-5DB4FCE07915}" destId="{D27FB29C-9F04-426F-A004-BA46C7DD7C10}" srcOrd="0" destOrd="0" presId="urn:microsoft.com/office/officeart/2005/8/layout/hierarchy1"/>
    <dgm:cxn modelId="{18E0FE35-D0F3-4849-B9D3-F69F1A4552EB}" type="presParOf" srcId="{22977E02-59B9-4D62-9B3F-5DB4FCE07915}" destId="{21B1F602-54C4-4CC0-9678-EDA7476CF76D}" srcOrd="1" destOrd="0" presId="urn:microsoft.com/office/officeart/2005/8/layout/hierarchy1"/>
    <dgm:cxn modelId="{79702512-7FD0-4647-B682-C444409F1C63}" type="presParOf" srcId="{33153D01-EF1A-447C-9359-CF3F91890BAA}" destId="{F4130D11-73B1-4A20-83E9-190896FCCD4C}" srcOrd="1" destOrd="0" presId="urn:microsoft.com/office/officeart/2005/8/layout/hierarchy1"/>
    <dgm:cxn modelId="{77C90DC0-221C-4964-895C-BC45C7A5A4BF}" type="presParOf" srcId="{F4130D11-73B1-4A20-83E9-190896FCCD4C}" destId="{260C7FF2-5AEC-47E5-9847-4A27BC6A4FA2}" srcOrd="0" destOrd="0" presId="urn:microsoft.com/office/officeart/2005/8/layout/hierarchy1"/>
    <dgm:cxn modelId="{BE1A92EF-BAF1-45DC-A216-BD0342FDC99D}" type="presParOf" srcId="{F4130D11-73B1-4A20-83E9-190896FCCD4C}" destId="{F6DA0DFE-2D10-4F89-9225-FB3B8BFF9154}" srcOrd="1" destOrd="0" presId="urn:microsoft.com/office/officeart/2005/8/layout/hierarchy1"/>
    <dgm:cxn modelId="{77FA292E-BE49-4A53-8AA5-F33BDC8CFAA9}" type="presParOf" srcId="{F6DA0DFE-2D10-4F89-9225-FB3B8BFF9154}" destId="{EDD43863-879F-4F2B-91C2-435E75AD9867}" srcOrd="0" destOrd="0" presId="urn:microsoft.com/office/officeart/2005/8/layout/hierarchy1"/>
    <dgm:cxn modelId="{AAF5DD21-7495-4FC6-87E7-9740BFE0C7B6}" type="presParOf" srcId="{EDD43863-879F-4F2B-91C2-435E75AD9867}" destId="{8BB25FAF-9D55-4433-B03B-0EAE4FE04AB5}" srcOrd="0" destOrd="0" presId="urn:microsoft.com/office/officeart/2005/8/layout/hierarchy1"/>
    <dgm:cxn modelId="{51640EF5-B4EB-4188-8CA1-E40879A885D6}" type="presParOf" srcId="{EDD43863-879F-4F2B-91C2-435E75AD9867}" destId="{A56D48AB-9A81-4EDC-9E73-95ED5759D2E3}" srcOrd="1" destOrd="0" presId="urn:microsoft.com/office/officeart/2005/8/layout/hierarchy1"/>
    <dgm:cxn modelId="{3E68C8F7-E4CD-4147-A6A5-6E56CC576DBF}" type="presParOf" srcId="{F6DA0DFE-2D10-4F89-9225-FB3B8BFF9154}" destId="{B1597163-6BD1-46DB-A303-3FF073A87DEF}" srcOrd="1" destOrd="0" presId="urn:microsoft.com/office/officeart/2005/8/layout/hierarchy1"/>
    <dgm:cxn modelId="{8D2D4FBF-3672-4EEB-9703-A8609EEC51DF}" type="presParOf" srcId="{3D2506EE-EFF6-452D-8D03-D92888CBAC13}" destId="{5715BFEC-A7B3-4885-9EA5-498CB10206CC}" srcOrd="2" destOrd="0" presId="urn:microsoft.com/office/officeart/2005/8/layout/hierarchy1"/>
    <dgm:cxn modelId="{6C96E8D3-3E9A-4BDD-B664-19DB7BE72D7F}" type="presParOf" srcId="{3D2506EE-EFF6-452D-8D03-D92888CBAC13}" destId="{ADC12098-A73D-4E1F-A65D-84E001650829}" srcOrd="3" destOrd="0" presId="urn:microsoft.com/office/officeart/2005/8/layout/hierarchy1"/>
    <dgm:cxn modelId="{A8F55732-FD3D-4AA8-A183-DD1B012EE0A4}" type="presParOf" srcId="{ADC12098-A73D-4E1F-A65D-84E001650829}" destId="{F54AE0BC-61F4-4D0C-9F65-F50F1E218F0F}" srcOrd="0" destOrd="0" presId="urn:microsoft.com/office/officeart/2005/8/layout/hierarchy1"/>
    <dgm:cxn modelId="{FD015E61-0EFA-4836-AAD5-B2C8BFDBEDF0}" type="presParOf" srcId="{F54AE0BC-61F4-4D0C-9F65-F50F1E218F0F}" destId="{711F13B4-E391-4F4E-84D8-573F9E55E4BB}" srcOrd="0" destOrd="0" presId="urn:microsoft.com/office/officeart/2005/8/layout/hierarchy1"/>
    <dgm:cxn modelId="{AA417353-5020-45D2-A560-68FC2DFEA3C2}" type="presParOf" srcId="{F54AE0BC-61F4-4D0C-9F65-F50F1E218F0F}" destId="{72D5E365-BF95-40F7-8374-2A93D73ACC5D}" srcOrd="1" destOrd="0" presId="urn:microsoft.com/office/officeart/2005/8/layout/hierarchy1"/>
    <dgm:cxn modelId="{9E0EEE96-14DA-4206-800E-98E8A5AFE2F7}" type="presParOf" srcId="{ADC12098-A73D-4E1F-A65D-84E001650829}" destId="{CF9B8591-9B80-4719-8DAA-BD884601C566}" srcOrd="1" destOrd="0" presId="urn:microsoft.com/office/officeart/2005/8/layout/hierarchy1"/>
    <dgm:cxn modelId="{EF1A25C3-3D82-488D-A8FD-1C1EBF887AD5}" type="presParOf" srcId="{CF9B8591-9B80-4719-8DAA-BD884601C566}" destId="{FEF01093-379F-4962-9326-3107A1642ED8}" srcOrd="0" destOrd="0" presId="urn:microsoft.com/office/officeart/2005/8/layout/hierarchy1"/>
    <dgm:cxn modelId="{A39B2BDB-4A27-499D-AE12-266039F965EA}" type="presParOf" srcId="{CF9B8591-9B80-4719-8DAA-BD884601C566}" destId="{F119C440-48D5-4AA2-99BB-081E5CD7D747}" srcOrd="1" destOrd="0" presId="urn:microsoft.com/office/officeart/2005/8/layout/hierarchy1"/>
    <dgm:cxn modelId="{6A0A7625-6BEB-48A4-8675-854036E2535D}" type="presParOf" srcId="{F119C440-48D5-4AA2-99BB-081E5CD7D747}" destId="{A89E0D5D-4F08-43B8-BB17-4FB811A19B51}" srcOrd="0" destOrd="0" presId="urn:microsoft.com/office/officeart/2005/8/layout/hierarchy1"/>
    <dgm:cxn modelId="{EED5468C-69F4-49C1-B3E3-266BCB02911D}" type="presParOf" srcId="{A89E0D5D-4F08-43B8-BB17-4FB811A19B51}" destId="{057B16D9-3204-4AB8-A846-2848BE607DD9}" srcOrd="0" destOrd="0" presId="urn:microsoft.com/office/officeart/2005/8/layout/hierarchy1"/>
    <dgm:cxn modelId="{61322E4B-872D-453B-B8AE-F210328432E3}" type="presParOf" srcId="{A89E0D5D-4F08-43B8-BB17-4FB811A19B51}" destId="{E4358511-BCFC-4B00-AFC1-2FAB340C5ECF}" srcOrd="1" destOrd="0" presId="urn:microsoft.com/office/officeart/2005/8/layout/hierarchy1"/>
    <dgm:cxn modelId="{B7F892D9-C0A1-4CA9-87DA-2F8D34ED2DFC}" type="presParOf" srcId="{F119C440-48D5-4AA2-99BB-081E5CD7D747}" destId="{2C029C43-44EA-4CAE-961A-8227767DFD7B}" srcOrd="1" destOrd="0" presId="urn:microsoft.com/office/officeart/2005/8/layout/hierarchy1"/>
    <dgm:cxn modelId="{B82C1740-0788-41AC-B2B0-A207C211F6A1}" type="presParOf" srcId="{FC35F4BB-444C-4D0E-B02B-2D2C5D5BF45B}" destId="{1B5B3826-6FF4-4F6B-A9B6-78FF6D00A79B}" srcOrd="2" destOrd="0" presId="urn:microsoft.com/office/officeart/2005/8/layout/hierarchy1"/>
    <dgm:cxn modelId="{2DF9BED2-43DC-4BCA-9FDF-E939EB39266F}" type="presParOf" srcId="{FC35F4BB-444C-4D0E-B02B-2D2C5D5BF45B}" destId="{1D1DEC86-8CC8-4C4C-AA9A-EE62ED6426C8}" srcOrd="3" destOrd="0" presId="urn:microsoft.com/office/officeart/2005/8/layout/hierarchy1"/>
    <dgm:cxn modelId="{7ACF35D4-C830-452B-B1CD-E5158243B262}" type="presParOf" srcId="{1D1DEC86-8CC8-4C4C-AA9A-EE62ED6426C8}" destId="{E3BC7092-A6C2-4007-9EF9-DC4736426E70}" srcOrd="0" destOrd="0" presId="urn:microsoft.com/office/officeart/2005/8/layout/hierarchy1"/>
    <dgm:cxn modelId="{734264B0-C823-42C8-90B7-91FF397B56A3}" type="presParOf" srcId="{E3BC7092-A6C2-4007-9EF9-DC4736426E70}" destId="{B739BD57-1D09-4049-AA0A-73361CB9C4CE}" srcOrd="0" destOrd="0" presId="urn:microsoft.com/office/officeart/2005/8/layout/hierarchy1"/>
    <dgm:cxn modelId="{EDA1564B-5271-41B9-99CE-67D22DC2B490}" type="presParOf" srcId="{E3BC7092-A6C2-4007-9EF9-DC4736426E70}" destId="{C522B34A-AB9D-46C1-8D16-05550D585E2A}" srcOrd="1" destOrd="0" presId="urn:microsoft.com/office/officeart/2005/8/layout/hierarchy1"/>
    <dgm:cxn modelId="{F2B6062E-C189-4365-B8E0-A545D9C9CEBE}" type="presParOf" srcId="{1D1DEC86-8CC8-4C4C-AA9A-EE62ED6426C8}" destId="{49E5A2DC-B1F6-4086-B4AF-CCBE60BEFB0D}" srcOrd="1" destOrd="0" presId="urn:microsoft.com/office/officeart/2005/8/layout/hierarchy1"/>
    <dgm:cxn modelId="{4CC86274-E051-4940-A45D-180042DEA7DA}" type="presParOf" srcId="{49E5A2DC-B1F6-4086-B4AF-CCBE60BEFB0D}" destId="{A84D00EB-718A-4C02-993A-C2424CA325A1}" srcOrd="0" destOrd="0" presId="urn:microsoft.com/office/officeart/2005/8/layout/hierarchy1"/>
    <dgm:cxn modelId="{337E8D18-A9FA-4306-909A-77E0B02CD4F2}" type="presParOf" srcId="{49E5A2DC-B1F6-4086-B4AF-CCBE60BEFB0D}" destId="{6C81A6D4-EB5D-49AF-BCBB-9CDF898315DF}" srcOrd="1" destOrd="0" presId="urn:microsoft.com/office/officeart/2005/8/layout/hierarchy1"/>
    <dgm:cxn modelId="{81E27287-64E0-4DBC-A880-6978F86558A7}" type="presParOf" srcId="{6C81A6D4-EB5D-49AF-BCBB-9CDF898315DF}" destId="{28D94A91-AC3D-43A8-9052-D6ABA2D67AD4}" srcOrd="0" destOrd="0" presId="urn:microsoft.com/office/officeart/2005/8/layout/hierarchy1"/>
    <dgm:cxn modelId="{78FC5D92-FC10-4C41-8FF0-FC8D29E92A88}" type="presParOf" srcId="{28D94A91-AC3D-43A8-9052-D6ABA2D67AD4}" destId="{BFBAEDFD-3419-4A78-BBB6-7D502578D0DA}" srcOrd="0" destOrd="0" presId="urn:microsoft.com/office/officeart/2005/8/layout/hierarchy1"/>
    <dgm:cxn modelId="{CCC5ACFC-A5E6-4D0B-AF23-A970EB1EA754}" type="presParOf" srcId="{28D94A91-AC3D-43A8-9052-D6ABA2D67AD4}" destId="{C84749B4-6378-4F8C-B8FB-5E826CD6A466}" srcOrd="1" destOrd="0" presId="urn:microsoft.com/office/officeart/2005/8/layout/hierarchy1"/>
    <dgm:cxn modelId="{DA27B124-4568-4C08-A21B-E7B4739F92AE}" type="presParOf" srcId="{6C81A6D4-EB5D-49AF-BCBB-9CDF898315DF}" destId="{A8B1A40C-3C6E-4EA0-B95F-01DD6F7B8D45}" srcOrd="1" destOrd="0" presId="urn:microsoft.com/office/officeart/2005/8/layout/hierarchy1"/>
    <dgm:cxn modelId="{1007BEC9-31A5-452C-B316-CD857915995C}" type="presParOf" srcId="{A8B1A40C-3C6E-4EA0-B95F-01DD6F7B8D45}" destId="{5E1C245F-0104-444E-B617-F54659271380}" srcOrd="0" destOrd="0" presId="urn:microsoft.com/office/officeart/2005/8/layout/hierarchy1"/>
    <dgm:cxn modelId="{8E85298D-6BCD-4FEE-8C7A-BEC73894EEF5}" type="presParOf" srcId="{A8B1A40C-3C6E-4EA0-B95F-01DD6F7B8D45}" destId="{59015C1E-FEBC-4F6A-BF2A-74E3A01D0C17}" srcOrd="1" destOrd="0" presId="urn:microsoft.com/office/officeart/2005/8/layout/hierarchy1"/>
    <dgm:cxn modelId="{73BFE272-4ECB-4699-8A83-37B9D35670C0}" type="presParOf" srcId="{59015C1E-FEBC-4F6A-BF2A-74E3A01D0C17}" destId="{A9AA7132-028E-42AB-9297-48F489E66F64}" srcOrd="0" destOrd="0" presId="urn:microsoft.com/office/officeart/2005/8/layout/hierarchy1"/>
    <dgm:cxn modelId="{FB63117B-B143-4B9A-B9FC-0F8C0A3296E8}" type="presParOf" srcId="{A9AA7132-028E-42AB-9297-48F489E66F64}" destId="{5FF71255-F32B-424D-BD46-C3AAD28DB3D8}" srcOrd="0" destOrd="0" presId="urn:microsoft.com/office/officeart/2005/8/layout/hierarchy1"/>
    <dgm:cxn modelId="{FD3ADD9C-F377-454E-BC2C-1FA068116F5F}" type="presParOf" srcId="{A9AA7132-028E-42AB-9297-48F489E66F64}" destId="{556181C2-8C00-4EE6-911C-ECBADE61E95C}" srcOrd="1" destOrd="0" presId="urn:microsoft.com/office/officeart/2005/8/layout/hierarchy1"/>
    <dgm:cxn modelId="{B821E735-45D4-4CF0-ABDF-FCFDB9DC33C5}" type="presParOf" srcId="{59015C1E-FEBC-4F6A-BF2A-74E3A01D0C17}" destId="{EE8AF34D-424B-4E49-B28F-6892F95BCC6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C652E7-AB1E-48C2-AC28-51BEA4A5F81B}" type="doc">
      <dgm:prSet loTypeId="urn:microsoft.com/office/officeart/2005/8/layout/vList5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90D5172-FC80-470E-ACDE-0BAD63A575E2}">
      <dgm:prSet phldrT="[Текст]" custT="1"/>
      <dgm:spPr/>
      <dgm:t>
        <a:bodyPr/>
        <a:lstStyle/>
        <a:p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Предмет </a:t>
          </a:r>
          <a:r>
            <a:rPr lang="ru-RU" sz="2800" b="1" i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діяльності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6544BE-8DD2-4769-9BFE-86F2136C7690}" type="parTrans" cxnId="{B1234BED-2FD2-4901-9C60-0CB6D1DAF6E1}">
      <dgm:prSet/>
      <dgm:spPr/>
      <dgm:t>
        <a:bodyPr/>
        <a:lstStyle/>
        <a:p>
          <a:endParaRPr lang="ru-RU"/>
        </a:p>
      </dgm:t>
    </dgm:pt>
    <dgm:pt modelId="{90633620-4FAE-444A-9923-DA863C4FD9D1}" type="sibTrans" cxnId="{B1234BED-2FD2-4901-9C60-0CB6D1DAF6E1}">
      <dgm:prSet/>
      <dgm:spPr/>
      <dgm:t>
        <a:bodyPr/>
        <a:lstStyle/>
        <a:p>
          <a:endParaRPr lang="ru-RU"/>
        </a:p>
      </dgm:t>
    </dgm:pt>
    <dgm:pt modelId="{46672EE0-22A5-4861-8554-8E447E109AD9}">
      <dgm:prSet phldrT="[Текст]"/>
      <dgm:spPr/>
      <dgm:t>
        <a:bodyPr/>
        <a:lstStyle/>
        <a:p>
          <a:r>
            <a:rPr lang="uk-UA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Види діяльності</a:t>
          </a:r>
          <a:endParaRPr lang="ru-RU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A978F0-CDC2-45D8-874C-46D29707C028}" type="parTrans" cxnId="{4F2A7950-00F6-4448-91D6-165753BFE11C}">
      <dgm:prSet/>
      <dgm:spPr/>
      <dgm:t>
        <a:bodyPr/>
        <a:lstStyle/>
        <a:p>
          <a:endParaRPr lang="ru-RU"/>
        </a:p>
      </dgm:t>
    </dgm:pt>
    <dgm:pt modelId="{C50982B0-08D3-4F3A-B952-A07479B48361}" type="sibTrans" cxnId="{4F2A7950-00F6-4448-91D6-165753BFE11C}">
      <dgm:prSet/>
      <dgm:spPr/>
      <dgm:t>
        <a:bodyPr/>
        <a:lstStyle/>
        <a:p>
          <a:endParaRPr lang="ru-RU"/>
        </a:p>
      </dgm:t>
    </dgm:pt>
    <dgm:pt modelId="{52349DDC-C194-443B-92E0-5259067A83CE}">
      <dgm:prSet phldrT="[Текст]" custT="1"/>
      <dgm:spPr>
        <a:solidFill>
          <a:srgbClr val="FFFFA3">
            <a:alpha val="89804"/>
          </a:srgbClr>
        </a:solidFill>
      </dgm:spPr>
      <dgm:t>
        <a:bodyPr/>
        <a:lstStyle/>
        <a:p>
          <a:r>
            <a:rPr lang="ru-RU" sz="1300" dirty="0" err="1" smtClean="0"/>
            <a:t>перероблення</a:t>
          </a:r>
          <a:r>
            <a:rPr lang="ru-RU" sz="1300" dirty="0" smtClean="0"/>
            <a:t> молока та </a:t>
          </a:r>
          <a:r>
            <a:rPr lang="ru-RU" sz="1300" dirty="0" err="1" smtClean="0"/>
            <a:t>виробництво</a:t>
          </a:r>
          <a:r>
            <a:rPr lang="ru-RU" sz="1300" dirty="0" smtClean="0"/>
            <a:t> </a:t>
          </a:r>
          <a:r>
            <a:rPr lang="ru-RU" sz="1300" dirty="0" err="1" smtClean="0"/>
            <a:t>сиру</a:t>
          </a:r>
          <a:r>
            <a:rPr lang="ru-RU" sz="1300" dirty="0" smtClean="0"/>
            <a:t>;</a:t>
          </a:r>
          <a:endParaRPr lang="ru-RU" sz="1300" dirty="0"/>
        </a:p>
      </dgm:t>
    </dgm:pt>
    <dgm:pt modelId="{EED953C8-8C67-4BC8-AAAE-A80FD8D9DFD8}" type="parTrans" cxnId="{290B1153-9CCA-416F-A3D1-5668660548D6}">
      <dgm:prSet/>
      <dgm:spPr/>
      <dgm:t>
        <a:bodyPr/>
        <a:lstStyle/>
        <a:p>
          <a:endParaRPr lang="ru-RU"/>
        </a:p>
      </dgm:t>
    </dgm:pt>
    <dgm:pt modelId="{B0C55C4A-7BD5-44AE-AF6A-4CFA23F116F1}" type="sibTrans" cxnId="{290B1153-9CCA-416F-A3D1-5668660548D6}">
      <dgm:prSet/>
      <dgm:spPr/>
      <dgm:t>
        <a:bodyPr/>
        <a:lstStyle/>
        <a:p>
          <a:endParaRPr lang="ru-RU"/>
        </a:p>
      </dgm:t>
    </dgm:pt>
    <dgm:pt modelId="{759C5A14-25F3-4ABD-839D-8A4E7C060BB0}">
      <dgm:prSet phldrT="[Текст]"/>
      <dgm:spPr>
        <a:solidFill>
          <a:srgbClr val="F2644C"/>
        </a:solidFill>
      </dgm:spPr>
      <dgm:t>
        <a:bodyPr/>
        <a:lstStyle/>
        <a:p>
          <a:r>
            <a:rPr lang="uk-UA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Мета</a:t>
          </a:r>
          <a:r>
            <a:rPr lang="uk-UA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діяльності</a:t>
          </a:r>
          <a:endParaRPr lang="ru-RU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324659-9A1E-48B7-B2AC-75391204EEA2}" type="parTrans" cxnId="{091FFC02-3E4D-449B-830B-FF48A1CB3C02}">
      <dgm:prSet/>
      <dgm:spPr/>
      <dgm:t>
        <a:bodyPr/>
        <a:lstStyle/>
        <a:p>
          <a:endParaRPr lang="ru-RU"/>
        </a:p>
      </dgm:t>
    </dgm:pt>
    <dgm:pt modelId="{E01F530A-31DE-430E-B61E-DF8338192A58}" type="sibTrans" cxnId="{091FFC02-3E4D-449B-830B-FF48A1CB3C02}">
      <dgm:prSet/>
      <dgm:spPr/>
      <dgm:t>
        <a:bodyPr/>
        <a:lstStyle/>
        <a:p>
          <a:endParaRPr lang="ru-RU"/>
        </a:p>
      </dgm:t>
    </dgm:pt>
    <dgm:pt modelId="{FD3CDF4F-1198-4399-8005-02DCD0A4F0AB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400" dirty="0" err="1" smtClean="0"/>
            <a:t>отримання</a:t>
          </a:r>
          <a:r>
            <a:rPr lang="ru-RU" sz="1400" dirty="0" smtClean="0"/>
            <a:t> </a:t>
          </a:r>
          <a:r>
            <a:rPr lang="ru-RU" sz="1400" dirty="0" err="1" smtClean="0"/>
            <a:t>прибутку</a:t>
          </a:r>
          <a:r>
            <a:rPr lang="ru-RU" sz="1400" dirty="0" smtClean="0"/>
            <a:t> </a:t>
          </a:r>
          <a:r>
            <a:rPr lang="ru-RU" sz="1400" dirty="0" err="1" smtClean="0"/>
            <a:t>від</a:t>
          </a:r>
          <a:r>
            <a:rPr lang="ru-RU" sz="1400" dirty="0" smtClean="0"/>
            <a:t> </a:t>
          </a:r>
          <a:r>
            <a:rPr lang="ru-RU" sz="1400" dirty="0" err="1" smtClean="0"/>
            <a:t>виробничої</a:t>
          </a:r>
          <a:r>
            <a:rPr lang="ru-RU" sz="1400" dirty="0" smtClean="0"/>
            <a:t>  та </a:t>
          </a:r>
          <a:r>
            <a:rPr lang="ru-RU" sz="1400" dirty="0" err="1" smtClean="0"/>
            <a:t>інших</a:t>
          </a:r>
          <a:r>
            <a:rPr lang="ru-RU" sz="1400" dirty="0" smtClean="0"/>
            <a:t> </a:t>
          </a:r>
          <a:r>
            <a:rPr lang="ru-RU" sz="1400" dirty="0" err="1" smtClean="0"/>
            <a:t>видів</a:t>
          </a:r>
          <a:r>
            <a:rPr lang="ru-RU" sz="1400" dirty="0" smtClean="0"/>
            <a:t> </a:t>
          </a:r>
          <a:r>
            <a:rPr lang="ru-RU" sz="1400" dirty="0" err="1" smtClean="0"/>
            <a:t>діяльності</a:t>
          </a:r>
          <a:r>
            <a:rPr lang="ru-RU" sz="1400" dirty="0" smtClean="0"/>
            <a:t> </a:t>
          </a:r>
          <a:endParaRPr lang="ru-RU" sz="1400" dirty="0"/>
        </a:p>
      </dgm:t>
    </dgm:pt>
    <dgm:pt modelId="{F8E8EFD8-969F-4458-ADA4-E6326644F6DB}" type="parTrans" cxnId="{C33C26C9-53A5-4524-A090-03EFBA8E906C}">
      <dgm:prSet/>
      <dgm:spPr/>
      <dgm:t>
        <a:bodyPr/>
        <a:lstStyle/>
        <a:p>
          <a:endParaRPr lang="ru-RU"/>
        </a:p>
      </dgm:t>
    </dgm:pt>
    <dgm:pt modelId="{E68FAC49-A671-492A-A899-949E5392015F}" type="sibTrans" cxnId="{C33C26C9-53A5-4524-A090-03EFBA8E906C}">
      <dgm:prSet/>
      <dgm:spPr/>
      <dgm:t>
        <a:bodyPr/>
        <a:lstStyle/>
        <a:p>
          <a:endParaRPr lang="ru-RU"/>
        </a:p>
      </dgm:t>
    </dgm:pt>
    <dgm:pt modelId="{C011202E-0774-4406-B837-0A7405ACE67C}">
      <dgm:prSet phldrT="[Текст]" custT="1"/>
      <dgm:spPr/>
      <dgm:t>
        <a:bodyPr/>
        <a:lstStyle/>
        <a:p>
          <a:r>
            <a:rPr lang="ru-RU" sz="1300" dirty="0" err="1" smtClean="0"/>
            <a:t>виробництво</a:t>
          </a:r>
          <a:r>
            <a:rPr lang="ru-RU" sz="1300" dirty="0" smtClean="0"/>
            <a:t> та </a:t>
          </a:r>
          <a:r>
            <a:rPr lang="ru-RU" sz="1300" dirty="0" err="1" smtClean="0"/>
            <a:t>реалізація</a:t>
          </a:r>
          <a:r>
            <a:rPr lang="ru-RU" sz="1300" dirty="0" smtClean="0"/>
            <a:t>  </a:t>
          </a:r>
          <a:r>
            <a:rPr lang="ru-RU" sz="1300" dirty="0" err="1" smtClean="0"/>
            <a:t>молочної</a:t>
          </a:r>
          <a:r>
            <a:rPr lang="ru-RU" sz="1300" dirty="0" smtClean="0"/>
            <a:t>  </a:t>
          </a:r>
          <a:r>
            <a:rPr lang="ru-RU" sz="1300" dirty="0" err="1" smtClean="0"/>
            <a:t>продукції</a:t>
          </a:r>
          <a:r>
            <a:rPr lang="ru-RU" sz="1300" dirty="0" smtClean="0"/>
            <a:t>; </a:t>
          </a:r>
          <a:endParaRPr lang="ru-RU" sz="1300" dirty="0"/>
        </a:p>
      </dgm:t>
    </dgm:pt>
    <dgm:pt modelId="{E5B79EE1-46A0-43E0-917E-1BDB093670AC}" type="sibTrans" cxnId="{D2A471B1-5976-4259-A8BA-689BC83029C3}">
      <dgm:prSet/>
      <dgm:spPr/>
      <dgm:t>
        <a:bodyPr/>
        <a:lstStyle/>
        <a:p>
          <a:endParaRPr lang="ru-RU"/>
        </a:p>
      </dgm:t>
    </dgm:pt>
    <dgm:pt modelId="{DCAE0406-56AD-4564-B3C3-556FF7D57DF7}" type="parTrans" cxnId="{D2A471B1-5976-4259-A8BA-689BC83029C3}">
      <dgm:prSet/>
      <dgm:spPr/>
      <dgm:t>
        <a:bodyPr/>
        <a:lstStyle/>
        <a:p>
          <a:endParaRPr lang="ru-RU"/>
        </a:p>
      </dgm:t>
    </dgm:pt>
    <dgm:pt modelId="{657CF86B-34B9-444A-B3F4-2517AF63BF87}">
      <dgm:prSet phldrT="[Текст]" custT="1"/>
      <dgm:spPr/>
      <dgm:t>
        <a:bodyPr/>
        <a:lstStyle/>
        <a:p>
          <a:r>
            <a:rPr lang="ru-RU" sz="1300" dirty="0" err="1" smtClean="0"/>
            <a:t>заготівля</a:t>
          </a:r>
          <a:r>
            <a:rPr lang="ru-RU" sz="1300" dirty="0" smtClean="0"/>
            <a:t> та  </a:t>
          </a:r>
          <a:r>
            <a:rPr lang="ru-RU" sz="1300" dirty="0" err="1" smtClean="0"/>
            <a:t>глибока</a:t>
          </a:r>
          <a:r>
            <a:rPr lang="ru-RU" sz="1300" dirty="0" smtClean="0"/>
            <a:t>  </a:t>
          </a:r>
          <a:r>
            <a:rPr lang="ru-RU" sz="1300" dirty="0" err="1" smtClean="0"/>
            <a:t>переробка</a:t>
          </a:r>
          <a:r>
            <a:rPr lang="ru-RU" sz="1300" dirty="0" smtClean="0"/>
            <a:t>  молока;</a:t>
          </a:r>
          <a:endParaRPr lang="ru-RU" sz="1300" dirty="0"/>
        </a:p>
      </dgm:t>
    </dgm:pt>
    <dgm:pt modelId="{892F24F1-9C9F-4588-BA40-ABE2649D49B6}" type="parTrans" cxnId="{51D928E3-BBCA-4B83-81D9-AF032CD9E4EA}">
      <dgm:prSet/>
      <dgm:spPr/>
      <dgm:t>
        <a:bodyPr/>
        <a:lstStyle/>
        <a:p>
          <a:endParaRPr lang="ru-RU"/>
        </a:p>
      </dgm:t>
    </dgm:pt>
    <dgm:pt modelId="{B14D5DB9-ED29-4CBF-8CB0-D0E12C6CCEB5}" type="sibTrans" cxnId="{51D928E3-BBCA-4B83-81D9-AF032CD9E4EA}">
      <dgm:prSet/>
      <dgm:spPr/>
      <dgm:t>
        <a:bodyPr/>
        <a:lstStyle/>
        <a:p>
          <a:endParaRPr lang="ru-RU"/>
        </a:p>
      </dgm:t>
    </dgm:pt>
    <dgm:pt modelId="{F98A3CCA-AD73-4407-98B3-53D78C4DE653}">
      <dgm:prSet phldrT="[Текст]" custT="1"/>
      <dgm:spPr/>
      <dgm:t>
        <a:bodyPr/>
        <a:lstStyle/>
        <a:p>
          <a:r>
            <a:rPr lang="ru-RU" sz="1300" dirty="0" smtClean="0"/>
            <a:t>  </a:t>
          </a:r>
          <a:r>
            <a:rPr lang="ru-RU" sz="1300" dirty="0" err="1" smtClean="0"/>
            <a:t>організація</a:t>
          </a:r>
          <a:r>
            <a:rPr lang="ru-RU" sz="1300" dirty="0" smtClean="0"/>
            <a:t>  </a:t>
          </a:r>
          <a:r>
            <a:rPr lang="ru-RU" sz="1300" dirty="0" err="1" smtClean="0"/>
            <a:t>фірмової</a:t>
          </a:r>
          <a:r>
            <a:rPr lang="ru-RU" sz="1300" dirty="0" smtClean="0"/>
            <a:t>  </a:t>
          </a:r>
          <a:r>
            <a:rPr lang="ru-RU" sz="1300" dirty="0" err="1" smtClean="0"/>
            <a:t>торгівлі</a:t>
          </a:r>
          <a:r>
            <a:rPr lang="ru-RU" sz="1300" dirty="0" smtClean="0"/>
            <a:t>, </a:t>
          </a:r>
          <a:r>
            <a:rPr lang="ru-RU" sz="1300" dirty="0" err="1" smtClean="0"/>
            <a:t>мережі</a:t>
          </a:r>
          <a:r>
            <a:rPr lang="ru-RU" sz="1300" dirty="0" smtClean="0"/>
            <a:t> </a:t>
          </a:r>
          <a:r>
            <a:rPr lang="ru-RU" sz="1300" dirty="0" err="1" smtClean="0"/>
            <a:t>приймальних</a:t>
          </a:r>
          <a:r>
            <a:rPr lang="ru-RU" sz="1300" dirty="0" smtClean="0"/>
            <a:t> </a:t>
          </a:r>
          <a:r>
            <a:rPr lang="ru-RU" sz="1300" dirty="0" err="1" smtClean="0"/>
            <a:t>пунктів</a:t>
          </a:r>
          <a:r>
            <a:rPr lang="ru-RU" sz="1300" dirty="0" smtClean="0"/>
            <a:t> по </a:t>
          </a:r>
          <a:r>
            <a:rPr lang="ru-RU" sz="1300" dirty="0" err="1" smtClean="0"/>
            <a:t>заготівлі</a:t>
          </a:r>
          <a:r>
            <a:rPr lang="ru-RU" sz="1300" dirty="0" smtClean="0"/>
            <a:t> молока;</a:t>
          </a:r>
          <a:endParaRPr lang="ru-RU" sz="1300" dirty="0"/>
        </a:p>
      </dgm:t>
    </dgm:pt>
    <dgm:pt modelId="{0301AE57-A662-4B4C-A62F-0F53AD185219}" type="parTrans" cxnId="{651FCED5-1D63-4974-A73B-AC542587B4CB}">
      <dgm:prSet/>
      <dgm:spPr/>
      <dgm:t>
        <a:bodyPr/>
        <a:lstStyle/>
        <a:p>
          <a:endParaRPr lang="ru-RU"/>
        </a:p>
      </dgm:t>
    </dgm:pt>
    <dgm:pt modelId="{A57E3BE4-7C2B-484F-A7B4-997004F55F5E}" type="sibTrans" cxnId="{651FCED5-1D63-4974-A73B-AC542587B4CB}">
      <dgm:prSet/>
      <dgm:spPr/>
      <dgm:t>
        <a:bodyPr/>
        <a:lstStyle/>
        <a:p>
          <a:endParaRPr lang="ru-RU"/>
        </a:p>
      </dgm:t>
    </dgm:pt>
    <dgm:pt modelId="{86A59BE0-685F-43C4-82FD-543D3746946A}">
      <dgm:prSet phldrT="[Текст]" custT="1"/>
      <dgm:spPr/>
      <dgm:t>
        <a:bodyPr/>
        <a:lstStyle/>
        <a:p>
          <a:r>
            <a:rPr lang="ru-RU" sz="1300" dirty="0" smtClean="0"/>
            <a:t> </a:t>
          </a:r>
          <a:r>
            <a:rPr lang="ru-RU" sz="1300" dirty="0" err="1" smtClean="0"/>
            <a:t>надання</a:t>
          </a:r>
          <a:r>
            <a:rPr lang="ru-RU" sz="1300" dirty="0" smtClean="0"/>
            <a:t> </a:t>
          </a:r>
          <a:r>
            <a:rPr lang="ru-RU" sz="1300" dirty="0" err="1" smtClean="0"/>
            <a:t>послуг</a:t>
          </a:r>
          <a:r>
            <a:rPr lang="ru-RU" sz="1300" dirty="0" smtClean="0"/>
            <a:t> </a:t>
          </a:r>
          <a:r>
            <a:rPr lang="ru-RU" sz="1300" dirty="0" err="1" smtClean="0"/>
            <a:t>фізичним</a:t>
          </a:r>
          <a:r>
            <a:rPr lang="ru-RU" sz="1300" dirty="0" smtClean="0"/>
            <a:t>  та </a:t>
          </a:r>
          <a:r>
            <a:rPr lang="ru-RU" sz="1300" dirty="0" err="1" smtClean="0"/>
            <a:t>юридичним</a:t>
          </a:r>
          <a:r>
            <a:rPr lang="ru-RU" sz="1300" dirty="0" smtClean="0"/>
            <a:t>  особам;   </a:t>
          </a:r>
          <a:endParaRPr lang="ru-RU" sz="1300" dirty="0"/>
        </a:p>
      </dgm:t>
    </dgm:pt>
    <dgm:pt modelId="{B38FB484-8268-4D56-957A-AE97434A2304}" type="parTrans" cxnId="{25F9948F-57AF-464C-AF5E-0468924559BE}">
      <dgm:prSet/>
      <dgm:spPr/>
      <dgm:t>
        <a:bodyPr/>
        <a:lstStyle/>
        <a:p>
          <a:endParaRPr lang="ru-RU"/>
        </a:p>
      </dgm:t>
    </dgm:pt>
    <dgm:pt modelId="{4F740083-D122-476C-867F-21D9D07B7232}" type="sibTrans" cxnId="{25F9948F-57AF-464C-AF5E-0468924559BE}">
      <dgm:prSet/>
      <dgm:spPr/>
      <dgm:t>
        <a:bodyPr/>
        <a:lstStyle/>
        <a:p>
          <a:endParaRPr lang="ru-RU"/>
        </a:p>
      </dgm:t>
    </dgm:pt>
    <dgm:pt modelId="{1A6C7506-CD87-4C96-B3E2-503DB39C6712}">
      <dgm:prSet phldrT="[Текст]" custT="1"/>
      <dgm:spPr/>
      <dgm:t>
        <a:bodyPr/>
        <a:lstStyle/>
        <a:p>
          <a:r>
            <a:rPr lang="ru-RU" sz="1300" dirty="0" err="1" smtClean="0"/>
            <a:t>надання</a:t>
          </a:r>
          <a:r>
            <a:rPr lang="ru-RU" sz="1300" dirty="0" smtClean="0"/>
            <a:t>   </a:t>
          </a:r>
          <a:r>
            <a:rPr lang="ru-RU" sz="1300" dirty="0" err="1" smtClean="0"/>
            <a:t>платних</a:t>
          </a:r>
          <a:r>
            <a:rPr lang="ru-RU" sz="1300" dirty="0" smtClean="0"/>
            <a:t>   </a:t>
          </a:r>
          <a:r>
            <a:rPr lang="ru-RU" sz="1300" dirty="0" err="1" smtClean="0"/>
            <a:t>послуг</a:t>
          </a:r>
          <a:r>
            <a:rPr lang="ru-RU" sz="1300" dirty="0" smtClean="0"/>
            <a:t>   </a:t>
          </a:r>
          <a:r>
            <a:rPr lang="ru-RU" sz="1300" dirty="0" err="1" smtClean="0"/>
            <a:t>виробничою</a:t>
          </a:r>
          <a:r>
            <a:rPr lang="ru-RU" sz="1300" dirty="0" smtClean="0"/>
            <a:t>   </a:t>
          </a:r>
          <a:r>
            <a:rPr lang="ru-RU" sz="1300" dirty="0" err="1" smtClean="0"/>
            <a:t>лабораторією</a:t>
          </a:r>
          <a:r>
            <a:rPr lang="ru-RU" sz="1300" dirty="0" smtClean="0"/>
            <a:t> </a:t>
          </a:r>
          <a:r>
            <a:rPr lang="ru-RU" sz="1300" dirty="0" err="1" smtClean="0"/>
            <a:t>підприємствам</a:t>
          </a:r>
          <a:r>
            <a:rPr lang="ru-RU" sz="1300" dirty="0" smtClean="0"/>
            <a:t>  та   </a:t>
          </a:r>
          <a:r>
            <a:rPr lang="ru-RU" sz="1300" dirty="0" err="1" smtClean="0"/>
            <a:t>населенню</a:t>
          </a:r>
          <a:r>
            <a:rPr lang="ru-RU" sz="1300" dirty="0" smtClean="0"/>
            <a:t>   з   </a:t>
          </a:r>
          <a:r>
            <a:rPr lang="ru-RU" sz="1300" dirty="0" err="1" smtClean="0"/>
            <a:t>лабораторних</a:t>
          </a:r>
          <a:r>
            <a:rPr lang="ru-RU" sz="1300" dirty="0" smtClean="0"/>
            <a:t>   </a:t>
          </a:r>
          <a:r>
            <a:rPr lang="ru-RU" sz="1300" dirty="0" err="1" smtClean="0"/>
            <a:t>дослідів</a:t>
          </a:r>
          <a:r>
            <a:rPr lang="ru-RU" sz="1300" dirty="0" smtClean="0"/>
            <a:t>;  </a:t>
          </a:r>
          <a:endParaRPr lang="ru-RU" sz="1300" dirty="0"/>
        </a:p>
      </dgm:t>
    </dgm:pt>
    <dgm:pt modelId="{9F620F03-879D-4FE8-81C6-D933418EC508}" type="parTrans" cxnId="{C61CD8E8-6EC1-4BE6-8D52-466E66F89793}">
      <dgm:prSet/>
      <dgm:spPr/>
      <dgm:t>
        <a:bodyPr/>
        <a:lstStyle/>
        <a:p>
          <a:endParaRPr lang="ru-RU"/>
        </a:p>
      </dgm:t>
    </dgm:pt>
    <dgm:pt modelId="{3200F4FC-0F3A-4B75-8A27-E19FAE019A89}" type="sibTrans" cxnId="{C61CD8E8-6EC1-4BE6-8D52-466E66F89793}">
      <dgm:prSet/>
      <dgm:spPr/>
      <dgm:t>
        <a:bodyPr/>
        <a:lstStyle/>
        <a:p>
          <a:endParaRPr lang="ru-RU"/>
        </a:p>
      </dgm:t>
    </dgm:pt>
    <dgm:pt modelId="{8A51F3EF-2E40-490C-A982-CC15720922C5}">
      <dgm:prSet phldrT="[Текст]" custT="1"/>
      <dgm:spPr/>
      <dgm:t>
        <a:bodyPr/>
        <a:lstStyle/>
        <a:p>
          <a:r>
            <a:rPr lang="ru-RU" sz="1300" dirty="0" smtClean="0"/>
            <a:t> </a:t>
          </a:r>
          <a:r>
            <a:rPr lang="ru-RU" sz="1300" dirty="0" err="1" smtClean="0"/>
            <a:t>торгівельно</a:t>
          </a:r>
          <a:r>
            <a:rPr lang="ru-RU" sz="1300" dirty="0" smtClean="0"/>
            <a:t>- </a:t>
          </a:r>
          <a:r>
            <a:rPr lang="ru-RU" sz="1300" dirty="0" err="1" smtClean="0"/>
            <a:t>закупівельна</a:t>
          </a:r>
          <a:r>
            <a:rPr lang="ru-RU" sz="1300" dirty="0" smtClean="0"/>
            <a:t> та </a:t>
          </a:r>
          <a:r>
            <a:rPr lang="ru-RU" sz="1300" dirty="0" err="1" smtClean="0"/>
            <a:t>посередницька</a:t>
          </a:r>
          <a:r>
            <a:rPr lang="ru-RU" sz="1300" dirty="0" smtClean="0"/>
            <a:t> </a:t>
          </a:r>
          <a:r>
            <a:rPr lang="ru-RU" sz="1300" dirty="0" err="1" smtClean="0"/>
            <a:t>діяльність</a:t>
          </a:r>
          <a:r>
            <a:rPr lang="ru-RU" sz="1300" dirty="0" smtClean="0"/>
            <a:t>;</a:t>
          </a:r>
          <a:endParaRPr lang="ru-RU" sz="1300" dirty="0"/>
        </a:p>
      </dgm:t>
    </dgm:pt>
    <dgm:pt modelId="{3D98DC43-B8B4-4924-A6D3-24AC279C1B3F}" type="parTrans" cxnId="{7332A63F-BC74-489F-89F0-A0B97C2F9A9F}">
      <dgm:prSet/>
      <dgm:spPr/>
      <dgm:t>
        <a:bodyPr/>
        <a:lstStyle/>
        <a:p>
          <a:endParaRPr lang="ru-RU"/>
        </a:p>
      </dgm:t>
    </dgm:pt>
    <dgm:pt modelId="{C195958D-F28C-4175-AAA6-5CC962EE3D6B}" type="sibTrans" cxnId="{7332A63F-BC74-489F-89F0-A0B97C2F9A9F}">
      <dgm:prSet/>
      <dgm:spPr/>
      <dgm:t>
        <a:bodyPr/>
        <a:lstStyle/>
        <a:p>
          <a:endParaRPr lang="ru-RU"/>
        </a:p>
      </dgm:t>
    </dgm:pt>
    <dgm:pt modelId="{F610AA7F-07ED-4456-AD3A-E0C69DCEC620}">
      <dgm:prSet phldrT="[Текст]" custT="1"/>
      <dgm:spPr/>
      <dgm:t>
        <a:bodyPr/>
        <a:lstStyle/>
        <a:p>
          <a:r>
            <a:rPr lang="ru-RU" sz="1300" dirty="0" smtClean="0"/>
            <a:t>  </a:t>
          </a:r>
          <a:r>
            <a:rPr lang="ru-RU" sz="1300" dirty="0" err="1" smtClean="0"/>
            <a:t>організація</a:t>
          </a:r>
          <a:r>
            <a:rPr lang="ru-RU" sz="1300" dirty="0" smtClean="0"/>
            <a:t>  </a:t>
          </a:r>
          <a:r>
            <a:rPr lang="ru-RU" sz="1300" dirty="0" err="1" smtClean="0"/>
            <a:t>будівельних</a:t>
          </a:r>
          <a:r>
            <a:rPr lang="ru-RU" sz="1300" dirty="0" smtClean="0"/>
            <a:t>  </a:t>
          </a:r>
          <a:r>
            <a:rPr lang="ru-RU" sz="1300" dirty="0" err="1" smtClean="0"/>
            <a:t>робіт</a:t>
          </a:r>
          <a:r>
            <a:rPr lang="ru-RU" sz="1300" dirty="0" smtClean="0"/>
            <a:t>; </a:t>
          </a:r>
          <a:endParaRPr lang="ru-RU" sz="1300" dirty="0"/>
        </a:p>
      </dgm:t>
    </dgm:pt>
    <dgm:pt modelId="{E1B1AAB9-60D3-45A1-B2B4-6E0C06A1CB28}" type="parTrans" cxnId="{AC7DCED9-AF49-4120-A2C9-DC17379AAA60}">
      <dgm:prSet/>
      <dgm:spPr/>
      <dgm:t>
        <a:bodyPr/>
        <a:lstStyle/>
        <a:p>
          <a:endParaRPr lang="ru-RU"/>
        </a:p>
      </dgm:t>
    </dgm:pt>
    <dgm:pt modelId="{09EA46A8-8AC1-4903-A8AC-107BA7EC43E1}" type="sibTrans" cxnId="{AC7DCED9-AF49-4120-A2C9-DC17379AAA60}">
      <dgm:prSet/>
      <dgm:spPr/>
      <dgm:t>
        <a:bodyPr/>
        <a:lstStyle/>
        <a:p>
          <a:endParaRPr lang="ru-RU"/>
        </a:p>
      </dgm:t>
    </dgm:pt>
    <dgm:pt modelId="{F5BBBD66-FA3E-4F16-88C5-105ED601BF95}">
      <dgm:prSet phldrT="[Текст]" custT="1"/>
      <dgm:spPr/>
      <dgm:t>
        <a:bodyPr/>
        <a:lstStyle/>
        <a:p>
          <a:r>
            <a:rPr lang="ru-RU" sz="1300" dirty="0" err="1" smtClean="0"/>
            <a:t>укладання</a:t>
          </a:r>
          <a:r>
            <a:rPr lang="ru-RU" sz="1300" dirty="0" smtClean="0"/>
            <a:t>  </a:t>
          </a:r>
          <a:r>
            <a:rPr lang="ru-RU" sz="1300" dirty="0" err="1" smtClean="0"/>
            <a:t>угод</a:t>
          </a:r>
          <a:r>
            <a:rPr lang="ru-RU" sz="1300" dirty="0" smtClean="0"/>
            <a:t>,  </a:t>
          </a:r>
          <a:r>
            <a:rPr lang="ru-RU" sz="1300" dirty="0" err="1" smtClean="0"/>
            <a:t>договорів</a:t>
          </a:r>
          <a:r>
            <a:rPr lang="ru-RU" sz="1300" dirty="0" smtClean="0"/>
            <a:t>,  </a:t>
          </a:r>
          <a:r>
            <a:rPr lang="ru-RU" sz="1300" dirty="0" err="1" smtClean="0"/>
            <a:t>контрактів</a:t>
          </a:r>
          <a:r>
            <a:rPr lang="ru-RU" sz="1300" dirty="0" smtClean="0"/>
            <a:t>,  </a:t>
          </a:r>
          <a:r>
            <a:rPr lang="ru-RU" sz="1300" dirty="0" err="1" smtClean="0"/>
            <a:t>що</a:t>
          </a:r>
          <a:r>
            <a:rPr lang="ru-RU" sz="1300" dirty="0" smtClean="0"/>
            <a:t>  </a:t>
          </a:r>
          <a:r>
            <a:rPr lang="ru-RU" sz="1300" dirty="0" err="1" smtClean="0"/>
            <a:t>відносяться</a:t>
          </a:r>
          <a:r>
            <a:rPr lang="ru-RU" sz="1300" dirty="0" smtClean="0"/>
            <a:t>   до   </a:t>
          </a:r>
          <a:r>
            <a:rPr lang="ru-RU" sz="1300" dirty="0" err="1" smtClean="0"/>
            <a:t>напрямків</a:t>
          </a:r>
          <a:r>
            <a:rPr lang="ru-RU" sz="1300" dirty="0" smtClean="0"/>
            <a:t> </a:t>
          </a:r>
          <a:r>
            <a:rPr lang="ru-RU" sz="1300" dirty="0" err="1" smtClean="0"/>
            <a:t>діяльності</a:t>
          </a:r>
          <a:r>
            <a:rPr lang="ru-RU" sz="1300" dirty="0" smtClean="0"/>
            <a:t> </a:t>
          </a:r>
          <a:r>
            <a:rPr lang="ru-RU" sz="1300" dirty="0" err="1" smtClean="0"/>
            <a:t>товариства</a:t>
          </a:r>
          <a:r>
            <a:rPr lang="ru-RU" sz="1300" dirty="0" smtClean="0"/>
            <a:t> та </a:t>
          </a:r>
          <a:r>
            <a:rPr lang="ru-RU" sz="1300" dirty="0" err="1" smtClean="0"/>
            <a:t>інше</a:t>
          </a:r>
          <a:r>
            <a:rPr lang="ru-RU" sz="1300" dirty="0" smtClean="0"/>
            <a:t>.</a:t>
          </a:r>
          <a:endParaRPr lang="ru-RU" sz="1300" dirty="0"/>
        </a:p>
      </dgm:t>
    </dgm:pt>
    <dgm:pt modelId="{E2D1F13F-A08E-4354-AAFF-EC1A56F222F5}" type="parTrans" cxnId="{840C2E42-9373-49C1-B8EB-98E488317982}">
      <dgm:prSet/>
      <dgm:spPr/>
      <dgm:t>
        <a:bodyPr/>
        <a:lstStyle/>
        <a:p>
          <a:endParaRPr lang="ru-RU"/>
        </a:p>
      </dgm:t>
    </dgm:pt>
    <dgm:pt modelId="{49C334D3-46DA-4475-8EB6-908944095ABF}" type="sibTrans" cxnId="{840C2E42-9373-49C1-B8EB-98E488317982}">
      <dgm:prSet/>
      <dgm:spPr/>
      <dgm:t>
        <a:bodyPr/>
        <a:lstStyle/>
        <a:p>
          <a:endParaRPr lang="ru-RU"/>
        </a:p>
      </dgm:t>
    </dgm:pt>
    <dgm:pt modelId="{86E2D936-77ED-4FAB-A666-F0ED24BA9CC0}">
      <dgm:prSet custT="1"/>
      <dgm:spPr>
        <a:solidFill>
          <a:srgbClr val="FFFFA3">
            <a:alpha val="89804"/>
          </a:srgbClr>
        </a:solidFill>
      </dgm:spPr>
      <dgm:t>
        <a:bodyPr/>
        <a:lstStyle/>
        <a:p>
          <a:r>
            <a:rPr lang="ru-RU" sz="1300" dirty="0" err="1" smtClean="0"/>
            <a:t>виробництво</a:t>
          </a:r>
          <a:r>
            <a:rPr lang="ru-RU" sz="1300" dirty="0" smtClean="0"/>
            <a:t> </a:t>
          </a:r>
          <a:r>
            <a:rPr lang="ru-RU" sz="1300" dirty="0" err="1" smtClean="0"/>
            <a:t>морозива</a:t>
          </a:r>
          <a:r>
            <a:rPr lang="ru-RU" sz="1300" dirty="0" smtClean="0"/>
            <a:t>;</a:t>
          </a:r>
          <a:endParaRPr lang="ru-RU" sz="1300" dirty="0"/>
        </a:p>
      </dgm:t>
    </dgm:pt>
    <dgm:pt modelId="{0786C9BB-84D8-4041-8EEB-77F68803882F}" type="parTrans" cxnId="{BA226993-21E9-49C7-868E-DA51F741636C}">
      <dgm:prSet/>
      <dgm:spPr/>
      <dgm:t>
        <a:bodyPr/>
        <a:lstStyle/>
        <a:p>
          <a:endParaRPr lang="ru-RU"/>
        </a:p>
      </dgm:t>
    </dgm:pt>
    <dgm:pt modelId="{3166182B-9791-4791-8D92-F440F3381A1F}" type="sibTrans" cxnId="{BA226993-21E9-49C7-868E-DA51F741636C}">
      <dgm:prSet/>
      <dgm:spPr/>
      <dgm:t>
        <a:bodyPr/>
        <a:lstStyle/>
        <a:p>
          <a:endParaRPr lang="ru-RU"/>
        </a:p>
      </dgm:t>
    </dgm:pt>
    <dgm:pt modelId="{12EC9F9B-E5FE-41C4-A10D-792B94436F50}">
      <dgm:prSet custT="1"/>
      <dgm:spPr>
        <a:solidFill>
          <a:srgbClr val="FFFFA3">
            <a:alpha val="89804"/>
          </a:srgbClr>
        </a:solidFill>
      </dgm:spPr>
      <dgm:t>
        <a:bodyPr/>
        <a:lstStyle/>
        <a:p>
          <a:r>
            <a:rPr lang="ru-RU" sz="1300" dirty="0" err="1" smtClean="0"/>
            <a:t>функціонування</a:t>
          </a:r>
          <a:r>
            <a:rPr lang="ru-RU" sz="1300" dirty="0" smtClean="0"/>
            <a:t> </a:t>
          </a:r>
          <a:r>
            <a:rPr lang="ru-RU" sz="1300" dirty="0" err="1" smtClean="0"/>
            <a:t>інфраструктури</a:t>
          </a:r>
          <a:r>
            <a:rPr lang="ru-RU" sz="1300" dirty="0" smtClean="0"/>
            <a:t> </a:t>
          </a:r>
          <a:r>
            <a:rPr lang="ru-RU" sz="1300" dirty="0" err="1" smtClean="0"/>
            <a:t>автомобільного</a:t>
          </a:r>
          <a:r>
            <a:rPr lang="ru-RU" sz="1300" dirty="0" smtClean="0"/>
            <a:t> та </a:t>
          </a:r>
          <a:r>
            <a:rPr lang="ru-RU" sz="1300" dirty="0" err="1" smtClean="0"/>
            <a:t>міського</a:t>
          </a:r>
          <a:r>
            <a:rPr lang="ru-RU" sz="1300" dirty="0" smtClean="0"/>
            <a:t> транспорту.</a:t>
          </a:r>
          <a:endParaRPr lang="ru-RU" sz="1300" dirty="0"/>
        </a:p>
      </dgm:t>
    </dgm:pt>
    <dgm:pt modelId="{AA6ECF19-2EA8-4121-A255-8E0FF04CEABF}" type="parTrans" cxnId="{511610E5-2716-43ED-8939-D3FEA75562C5}">
      <dgm:prSet/>
      <dgm:spPr/>
      <dgm:t>
        <a:bodyPr/>
        <a:lstStyle/>
        <a:p>
          <a:endParaRPr lang="ru-RU"/>
        </a:p>
      </dgm:t>
    </dgm:pt>
    <dgm:pt modelId="{D8492131-40EE-4A54-99E2-30221BEA25C6}" type="sibTrans" cxnId="{511610E5-2716-43ED-8939-D3FEA75562C5}">
      <dgm:prSet/>
      <dgm:spPr/>
      <dgm:t>
        <a:bodyPr/>
        <a:lstStyle/>
        <a:p>
          <a:endParaRPr lang="ru-RU"/>
        </a:p>
      </dgm:t>
    </dgm:pt>
    <dgm:pt modelId="{2FE201B6-92DA-401E-B3DF-0EFB298EFCE9}">
      <dgm:prSet custT="1"/>
      <dgm:spPr>
        <a:solidFill>
          <a:srgbClr val="FFFFA3">
            <a:alpha val="89804"/>
          </a:srgbClr>
        </a:solidFill>
      </dgm:spPr>
      <dgm:t>
        <a:bodyPr/>
        <a:lstStyle/>
        <a:p>
          <a:endParaRPr lang="ru-RU" sz="1300" dirty="0"/>
        </a:p>
      </dgm:t>
    </dgm:pt>
    <dgm:pt modelId="{B0713BF0-DCD2-4AF2-9827-DBC0ABDFDFB2}" type="parTrans" cxnId="{70A09B4A-0E7B-49B7-B369-992BFC05777C}">
      <dgm:prSet/>
      <dgm:spPr/>
      <dgm:t>
        <a:bodyPr/>
        <a:lstStyle/>
        <a:p>
          <a:endParaRPr lang="ru-RU"/>
        </a:p>
      </dgm:t>
    </dgm:pt>
    <dgm:pt modelId="{CB80F524-11E6-4D87-8649-E665DF406D33}" type="sibTrans" cxnId="{70A09B4A-0E7B-49B7-B369-992BFC05777C}">
      <dgm:prSet/>
      <dgm:spPr/>
      <dgm:t>
        <a:bodyPr/>
        <a:lstStyle/>
        <a:p>
          <a:endParaRPr lang="ru-RU"/>
        </a:p>
      </dgm:t>
    </dgm:pt>
    <dgm:pt modelId="{E381633F-5260-4A3B-97B4-68A13BF809FB}" type="pres">
      <dgm:prSet presAssocID="{BBC652E7-AB1E-48C2-AC28-51BEA4A5F8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E20F4F-828B-4DF9-B482-A5D035DE5630}" type="pres">
      <dgm:prSet presAssocID="{C90D5172-FC80-470E-ACDE-0BAD63A575E2}" presName="linNode" presStyleCnt="0"/>
      <dgm:spPr/>
    </dgm:pt>
    <dgm:pt modelId="{CC01A89F-0692-4BD4-9E8D-A3B91972E7CF}" type="pres">
      <dgm:prSet presAssocID="{C90D5172-FC80-470E-ACDE-0BAD63A575E2}" presName="parentText" presStyleLbl="node1" presStyleIdx="0" presStyleCnt="3" custScaleY="1189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BD68FD-A951-4A83-ABB3-9D7AF3F20166}" type="pres">
      <dgm:prSet presAssocID="{C90D5172-FC80-470E-ACDE-0BAD63A575E2}" presName="descendantText" presStyleLbl="alignAccFollowNode1" presStyleIdx="0" presStyleCnt="3" custScaleX="112839" custScaleY="324551" custLinFactNeighborX="2401" custLinFactNeighborY="9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BE1D72-71AB-4A2F-8766-686D76361389}" type="pres">
      <dgm:prSet presAssocID="{90633620-4FAE-444A-9923-DA863C4FD9D1}" presName="sp" presStyleCnt="0"/>
      <dgm:spPr/>
    </dgm:pt>
    <dgm:pt modelId="{E44687D2-FCB0-4B89-90B4-B109809425AE}" type="pres">
      <dgm:prSet presAssocID="{46672EE0-22A5-4861-8554-8E447E109AD9}" presName="linNode" presStyleCnt="0"/>
      <dgm:spPr/>
    </dgm:pt>
    <dgm:pt modelId="{BC43482A-7CC6-4C60-BBBD-9E395F88C0B3}" type="pres">
      <dgm:prSet presAssocID="{46672EE0-22A5-4861-8554-8E447E109AD9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F3F55B-905F-4D92-AC45-8100EAA4D89A}" type="pres">
      <dgm:prSet presAssocID="{46672EE0-22A5-4861-8554-8E447E109AD9}" presName="descendantText" presStyleLbl="alignAccFollowNode1" presStyleIdx="1" presStyleCnt="3" custScaleX="108142" custScaleY="160263" custLinFactNeighborX="1324" custLinFactNeighborY="11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79799E-CF65-433A-80B4-A2BFD369648B}" type="pres">
      <dgm:prSet presAssocID="{C50982B0-08D3-4F3A-B952-A07479B48361}" presName="sp" presStyleCnt="0"/>
      <dgm:spPr/>
    </dgm:pt>
    <dgm:pt modelId="{A0ECB84A-E83F-40FA-9DE6-0B6DA7E44247}" type="pres">
      <dgm:prSet presAssocID="{759C5A14-25F3-4ABD-839D-8A4E7C060BB0}" presName="linNode" presStyleCnt="0"/>
      <dgm:spPr/>
    </dgm:pt>
    <dgm:pt modelId="{3C394BA1-E439-4F13-AA14-6C19ADC69ADB}" type="pres">
      <dgm:prSet presAssocID="{759C5A14-25F3-4ABD-839D-8A4E7C060BB0}" presName="parentText" presStyleLbl="node1" presStyleIdx="2" presStyleCnt="3" custScaleX="9468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0D3C5F-8ADA-4329-993B-8BACB71DB7B5}" type="pres">
      <dgm:prSet presAssocID="{759C5A14-25F3-4ABD-839D-8A4E7C060BB0}" presName="descendantText" presStyleLbl="alignAccFollowNode1" presStyleIdx="2" presStyleCnt="3" custScaleX="102948" custLinFactNeighborX="8890" custLinFactNeighborY="7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1FCED5-1D63-4974-A73B-AC542587B4CB}" srcId="{C90D5172-FC80-470E-ACDE-0BAD63A575E2}" destId="{F98A3CCA-AD73-4407-98B3-53D78C4DE653}" srcOrd="2" destOrd="0" parTransId="{0301AE57-A662-4B4C-A62F-0F53AD185219}" sibTransId="{A57E3BE4-7C2B-484F-A7B4-997004F55F5E}"/>
    <dgm:cxn modelId="{E5C17DCC-A9E9-4D95-BD58-2CACF12214B4}" type="presOf" srcId="{86E2D936-77ED-4FAB-A666-F0ED24BA9CC0}" destId="{F3F3F55B-905F-4D92-AC45-8100EAA4D89A}" srcOrd="0" destOrd="1" presId="urn:microsoft.com/office/officeart/2005/8/layout/vList5"/>
    <dgm:cxn modelId="{AC7DCED9-AF49-4120-A2C9-DC17379AAA60}" srcId="{C90D5172-FC80-470E-ACDE-0BAD63A575E2}" destId="{F610AA7F-07ED-4456-AD3A-E0C69DCEC620}" srcOrd="6" destOrd="0" parTransId="{E1B1AAB9-60D3-45A1-B2B4-6E0C06A1CB28}" sibTransId="{09EA46A8-8AC1-4903-A8AC-107BA7EC43E1}"/>
    <dgm:cxn modelId="{4F2A7950-00F6-4448-91D6-165753BFE11C}" srcId="{BBC652E7-AB1E-48C2-AC28-51BEA4A5F81B}" destId="{46672EE0-22A5-4861-8554-8E447E109AD9}" srcOrd="1" destOrd="0" parTransId="{ACA978F0-CDC2-45D8-874C-46D29707C028}" sibTransId="{C50982B0-08D3-4F3A-B952-A07479B48361}"/>
    <dgm:cxn modelId="{85BD1C15-4CFE-4B63-9343-C6A8E1AEDF92}" type="presOf" srcId="{F610AA7F-07ED-4456-AD3A-E0C69DCEC620}" destId="{87BD68FD-A951-4A83-ABB3-9D7AF3F20166}" srcOrd="0" destOrd="6" presId="urn:microsoft.com/office/officeart/2005/8/layout/vList5"/>
    <dgm:cxn modelId="{F85F8F2C-3AAC-43E8-8B65-12EAF4CC91FB}" type="presOf" srcId="{F98A3CCA-AD73-4407-98B3-53D78C4DE653}" destId="{87BD68FD-A951-4A83-ABB3-9D7AF3F20166}" srcOrd="0" destOrd="2" presId="urn:microsoft.com/office/officeart/2005/8/layout/vList5"/>
    <dgm:cxn modelId="{290B1153-9CCA-416F-A3D1-5668660548D6}" srcId="{46672EE0-22A5-4861-8554-8E447E109AD9}" destId="{52349DDC-C194-443B-92E0-5259067A83CE}" srcOrd="0" destOrd="0" parTransId="{EED953C8-8C67-4BC8-AAAE-A80FD8D9DFD8}" sibTransId="{B0C55C4A-7BD5-44AE-AF6A-4CFA23F116F1}"/>
    <dgm:cxn modelId="{085F7747-1B7B-4262-8288-D82D838965FB}" type="presOf" srcId="{12EC9F9B-E5FE-41C4-A10D-792B94436F50}" destId="{F3F3F55B-905F-4D92-AC45-8100EAA4D89A}" srcOrd="0" destOrd="2" presId="urn:microsoft.com/office/officeart/2005/8/layout/vList5"/>
    <dgm:cxn modelId="{11BBC2A6-E78C-4093-9416-444A955A0187}" type="presOf" srcId="{86A59BE0-685F-43C4-82FD-543D3746946A}" destId="{87BD68FD-A951-4A83-ABB3-9D7AF3F20166}" srcOrd="0" destOrd="3" presId="urn:microsoft.com/office/officeart/2005/8/layout/vList5"/>
    <dgm:cxn modelId="{186112E8-05B1-4C49-A5F5-4D2B529E559B}" type="presOf" srcId="{F5BBBD66-FA3E-4F16-88C5-105ED601BF95}" destId="{87BD68FD-A951-4A83-ABB3-9D7AF3F20166}" srcOrd="0" destOrd="7" presId="urn:microsoft.com/office/officeart/2005/8/layout/vList5"/>
    <dgm:cxn modelId="{C33C26C9-53A5-4524-A090-03EFBA8E906C}" srcId="{759C5A14-25F3-4ABD-839D-8A4E7C060BB0}" destId="{FD3CDF4F-1198-4399-8005-02DCD0A4F0AB}" srcOrd="0" destOrd="0" parTransId="{F8E8EFD8-969F-4458-ADA4-E6326644F6DB}" sibTransId="{E68FAC49-A671-492A-A899-949E5392015F}"/>
    <dgm:cxn modelId="{65308682-B2FA-4354-ACF7-9080C47C3701}" type="presOf" srcId="{BBC652E7-AB1E-48C2-AC28-51BEA4A5F81B}" destId="{E381633F-5260-4A3B-97B4-68A13BF809FB}" srcOrd="0" destOrd="0" presId="urn:microsoft.com/office/officeart/2005/8/layout/vList5"/>
    <dgm:cxn modelId="{840C2E42-9373-49C1-B8EB-98E488317982}" srcId="{C90D5172-FC80-470E-ACDE-0BAD63A575E2}" destId="{F5BBBD66-FA3E-4F16-88C5-105ED601BF95}" srcOrd="7" destOrd="0" parTransId="{E2D1F13F-A08E-4354-AAFF-EC1A56F222F5}" sibTransId="{49C334D3-46DA-4475-8EB6-908944095ABF}"/>
    <dgm:cxn modelId="{A2E7393D-DE11-4BA0-9919-A85E2CC37FF6}" type="presOf" srcId="{1A6C7506-CD87-4C96-B3E2-503DB39C6712}" destId="{87BD68FD-A951-4A83-ABB3-9D7AF3F20166}" srcOrd="0" destOrd="4" presId="urn:microsoft.com/office/officeart/2005/8/layout/vList5"/>
    <dgm:cxn modelId="{48B44EE5-ACBC-4AC0-820C-C059524B5713}" type="presOf" srcId="{8A51F3EF-2E40-490C-A982-CC15720922C5}" destId="{87BD68FD-A951-4A83-ABB3-9D7AF3F20166}" srcOrd="0" destOrd="5" presId="urn:microsoft.com/office/officeart/2005/8/layout/vList5"/>
    <dgm:cxn modelId="{835A3985-7F9F-4A61-8BA4-C409B52EFB02}" type="presOf" srcId="{52349DDC-C194-443B-92E0-5259067A83CE}" destId="{F3F3F55B-905F-4D92-AC45-8100EAA4D89A}" srcOrd="0" destOrd="0" presId="urn:microsoft.com/office/officeart/2005/8/layout/vList5"/>
    <dgm:cxn modelId="{5FE4D471-CCFD-49FC-A6F9-7131FEDCDEC2}" type="presOf" srcId="{657CF86B-34B9-444A-B3F4-2517AF63BF87}" destId="{87BD68FD-A951-4A83-ABB3-9D7AF3F20166}" srcOrd="0" destOrd="1" presId="urn:microsoft.com/office/officeart/2005/8/layout/vList5"/>
    <dgm:cxn modelId="{798EBFA5-5A01-4EF4-96B3-44F1423277DF}" type="presOf" srcId="{C90D5172-FC80-470E-ACDE-0BAD63A575E2}" destId="{CC01A89F-0692-4BD4-9E8D-A3B91972E7CF}" srcOrd="0" destOrd="0" presId="urn:microsoft.com/office/officeart/2005/8/layout/vList5"/>
    <dgm:cxn modelId="{70A09B4A-0E7B-49B7-B369-992BFC05777C}" srcId="{46672EE0-22A5-4861-8554-8E447E109AD9}" destId="{2FE201B6-92DA-401E-B3DF-0EFB298EFCE9}" srcOrd="3" destOrd="0" parTransId="{B0713BF0-DCD2-4AF2-9827-DBC0ABDFDFB2}" sibTransId="{CB80F524-11E6-4D87-8649-E665DF406D33}"/>
    <dgm:cxn modelId="{C29CD317-D3C4-4B17-9E4F-DE38CEA636AC}" type="presOf" srcId="{2FE201B6-92DA-401E-B3DF-0EFB298EFCE9}" destId="{F3F3F55B-905F-4D92-AC45-8100EAA4D89A}" srcOrd="0" destOrd="3" presId="urn:microsoft.com/office/officeart/2005/8/layout/vList5"/>
    <dgm:cxn modelId="{BA226993-21E9-49C7-868E-DA51F741636C}" srcId="{46672EE0-22A5-4861-8554-8E447E109AD9}" destId="{86E2D936-77ED-4FAB-A666-F0ED24BA9CC0}" srcOrd="1" destOrd="0" parTransId="{0786C9BB-84D8-4041-8EEB-77F68803882F}" sibTransId="{3166182B-9791-4791-8D92-F440F3381A1F}"/>
    <dgm:cxn modelId="{C12E1214-42D8-4B01-BB95-2E763D46C6DD}" type="presOf" srcId="{FD3CDF4F-1198-4399-8005-02DCD0A4F0AB}" destId="{F70D3C5F-8ADA-4329-993B-8BACB71DB7B5}" srcOrd="0" destOrd="0" presId="urn:microsoft.com/office/officeart/2005/8/layout/vList5"/>
    <dgm:cxn modelId="{7465D3E4-BFA1-416A-8343-D8700639A733}" type="presOf" srcId="{C011202E-0774-4406-B837-0A7405ACE67C}" destId="{87BD68FD-A951-4A83-ABB3-9D7AF3F20166}" srcOrd="0" destOrd="0" presId="urn:microsoft.com/office/officeart/2005/8/layout/vList5"/>
    <dgm:cxn modelId="{B1234BED-2FD2-4901-9C60-0CB6D1DAF6E1}" srcId="{BBC652E7-AB1E-48C2-AC28-51BEA4A5F81B}" destId="{C90D5172-FC80-470E-ACDE-0BAD63A575E2}" srcOrd="0" destOrd="0" parTransId="{876544BE-8DD2-4769-9BFE-86F2136C7690}" sibTransId="{90633620-4FAE-444A-9923-DA863C4FD9D1}"/>
    <dgm:cxn modelId="{D2A471B1-5976-4259-A8BA-689BC83029C3}" srcId="{C90D5172-FC80-470E-ACDE-0BAD63A575E2}" destId="{C011202E-0774-4406-B837-0A7405ACE67C}" srcOrd="0" destOrd="0" parTransId="{DCAE0406-56AD-4564-B3C3-556FF7D57DF7}" sibTransId="{E5B79EE1-46A0-43E0-917E-1BDB093670AC}"/>
    <dgm:cxn modelId="{25F9948F-57AF-464C-AF5E-0468924559BE}" srcId="{C90D5172-FC80-470E-ACDE-0BAD63A575E2}" destId="{86A59BE0-685F-43C4-82FD-543D3746946A}" srcOrd="3" destOrd="0" parTransId="{B38FB484-8268-4D56-957A-AE97434A2304}" sibTransId="{4F740083-D122-476C-867F-21D9D07B7232}"/>
    <dgm:cxn modelId="{091FFC02-3E4D-449B-830B-FF48A1CB3C02}" srcId="{BBC652E7-AB1E-48C2-AC28-51BEA4A5F81B}" destId="{759C5A14-25F3-4ABD-839D-8A4E7C060BB0}" srcOrd="2" destOrd="0" parTransId="{60324659-9A1E-48B7-B2AC-75391204EEA2}" sibTransId="{E01F530A-31DE-430E-B61E-DF8338192A58}"/>
    <dgm:cxn modelId="{51D928E3-BBCA-4B83-81D9-AF032CD9E4EA}" srcId="{C90D5172-FC80-470E-ACDE-0BAD63A575E2}" destId="{657CF86B-34B9-444A-B3F4-2517AF63BF87}" srcOrd="1" destOrd="0" parTransId="{892F24F1-9C9F-4588-BA40-ABE2649D49B6}" sibTransId="{B14D5DB9-ED29-4CBF-8CB0-D0E12C6CCEB5}"/>
    <dgm:cxn modelId="{0711EE54-2A4A-4661-B26B-2BF05138CACC}" type="presOf" srcId="{46672EE0-22A5-4861-8554-8E447E109AD9}" destId="{BC43482A-7CC6-4C60-BBBD-9E395F88C0B3}" srcOrd="0" destOrd="0" presId="urn:microsoft.com/office/officeart/2005/8/layout/vList5"/>
    <dgm:cxn modelId="{C61CD8E8-6EC1-4BE6-8D52-466E66F89793}" srcId="{C90D5172-FC80-470E-ACDE-0BAD63A575E2}" destId="{1A6C7506-CD87-4C96-B3E2-503DB39C6712}" srcOrd="4" destOrd="0" parTransId="{9F620F03-879D-4FE8-81C6-D933418EC508}" sibTransId="{3200F4FC-0F3A-4B75-8A27-E19FAE019A89}"/>
    <dgm:cxn modelId="{7332A63F-BC74-489F-89F0-A0B97C2F9A9F}" srcId="{C90D5172-FC80-470E-ACDE-0BAD63A575E2}" destId="{8A51F3EF-2E40-490C-A982-CC15720922C5}" srcOrd="5" destOrd="0" parTransId="{3D98DC43-B8B4-4924-A6D3-24AC279C1B3F}" sibTransId="{C195958D-F28C-4175-AAA6-5CC962EE3D6B}"/>
    <dgm:cxn modelId="{511610E5-2716-43ED-8939-D3FEA75562C5}" srcId="{46672EE0-22A5-4861-8554-8E447E109AD9}" destId="{12EC9F9B-E5FE-41C4-A10D-792B94436F50}" srcOrd="2" destOrd="0" parTransId="{AA6ECF19-2EA8-4121-A255-8E0FF04CEABF}" sibTransId="{D8492131-40EE-4A54-99E2-30221BEA25C6}"/>
    <dgm:cxn modelId="{E97B0779-7707-4D80-98E8-3B1DC1DA810F}" type="presOf" srcId="{759C5A14-25F3-4ABD-839D-8A4E7C060BB0}" destId="{3C394BA1-E439-4F13-AA14-6C19ADC69ADB}" srcOrd="0" destOrd="0" presId="urn:microsoft.com/office/officeart/2005/8/layout/vList5"/>
    <dgm:cxn modelId="{011A65AB-10B9-4DEC-96AC-4EEAD5AA2E5B}" type="presParOf" srcId="{E381633F-5260-4A3B-97B4-68A13BF809FB}" destId="{68E20F4F-828B-4DF9-B482-A5D035DE5630}" srcOrd="0" destOrd="0" presId="urn:microsoft.com/office/officeart/2005/8/layout/vList5"/>
    <dgm:cxn modelId="{4B9B5A46-8C77-4482-91E9-031955D2C9DF}" type="presParOf" srcId="{68E20F4F-828B-4DF9-B482-A5D035DE5630}" destId="{CC01A89F-0692-4BD4-9E8D-A3B91972E7CF}" srcOrd="0" destOrd="0" presId="urn:microsoft.com/office/officeart/2005/8/layout/vList5"/>
    <dgm:cxn modelId="{F7D22A0C-8A70-423B-B5C0-F262B4134866}" type="presParOf" srcId="{68E20F4F-828B-4DF9-B482-A5D035DE5630}" destId="{87BD68FD-A951-4A83-ABB3-9D7AF3F20166}" srcOrd="1" destOrd="0" presId="urn:microsoft.com/office/officeart/2005/8/layout/vList5"/>
    <dgm:cxn modelId="{F1A5CFF4-B633-4036-9DA0-BA87FD7A7C69}" type="presParOf" srcId="{E381633F-5260-4A3B-97B4-68A13BF809FB}" destId="{5BBE1D72-71AB-4A2F-8766-686D76361389}" srcOrd="1" destOrd="0" presId="urn:microsoft.com/office/officeart/2005/8/layout/vList5"/>
    <dgm:cxn modelId="{CE5334CA-688A-4671-B21F-617F1E7B938D}" type="presParOf" srcId="{E381633F-5260-4A3B-97B4-68A13BF809FB}" destId="{E44687D2-FCB0-4B89-90B4-B109809425AE}" srcOrd="2" destOrd="0" presId="urn:microsoft.com/office/officeart/2005/8/layout/vList5"/>
    <dgm:cxn modelId="{7F0A6819-EABF-4373-9339-D548B49B220B}" type="presParOf" srcId="{E44687D2-FCB0-4B89-90B4-B109809425AE}" destId="{BC43482A-7CC6-4C60-BBBD-9E395F88C0B3}" srcOrd="0" destOrd="0" presId="urn:microsoft.com/office/officeart/2005/8/layout/vList5"/>
    <dgm:cxn modelId="{01EB3F61-E120-4D03-8770-51FE22532C44}" type="presParOf" srcId="{E44687D2-FCB0-4B89-90B4-B109809425AE}" destId="{F3F3F55B-905F-4D92-AC45-8100EAA4D89A}" srcOrd="1" destOrd="0" presId="urn:microsoft.com/office/officeart/2005/8/layout/vList5"/>
    <dgm:cxn modelId="{39828385-DD55-4FBE-8D9C-2CF49C33FC09}" type="presParOf" srcId="{E381633F-5260-4A3B-97B4-68A13BF809FB}" destId="{A779799E-CF65-433A-80B4-A2BFD369648B}" srcOrd="3" destOrd="0" presId="urn:microsoft.com/office/officeart/2005/8/layout/vList5"/>
    <dgm:cxn modelId="{D46CA9DD-0F6F-495E-AD18-A3F1B21AC686}" type="presParOf" srcId="{E381633F-5260-4A3B-97B4-68A13BF809FB}" destId="{A0ECB84A-E83F-40FA-9DE6-0B6DA7E44247}" srcOrd="4" destOrd="0" presId="urn:microsoft.com/office/officeart/2005/8/layout/vList5"/>
    <dgm:cxn modelId="{007CC364-E2F9-43F1-B53B-C8C6743F94F3}" type="presParOf" srcId="{A0ECB84A-E83F-40FA-9DE6-0B6DA7E44247}" destId="{3C394BA1-E439-4F13-AA14-6C19ADC69ADB}" srcOrd="0" destOrd="0" presId="urn:microsoft.com/office/officeart/2005/8/layout/vList5"/>
    <dgm:cxn modelId="{FF1B0F7E-45FB-4982-B6B8-EA606FB30759}" type="presParOf" srcId="{A0ECB84A-E83F-40FA-9DE6-0B6DA7E44247}" destId="{F70D3C5F-8ADA-4329-993B-8BACB71DB7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12776"/>
            <a:ext cx="8574776" cy="2748879"/>
          </a:xfrm>
        </p:spPr>
        <p:txBody>
          <a:bodyPr>
            <a:noAutofit/>
          </a:bodyPr>
          <a:lstStyle/>
          <a:p>
            <a:pPr algn="ctr"/>
            <a:r>
              <a:rPr lang="ru-RU" sz="3500" dirty="0" err="1" smtClean="0">
                <a:latin typeface="+mn-lt"/>
              </a:rPr>
              <a:t>Джерела</a:t>
            </a:r>
            <a:r>
              <a:rPr lang="ru-RU" sz="3500" dirty="0" smtClean="0">
                <a:latin typeface="+mn-lt"/>
              </a:rPr>
              <a:t> </a:t>
            </a:r>
            <a:r>
              <a:rPr lang="ru-RU" sz="3500" dirty="0" err="1" smtClean="0">
                <a:latin typeface="+mn-lt"/>
              </a:rPr>
              <a:t>поповнення</a:t>
            </a:r>
            <a:r>
              <a:rPr lang="ru-RU" sz="3500" dirty="0" smtClean="0">
                <a:latin typeface="+mn-lt"/>
              </a:rPr>
              <a:t> та </a:t>
            </a:r>
            <a:r>
              <a:rPr lang="ru-RU" sz="3500" dirty="0" err="1" smtClean="0">
                <a:latin typeface="+mn-lt"/>
              </a:rPr>
              <a:t>ефективність</a:t>
            </a:r>
            <a:r>
              <a:rPr lang="ru-RU" sz="3500" dirty="0" smtClean="0">
                <a:latin typeface="+mn-lt"/>
              </a:rPr>
              <a:t> </a:t>
            </a:r>
            <a:r>
              <a:rPr lang="ru-RU" sz="3500" dirty="0" err="1" smtClean="0">
                <a:latin typeface="+mn-lt"/>
              </a:rPr>
              <a:t>використання</a:t>
            </a:r>
            <a:r>
              <a:rPr lang="ru-RU" sz="3500" dirty="0" smtClean="0">
                <a:latin typeface="+mn-lt"/>
              </a:rPr>
              <a:t> </a:t>
            </a:r>
            <a:r>
              <a:rPr lang="ru-RU" sz="3500" dirty="0" err="1" smtClean="0">
                <a:latin typeface="+mn-lt"/>
              </a:rPr>
              <a:t>оборотних</a:t>
            </a:r>
            <a:r>
              <a:rPr lang="ru-RU" sz="3500" dirty="0" smtClean="0">
                <a:latin typeface="+mn-lt"/>
              </a:rPr>
              <a:t> </a:t>
            </a:r>
            <a:r>
              <a:rPr lang="ru-RU" sz="3500" dirty="0" err="1" smtClean="0">
                <a:latin typeface="+mn-lt"/>
              </a:rPr>
              <a:t>активів</a:t>
            </a:r>
            <a:r>
              <a:rPr lang="ru-RU" sz="3500" dirty="0" smtClean="0">
                <a:latin typeface="+mn-lt"/>
              </a:rPr>
              <a:t> </a:t>
            </a:r>
            <a:r>
              <a:rPr lang="ru-RU" sz="3500" dirty="0" err="1" smtClean="0">
                <a:latin typeface="+mn-lt"/>
              </a:rPr>
              <a:t>підприємства</a:t>
            </a:r>
            <a:r>
              <a:rPr lang="ru-RU" sz="3500" dirty="0" smtClean="0">
                <a:latin typeface="+mn-lt"/>
              </a:rPr>
              <a:t> </a:t>
            </a:r>
            <a:r>
              <a:rPr lang="ru-RU" sz="3500" dirty="0" err="1" smtClean="0">
                <a:latin typeface="+mn-lt"/>
              </a:rPr>
              <a:t>молочної</a:t>
            </a:r>
            <a:r>
              <a:rPr lang="ru-RU" sz="3500" dirty="0" smtClean="0">
                <a:latin typeface="+mn-lt"/>
              </a:rPr>
              <a:t> </a:t>
            </a:r>
            <a:r>
              <a:rPr lang="ru-RU" sz="3500" dirty="0" err="1" smtClean="0">
                <a:latin typeface="+mn-lt"/>
              </a:rPr>
              <a:t>промисловості</a:t>
            </a:r>
            <a:r>
              <a:rPr lang="ru-RU" sz="3500" dirty="0" smtClean="0">
                <a:latin typeface="+mn-lt"/>
              </a:rPr>
              <a:t> </a:t>
            </a:r>
            <a:br>
              <a:rPr lang="ru-RU" sz="3500" dirty="0" smtClean="0">
                <a:latin typeface="+mn-lt"/>
              </a:rPr>
            </a:br>
            <a:r>
              <a:rPr lang="uk-UA" sz="3500" dirty="0" smtClean="0">
                <a:latin typeface="+mn-lt"/>
              </a:rPr>
              <a:t>( </a:t>
            </a:r>
            <a:r>
              <a:rPr lang="uk-UA" sz="3500" dirty="0">
                <a:latin typeface="+mn-lt"/>
              </a:rPr>
              <a:t>на прикладі </a:t>
            </a:r>
            <a:r>
              <a:rPr lang="uk-UA" sz="3500" dirty="0" smtClean="0">
                <a:latin typeface="+mn-lt"/>
              </a:rPr>
              <a:t>ПрАТ «</a:t>
            </a:r>
            <a:r>
              <a:rPr lang="uk-UA" sz="3500" dirty="0" err="1" smtClean="0">
                <a:latin typeface="+mn-lt"/>
              </a:rPr>
              <a:t>Літинський</a:t>
            </a:r>
            <a:r>
              <a:rPr lang="uk-UA" sz="3500" dirty="0" smtClean="0">
                <a:latin typeface="+mn-lt"/>
              </a:rPr>
              <a:t> </a:t>
            </a:r>
            <a:r>
              <a:rPr lang="uk-UA" sz="3500" dirty="0">
                <a:latin typeface="+mn-lt"/>
              </a:rPr>
              <a:t>молочний завод»)</a:t>
            </a:r>
            <a:r>
              <a:rPr lang="ru-RU" sz="3500" dirty="0">
                <a:latin typeface="+mn-lt"/>
              </a:rPr>
              <a:t/>
            </a:r>
            <a:br>
              <a:rPr lang="ru-RU" sz="3500" dirty="0">
                <a:latin typeface="+mn-lt"/>
              </a:rPr>
            </a:br>
            <a:endParaRPr lang="ru-RU" sz="35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293096"/>
            <a:ext cx="7854696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Виконав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: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ст.гр</a:t>
            </a:r>
            <a:r>
              <a:rPr lang="ru-RU" dirty="0" smtClean="0">
                <a:solidFill>
                  <a:schemeClr val="bg1"/>
                </a:solidFill>
              </a:rPr>
              <a:t>. МОз-14мі </a:t>
            </a:r>
            <a:r>
              <a:rPr lang="ru-RU" dirty="0" err="1" smtClean="0">
                <a:solidFill>
                  <a:schemeClr val="bg1"/>
                </a:solidFill>
              </a:rPr>
              <a:t>Гулієв</a:t>
            </a:r>
            <a:r>
              <a:rPr lang="ru-RU" dirty="0" smtClean="0">
                <a:solidFill>
                  <a:schemeClr val="bg1"/>
                </a:solidFill>
              </a:rPr>
              <a:t> О.А. 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 err="1">
                <a:solidFill>
                  <a:schemeClr val="bg1"/>
                </a:solidFill>
              </a:rPr>
              <a:t>Науковий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керівник</a:t>
            </a:r>
            <a:r>
              <a:rPr lang="ru-RU" dirty="0">
                <a:solidFill>
                  <a:schemeClr val="bg1"/>
                </a:solidFill>
              </a:rPr>
              <a:t>:</a:t>
            </a:r>
          </a:p>
          <a:p>
            <a:r>
              <a:rPr lang="ru-RU" dirty="0" err="1">
                <a:solidFill>
                  <a:schemeClr val="bg1"/>
                </a:solidFill>
              </a:rPr>
              <a:t>д.е.н</a:t>
            </a:r>
            <a:r>
              <a:rPr lang="ru-RU" dirty="0">
                <a:solidFill>
                  <a:schemeClr val="bg1"/>
                </a:solidFill>
              </a:rPr>
              <a:t>., проф. </a:t>
            </a:r>
            <a:r>
              <a:rPr lang="ru-RU" dirty="0" smtClean="0">
                <a:solidFill>
                  <a:schemeClr val="bg1"/>
                </a:solidFill>
              </a:rPr>
              <a:t>Мороз О.В. 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42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26977" y="6166845"/>
            <a:ext cx="514904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Структурна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динаміка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молока в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5004"/>
              </p:ext>
            </p:extLst>
          </p:nvPr>
        </p:nvGraphicFramePr>
        <p:xfrm>
          <a:off x="166374" y="692696"/>
          <a:ext cx="8802142" cy="237626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08452"/>
                <a:gridCol w="1009261"/>
                <a:gridCol w="879773"/>
                <a:gridCol w="1368152"/>
                <a:gridCol w="864096"/>
                <a:gridCol w="1296144"/>
                <a:gridCol w="2376264"/>
              </a:tblGrid>
              <a:tr h="196769">
                <a:tc rowSpan="3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Вартість експорту у 2014 р. до 2013 р., %</a:t>
                      </a:r>
                      <a:endParaRPr kumimoji="0" lang="ru-RU" sz="12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Обсяг експорту у 2014 р. до 2013 р., %</a:t>
                      </a:r>
                      <a:endParaRPr kumimoji="0" lang="ru-RU" sz="12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Експорт</a:t>
                      </a:r>
                      <a:endParaRPr kumimoji="0" lang="ru-RU" sz="12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b="1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і назва товарів згідно з УКТЗЕД</a:t>
                      </a:r>
                      <a:endParaRPr kumimoji="0" lang="ru-RU" sz="1200" b="1" kern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</a:tr>
              <a:tr h="19676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01.01.2014 по 31.12.2014</a:t>
                      </a:r>
                      <a:endParaRPr kumimoji="0" lang="ru-RU" sz="12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01.01.2013 по 31.12.2013</a:t>
                      </a:r>
                      <a:endParaRPr kumimoji="0" lang="ru-RU" sz="12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9030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вага </a:t>
                      </a:r>
                      <a:r>
                        <a:rPr kumimoji="0" lang="uk-UA" sz="1200" b="1" kern="12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нетто</a:t>
                      </a:r>
                      <a:r>
                        <a:rPr kumimoji="0" lang="uk-UA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т.</a:t>
                      </a:r>
                      <a:endParaRPr kumimoji="0" lang="ru-RU" sz="12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вартість </a:t>
                      </a:r>
                      <a:r>
                        <a:rPr kumimoji="0" lang="uk-UA" sz="1200" b="1" kern="12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тис.дол.США</a:t>
                      </a:r>
                      <a:endParaRPr kumimoji="0" lang="ru-RU" sz="12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вага </a:t>
                      </a:r>
                      <a:r>
                        <a:rPr kumimoji="0" lang="uk-UA" sz="1200" b="1" kern="12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нетто</a:t>
                      </a:r>
                      <a:r>
                        <a:rPr kumimoji="0" lang="uk-UA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т.</a:t>
                      </a:r>
                      <a:endParaRPr kumimoji="0" lang="ru-RU" sz="12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вартість </a:t>
                      </a:r>
                      <a:r>
                        <a:rPr kumimoji="0" lang="uk-UA" sz="1200" b="1" kern="12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тис.дол.США</a:t>
                      </a:r>
                      <a:endParaRPr kumimoji="0" lang="ru-RU" sz="12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11506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84,8</a:t>
                      </a:r>
                      <a:endParaRPr kumimoji="0" lang="ru-RU" sz="1200" b="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91,1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6948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4735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7623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5584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401. Молоко та вершки незгущені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</a:tr>
              <a:tr h="27800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159,9</a:t>
                      </a:r>
                      <a:endParaRPr kumimoji="0" lang="ru-RU" sz="1200" b="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164,6</a:t>
                      </a:r>
                      <a:endParaRPr kumimoji="0" lang="ru-RU" sz="1200" kern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49866</a:t>
                      </a:r>
                      <a:endParaRPr kumimoji="0" lang="ru-RU" sz="1200" kern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121268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30303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75855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402. Молоко та вершки згущені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32542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81,7</a:t>
                      </a:r>
                      <a:endParaRPr kumimoji="0" lang="ru-RU" sz="1200" b="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91,3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2999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3999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3283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4897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403. Маслянка, ферментовані або сквашені молоко та вершки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F5FC"/>
                    </a:solidFill>
                  </a:tcPr>
                </a:tc>
              </a:tr>
              <a:tr h="270363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60,2</a:t>
                      </a:r>
                      <a:endParaRPr kumimoji="0" lang="ru-RU" sz="1200" b="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64,9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22332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26620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34408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44192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404. Молочна сироватка</a:t>
                      </a:r>
                      <a:endParaRPr kumimoji="0" lang="ru-RU" sz="12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260648"/>
            <a:ext cx="6707029" cy="33855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Таблиця </a:t>
            </a:r>
            <a:r>
              <a:rPr lang="uk-UA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 Експорт молока і молочних продуктів в 2013-2014 рр.</a:t>
            </a:r>
            <a:endParaRPr kumimoji="0" lang="uk-UA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al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59" y="3068960"/>
            <a:ext cx="5238750" cy="3133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vkurse.ua/i/2013-04/importnye-molochnye-produk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25144"/>
            <a:ext cx="2591475" cy="1619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61969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81422023"/>
              </p:ext>
            </p:extLst>
          </p:nvPr>
        </p:nvGraphicFramePr>
        <p:xfrm>
          <a:off x="773324" y="1484784"/>
          <a:ext cx="763284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496" y="283419"/>
            <a:ext cx="7272809" cy="120032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Приватне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акціонерне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товариство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Літинський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молочний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завод»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  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назва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: ПрАТ «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Літинський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молзавод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5122" name="Picture 2" descr="http://smida.gov.ua/images/icons/dow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3" y="3968750"/>
            <a:ext cx="123825" cy="6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.biz-gid.com/img/logo/3272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5" y="116631"/>
            <a:ext cx="1835696" cy="139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25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839043"/>
              </p:ext>
            </p:extLst>
          </p:nvPr>
        </p:nvGraphicFramePr>
        <p:xfrm>
          <a:off x="400955" y="1484784"/>
          <a:ext cx="8208912" cy="464824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{8A107856-5554-42FB-B03E-39F5DBC370BA}</a:tableStyleId>
              </a:tblPr>
              <a:tblGrid>
                <a:gridCol w="3568507"/>
                <a:gridCol w="967488"/>
                <a:gridCol w="1074425"/>
                <a:gridCol w="1299246"/>
                <a:gridCol w="1299246"/>
              </a:tblGrid>
              <a:tr h="63093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Роки</a:t>
                      </a:r>
                      <a:endParaRPr kumimoji="0" lang="ru-RU" sz="12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Абсолютне</a:t>
                      </a:r>
                      <a:r>
                        <a:rPr kumimoji="0" lang="ru-RU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відхилення</a:t>
                      </a:r>
                      <a:r>
                        <a:rPr kumimoji="0" lang="ru-RU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kumimoji="0" lang="ru-RU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8685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kumimoji="0" lang="ru-RU" sz="12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ru-RU" sz="12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kumimoji="0" lang="ru-RU" sz="12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66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4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Загальна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вартість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майна,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78915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82902,5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87152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3987,5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</a:tr>
              <a:tr h="289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Оборотні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53088,5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58615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64048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5526,5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Необоротні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25820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24287,5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23104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-1532,5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</a:tr>
              <a:tr h="214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Власний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капітал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25121,5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23651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28750,5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-1470,5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</a:tr>
              <a:tr h="214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Залучений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капітал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53793,5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59251,5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58401,5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5458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</a:tr>
              <a:tr h="214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Чистий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реалізації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170632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221327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244780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50695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</a:tr>
              <a:tr h="214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Собівартість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реалізації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159091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198646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219168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39555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</a:tr>
              <a:tr h="214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Валовий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прибуток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11541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22681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25612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11140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</a:tr>
              <a:tr h="214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Фінансові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операційної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діяльності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1919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11018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13101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9099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</a:tr>
              <a:tr h="214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Фінансові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звичайної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діяльності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-6181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5180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8452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11361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FE7"/>
                    </a:solidFill>
                  </a:tcPr>
                </a:tc>
              </a:tr>
              <a:tr h="214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Чистий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прибуток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-6499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3576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6631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10075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FCB0"/>
                    </a:solidFill>
                  </a:tcPr>
                </a:tc>
              </a:tr>
              <a:tr h="214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Чисельність персоналу, осіб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442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560</a:t>
                      </a:r>
                      <a:endParaRPr lang="ru-RU" sz="1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565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692696"/>
            <a:ext cx="8712968" cy="707886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4 – Основні економічні показники діяльності  </a:t>
            </a:r>
            <a:r>
              <a:rPr kumimoji="0" lang="en-US" alt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kumimoji="0" lang="uk-UA" alt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ПрАТ </a:t>
            </a:r>
            <a:r>
              <a:rPr kumimoji="0" lang="uk-UA" alt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20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Літинський</a:t>
            </a: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молочний</a:t>
            </a: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завод</a:t>
            </a:r>
            <a:r>
              <a:rPr kumimoji="0" lang="uk-UA" alt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» </a:t>
            </a:r>
            <a:endParaRPr kumimoji="0" lang="ru-RU" altLang="ru-RU" sz="1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28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17033"/>
              </p:ext>
            </p:extLst>
          </p:nvPr>
        </p:nvGraphicFramePr>
        <p:xfrm>
          <a:off x="323528" y="1268760"/>
          <a:ext cx="8624991" cy="550969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720656"/>
                <a:gridCol w="714076"/>
                <a:gridCol w="610619"/>
                <a:gridCol w="721913"/>
                <a:gridCol w="1033617"/>
                <a:gridCol w="996781"/>
                <a:gridCol w="987731"/>
                <a:gridCol w="839598"/>
              </a:tblGrid>
              <a:tr h="57606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Роки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Абсолютне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відхилення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Відносне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відхилення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9380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47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зносу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основних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засобів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8,73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82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ліквідності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поточної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покриття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1,40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-0,03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-2,35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9,88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ліквідності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швидкої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19,78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13,15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82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ліквідності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абсолютної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-0,01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-20,06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5,25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 фінансової автономії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-0,03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-10,38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15,63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82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фінансової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залежності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3,51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-0,47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-13,52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 фінансового ризику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-0,47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16,99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-18,92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8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маневреності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власного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капіталу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-0,03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-0,03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-3,21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829,77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ентабельність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активів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-8,24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4,31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7,61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12,55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3,30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152,38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76,39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82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ентабельність власного капіталу, %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-25,87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40,99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7,94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-158,44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52,54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ентабельність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родажу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10,25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10,46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3,48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51,51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8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ентабельість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витрат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7,25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11,42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11,69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57,39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2,35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оборотності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активів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оборотів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2,67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2,81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23,47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8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оборотності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власного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капіталу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оборотів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9,36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-0,84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37,77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-9,02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496" y="476672"/>
            <a:ext cx="8784976" cy="707886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5 – Показники фінансового стану підприємства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ПрАТ «</a:t>
            </a:r>
            <a:r>
              <a:rPr kumimoji="0" lang="uk-UA" altLang="ru-RU" sz="20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Літинський</a:t>
            </a:r>
            <a:r>
              <a:rPr kumimoji="0" lang="uk-UA" alt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молочний завод»</a:t>
            </a: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06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734568"/>
              </p:ext>
            </p:extLst>
          </p:nvPr>
        </p:nvGraphicFramePr>
        <p:xfrm>
          <a:off x="35495" y="457200"/>
          <a:ext cx="9075969" cy="2956610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2592289"/>
                <a:gridCol w="720080"/>
                <a:gridCol w="504056"/>
                <a:gridCol w="648072"/>
                <a:gridCol w="648072"/>
                <a:gridCol w="504056"/>
                <a:gridCol w="648072"/>
                <a:gridCol w="720080"/>
                <a:gridCol w="720080"/>
                <a:gridCol w="720080"/>
                <a:gridCol w="651032"/>
              </a:tblGrid>
              <a:tr h="19271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Елементи оборотних активів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2012 рік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 рік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 рік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Абсолют. відхил., </a:t>
                      </a:r>
                      <a:r>
                        <a:rPr lang="uk-UA" sz="1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uk-UA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при-росту, %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Абсолют.відхилен</a:t>
                      </a:r>
                      <a:r>
                        <a:rPr lang="uk-UA" sz="1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uk-UA" sz="1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uk-UA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при-росту, %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7140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 грн.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 грн.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 грн.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71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Виробничі запаси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3805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7,17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4540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7,75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5794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19,32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1254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27,62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48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Незавершене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виробництво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3901,5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7,35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2434,5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3572,5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-1467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-37,60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1138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46,74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8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Готова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13305,5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25,06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8203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13,99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5810,5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-5102,5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-38,35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-2392,5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-29,17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8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Товари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8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Дебіторська заборгованість за товари, роботи, послуги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26080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49,13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32064,5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54,70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32498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50,74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5984,5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22,95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433,50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Дебіторська заборгованість за рахунками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3826,5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7,21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9104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15,53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14786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5277,5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137,92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5682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62,41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Інша поточна дебіторська заборгованість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1,78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1,73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-665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-65,58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Поточні фінансові інвестиції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Грошові кошти та їх еквіваленти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1,68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1,61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-9,62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46,00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4,66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Витрати майбутніх періодів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25,93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8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Інші оборотні активи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91,67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-30,43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8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Всього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53088,5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58615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64048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5526,5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10,41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5433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9,27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6915" y="43934"/>
            <a:ext cx="8430170" cy="36933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uk-UA" alt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Таблиця 6 – Аналіз складу та структури оборотних активів</a:t>
            </a:r>
            <a:endPara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3450" t="50000" r="8601" b="11121"/>
          <a:stretch/>
        </p:blipFill>
        <p:spPr>
          <a:xfrm>
            <a:off x="0" y="3429000"/>
            <a:ext cx="9151987" cy="327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0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225456"/>
              </p:ext>
            </p:extLst>
          </p:nvPr>
        </p:nvGraphicFramePr>
        <p:xfrm>
          <a:off x="611559" y="1772815"/>
          <a:ext cx="8075238" cy="3883993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3168353"/>
                <a:gridCol w="1152128"/>
                <a:gridCol w="1152128"/>
                <a:gridCol w="1011807"/>
                <a:gridCol w="1590822"/>
              </a:tblGrid>
              <a:tr h="233808">
                <a:tc rowSpan="2">
                  <a:txBody>
                    <a:bodyPr/>
                    <a:lstStyle/>
                    <a:p>
                      <a:pPr indent="-228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Рік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-22860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Відхилення 2014/2012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</a:tr>
              <a:tr h="39832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>
                  <a:txBody>
                    <a:bodyPr/>
                    <a:lstStyle/>
                    <a:p>
                      <a:pPr marL="165100"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>
                  <a:txBody>
                    <a:bodyPr/>
                    <a:lstStyle/>
                    <a:p>
                      <a:pPr marL="165100"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03969">
                <a:tc>
                  <a:txBody>
                    <a:bodyPr/>
                    <a:lstStyle/>
                    <a:p>
                      <a:pPr indent="-228600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Коефіцієнт оборотності оборотних активів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E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2,16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E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2,67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E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2,81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E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29,90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EE6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76200" indent="-228600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 обертання оборотних активів, днів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166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-23,02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indent="-228600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Коефіцієнт оборотності оборотних активів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</a:p>
                  </a:txBody>
                  <a:tcPr marL="6350" marR="63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5,2</a:t>
                      </a:r>
                    </a:p>
                  </a:txBody>
                  <a:tcPr marL="6350" marR="63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</a:p>
                  </a:txBody>
                  <a:tcPr marL="6350" marR="63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-7,08</a:t>
                      </a:r>
                    </a:p>
                  </a:txBody>
                  <a:tcPr marL="6350" marR="63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76200" indent="-228600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 обертання оборотних активів, днів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65,1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68,6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70,1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7,62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indent="-228600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Коефіцієнт завантаження коштів в обороті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4,52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3,16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3,84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-15,04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 оборотності матеріальних запасів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7,57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13,08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14,43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90,69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874">
                <a:tc>
                  <a:txBody>
                    <a:bodyPr/>
                    <a:lstStyle/>
                    <a:p>
                      <a:pPr marL="76200" indent="-228600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 обертання матеріальних запасів, днів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47,57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27,53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24,95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-47,56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22">
                <a:tc>
                  <a:txBody>
                    <a:bodyPr/>
                    <a:lstStyle/>
                    <a:p>
                      <a:pPr marL="76200" indent="-2286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 оборотності незавершеного виробництва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40,78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81,60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61,35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50,45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08">
                <a:tc>
                  <a:txBody>
                    <a:bodyPr/>
                    <a:lstStyle/>
                    <a:p>
                      <a:pPr marL="76200" indent="-22860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 обертання незавершеного виробництва, днів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8,83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4,41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5,87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2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-33,53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980728"/>
            <a:ext cx="8421478" cy="400110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  <a:tab pos="6302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/>
            <a:r>
              <a:rPr lang="uk-UA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</a:t>
            </a:r>
            <a:r>
              <a:rPr lang="uk-UA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uk-UA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Показники ефективності використання оборотних активів</a:t>
            </a:r>
            <a:endParaRPr kumimoji="0" lang="uk-UA" alt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4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Полотно 136"/>
          <p:cNvGrpSpPr/>
          <p:nvPr/>
        </p:nvGrpSpPr>
        <p:grpSpPr>
          <a:xfrm>
            <a:off x="1421603" y="1201465"/>
            <a:ext cx="6566486" cy="3466706"/>
            <a:chOff x="0" y="0"/>
            <a:chExt cx="6248400" cy="32004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6248400" cy="32004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5" name="Прямоугольник 4"/>
            <p:cNvSpPr/>
            <p:nvPr/>
          </p:nvSpPr>
          <p:spPr>
            <a:xfrm>
              <a:off x="2124075" y="228600"/>
              <a:ext cx="1857375" cy="35242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Головний бухгалтер</a:t>
              </a:r>
              <a:endParaRPr lang="ru-RU" sz="10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6" name="Прямая соединительная линия 5"/>
            <p:cNvCxnSpPr>
              <a:stCxn id="5" idx="2"/>
            </p:cNvCxnSpPr>
            <p:nvPr/>
          </p:nvCxnSpPr>
          <p:spPr>
            <a:xfrm>
              <a:off x="3052763" y="581025"/>
              <a:ext cx="0" cy="22860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771525" y="809625"/>
              <a:ext cx="4676775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2190750" y="809625"/>
              <a:ext cx="0" cy="2190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3723300" y="809625"/>
              <a:ext cx="0" cy="2190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>
              <a:off x="5448300" y="809625"/>
              <a:ext cx="0" cy="2190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761025" y="809625"/>
              <a:ext cx="0" cy="2190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sp>
          <p:nvSpPr>
            <p:cNvPr id="12" name="Прямоугольник 11"/>
            <p:cNvSpPr/>
            <p:nvPr/>
          </p:nvSpPr>
          <p:spPr>
            <a:xfrm>
              <a:off x="1524000" y="1027724"/>
              <a:ext cx="1323975" cy="55342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 dirty="0">
                  <a:effectLst/>
                  <a:latin typeface="Times New Roman"/>
                  <a:ea typeface="Calibri"/>
                </a:rPr>
                <a:t>Старший бухгалтер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6650" y="1028700"/>
              <a:ext cx="1323975" cy="55308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</a:rPr>
                <a:t>Матеріальна група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119438" y="1028700"/>
              <a:ext cx="1323975" cy="55308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</a:rPr>
                <a:t>Бухгалтер-касир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742475" y="1027724"/>
              <a:ext cx="1323975" cy="55308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</a:rPr>
                <a:t>Розрахункова група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90500" y="1580809"/>
              <a:ext cx="0" cy="1047116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190500" y="1914525"/>
              <a:ext cx="1809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190500" y="2294550"/>
              <a:ext cx="1809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190500" y="2627925"/>
              <a:ext cx="1809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sp>
          <p:nvSpPr>
            <p:cNvPr id="20" name="Прямоугольник 19"/>
            <p:cNvSpPr/>
            <p:nvPr/>
          </p:nvSpPr>
          <p:spPr>
            <a:xfrm>
              <a:off x="371475" y="1704975"/>
              <a:ext cx="1171575" cy="3429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Бухгалтер 1</a:t>
              </a:r>
              <a:endParaRPr lang="ru-RU" sz="10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71475" y="2112600"/>
              <a:ext cx="1171575" cy="3048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</a:rPr>
                <a:t>Бухгалтер 2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71475" y="2457450"/>
              <a:ext cx="1171575" cy="3048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</a:rPr>
                <a:t>Бухгалтер 3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4790100" y="1590335"/>
              <a:ext cx="0" cy="1438275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4790100" y="1924345"/>
              <a:ext cx="1809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4790100" y="2304075"/>
              <a:ext cx="1809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4790100" y="2637450"/>
              <a:ext cx="1809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4790100" y="3029245"/>
              <a:ext cx="1809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sp>
          <p:nvSpPr>
            <p:cNvPr id="28" name="Прямоугольник 27"/>
            <p:cNvSpPr/>
            <p:nvPr/>
          </p:nvSpPr>
          <p:spPr>
            <a:xfrm>
              <a:off x="4971075" y="1714795"/>
              <a:ext cx="1171575" cy="3429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</a:rPr>
                <a:t>Бухгалтер 1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971075" y="2121830"/>
              <a:ext cx="1171575" cy="3048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</a:rPr>
                <a:t>Бухгалтер 2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971075" y="2467270"/>
              <a:ext cx="1171575" cy="3048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</a:rPr>
                <a:t>Бухгалтер 3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971075" y="2856525"/>
              <a:ext cx="1171575" cy="3048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</a:rPr>
                <a:t>Бухгалтер 4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32" name="Rectangle 43"/>
          <p:cNvSpPr>
            <a:spLocks noChangeArrowheads="1"/>
          </p:cNvSpPr>
          <p:nvPr/>
        </p:nvSpPr>
        <p:spPr bwMode="auto">
          <a:xfrm rot="10800000" flipV="1">
            <a:off x="153022" y="5071599"/>
            <a:ext cx="8953500" cy="707886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Рисунок 11 – Організаційна структура відділу бухгалтерії – структурного підрозділу управління оборотними активами підприємства</a:t>
            </a:r>
            <a:endParaRPr kumimoji="0" lang="uk-UA" altLang="ru-RU" sz="2000" b="1" i="1" strike="noStrike" cap="none" normalizeH="0" baseline="0" dirty="0" smtClean="0">
              <a:ln>
                <a:noFill/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21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903012"/>
              </p:ext>
            </p:extLst>
          </p:nvPr>
        </p:nvGraphicFramePr>
        <p:xfrm>
          <a:off x="107504" y="1052736"/>
          <a:ext cx="8892988" cy="5608632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952328"/>
                <a:gridCol w="1656184"/>
                <a:gridCol w="862290"/>
                <a:gridCol w="1790510"/>
                <a:gridCol w="1631676"/>
              </a:tblGrid>
              <a:tr h="6492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Назва  та зміст заходу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Відповідальний </a:t>
                      </a: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реалізацію заходів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Термін </a:t>
                      </a: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виконання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Витрати, </a:t>
                      </a:r>
                      <a:r>
                        <a:rPr lang="uk-UA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тис.грн</a:t>
                      </a: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algn="ctr" rtl="0" eaLnBrk="1" latinLnBrk="0" hangingPunct="1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Економічний </a:t>
                      </a:r>
                      <a:r>
                        <a:rPr kumimoji="0" lang="uk-UA" sz="12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та інші види ефектів</a:t>
                      </a:r>
                      <a:endParaRPr kumimoji="0" lang="ru-RU" sz="12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63911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Оптимізація структури джерел формування оборотного капіталу підприємства: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9173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етап – визначення вихідних </a:t>
                      </a: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параметрів </a:t>
                      </a: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моделі </a:t>
                      </a: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оптимізації </a:t>
                      </a: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джерел фінансування оборотного капіталу;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етап – розрахунок вартості залучених видів капіталу;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етап – вирішення задачі оптимізації джерел фінансування  оборотних коштів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Бухгалтерія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квартал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Заробітна плата робітників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Збільшення ефекту фінансового важеля  з 33,31 до 51,57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9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Удосконалення управління дебіторською заборгованістю як складової оборотних активів на основі вибору джерел її фінансування: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14403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Інкасація дебіторської заборгованості шляхом надання знижки покупцям при достроковій оплаті  за схемою «5/15, net 45»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Працівники  фінансової служби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рік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Втрати від   інфляції =  1428,99 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Втрати від надання знижок = 793,88 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Загальна сума втрат = 2222,87 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Скоригована загальна сума витрат = 2026,56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Економічний ефект від надання знижки = 396,40 тис.грн.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27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2.Рефінансування</a:t>
                      </a:r>
                      <a:r>
                        <a:rPr lang="uk-UA" sz="105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дебіторської </a:t>
                      </a:r>
                      <a:r>
                        <a:rPr lang="uk-UA" sz="105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заборго-ваності</a:t>
                      </a: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допомогою факторингової операції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Працівники  фінансової служби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рік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Плата за факторингове обслуговування = 16671,55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Комісійна винагорода за факторингові послуги = 3191,41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Сукупні витрати за факторинговою операцією = 19862,96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Підприємст-во отримає додатково 27770,04 тис.грн.                     (47663 - 19862,96 )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Прогнозування ефективності грошових  коштів  як ліквідної складової оборотних активів 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9173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Моделювання процесу </a:t>
                      </a: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досягнення </a:t>
                      </a: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необхідної результативності, за </a:t>
                      </a: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допомогою </a:t>
                      </a: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прогнозування </a:t>
                      </a: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ефективності </a:t>
                      </a: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грошових  коштів  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Директор фінансової служби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рік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Заробітна плата робітників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Дозволить об</a:t>
                      </a:r>
                      <a:r>
                        <a:rPr lang="uk-UA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'</a:t>
                      </a: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єктивно перевіряти реальність досягнення заплановано-го результату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7544" y="332656"/>
            <a:ext cx="8424936" cy="646331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uk-UA" alt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Таблиця 8 -  План заходів щодо підвищення ефективності використання оборотних активів ПрАТ «</a:t>
            </a:r>
            <a:r>
              <a:rPr kumimoji="0" lang="uk-UA" altLang="ru-RU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Літинський</a:t>
            </a:r>
            <a:r>
              <a:rPr kumimoji="0" lang="uk-UA" alt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молочний завод»</a:t>
            </a:r>
            <a:endParaRPr kumimoji="0" lang="uk-UA" altLang="ru-RU" sz="2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25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845133"/>
              </p:ext>
            </p:extLst>
          </p:nvPr>
        </p:nvGraphicFramePr>
        <p:xfrm>
          <a:off x="899592" y="831587"/>
          <a:ext cx="7344816" cy="3245485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3888432"/>
                <a:gridCol w="1800200"/>
                <a:gridCol w="1656184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 Факт (без надання знижки)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(із наданням знижки)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Обсяг реалізації продукції в кредит, тис. грн.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47633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47633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Період погашення дебіторської заборгованості, </a:t>
                      </a:r>
                      <a:r>
                        <a:rPr lang="uk-UA" sz="1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</a:t>
                      </a: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Норма прибутку, %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Місячний темп інфляції у 2015 р., %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uk-UA" sz="1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Індекс цін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1,134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1,032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Коефіцієнт падіння купівельної спроможності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0,88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0,97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Втрати від інфляції, тис. грн.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5715,96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1428,99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Втрати від надання знижок, тис. грн.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793,88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 Загальна сума втрат, тис. грн.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5715,96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2222,87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 Залишки дебіторської заборгованості, тис. грн.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9261,97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1984,71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 Сума вивільнених коштів, тис. грн.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7274,26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 Додатковий прибуток, тис. грн.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196,41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 Скоригована загальна сума витрат, тис. грн.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2026,56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 Економічний ефект, тис. грн.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3689,5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552474"/>
              </p:ext>
            </p:extLst>
          </p:nvPr>
        </p:nvGraphicFramePr>
        <p:xfrm>
          <a:off x="1187624" y="4797152"/>
          <a:ext cx="6649937" cy="210312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4932923"/>
                <a:gridCol w="1717014"/>
              </a:tblGrid>
              <a:tr h="210312">
                <a:tc>
                  <a:txBody>
                    <a:bodyPr/>
                    <a:lstStyle/>
                    <a:p>
                      <a:pPr marL="0" marR="381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uk-UA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Види витрат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81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uk-UA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 тис. грн</a:t>
                      </a:r>
                      <a:r>
                        <a:rPr kumimoji="0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93345">
                <a:tc gridSpan="2">
                  <a:txBody>
                    <a:bodyPr/>
                    <a:lstStyle/>
                    <a:p>
                      <a:pPr marL="0" marR="381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uk-UA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Банківський кредит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86690">
                <a:tc>
                  <a:txBody>
                    <a:bodyPr/>
                    <a:lstStyle/>
                    <a:p>
                      <a:pPr marL="0" marR="381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uk-UA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Нараховані проценти за користування банківською позикою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en-US" sz="12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28579,8</a:t>
                      </a:r>
                      <a:endParaRPr kumimoji="0" lang="ru-RU" sz="1200" kern="12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81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uk-UA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Додаткові витрати за послуги кредитного відділу банку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en-US" sz="12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71,5</a:t>
                      </a:r>
                      <a:endParaRPr kumimoji="0" lang="ru-RU" sz="1200" kern="12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81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uk-UA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Неінкасовані заборгованості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2095,85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81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uk-UA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Сукупні витрати за банківським кредитом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30747,15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381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uk-UA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Факторингова операція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381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uk-UA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Плата за факторингове обслуговування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16671,55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81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uk-UA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Комісійна винагорода за факторингові послуги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3191,41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81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uk-UA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Сукупні витрати за факторинговою операцією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3298190" algn="r"/>
                        </a:tabLst>
                      </a:pPr>
                      <a:r>
                        <a:rPr kumimoji="0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19862,96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79512" y="188640"/>
            <a:ext cx="8452839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3298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3298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3298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3298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3298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3298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3298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3298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3298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  <a:tab pos="3298825" algn="r"/>
              </a:tabLst>
            </a:pP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Таблиця 9 – Обґрунтування надання знижок при достроковій оплаті  за схемою «5/15,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</a:t>
            </a: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45» для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ПрАТ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Літинський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молочний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завод»</a:t>
            </a:r>
            <a:endParaRPr kumimoji="0" lang="ru-RU" sz="7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179512" y="4149080"/>
            <a:ext cx="853244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3298825" algn="r"/>
              </a:tabLst>
            </a:pPr>
            <a:r>
              <a:rPr lang="uk-UA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</a:t>
            </a:r>
            <a:r>
              <a:rPr lang="uk-UA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uk-UA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Порівняльний аналіз загальних річних витрат </a:t>
            </a:r>
            <a:r>
              <a:rPr lang="uk-UA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ПрАТ «</a:t>
            </a:r>
            <a:r>
              <a:rPr lang="uk-UA" sz="1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Літинський</a:t>
            </a:r>
            <a:r>
              <a:rPr lang="uk-UA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молочний завод»  за банківським кредитом та факторингом </a:t>
            </a:r>
            <a:endParaRPr lang="ru-RU" sz="7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67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71600"/>
            <a:ext cx="7557464" cy="2489448"/>
          </a:xfrm>
        </p:spPr>
        <p:txBody>
          <a:bodyPr>
            <a:normAutofit/>
          </a:bodyPr>
          <a:lstStyle/>
          <a:p>
            <a:r>
              <a:rPr lang="uk-UA" sz="7200" dirty="0" smtClean="0"/>
              <a:t>Дякую за увагу!!!!!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98405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970926"/>
              </p:ext>
            </p:extLst>
          </p:nvPr>
        </p:nvGraphicFramePr>
        <p:xfrm>
          <a:off x="323528" y="1484784"/>
          <a:ext cx="8640960" cy="5039241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440160"/>
                <a:gridCol w="7200800"/>
              </a:tblGrid>
              <a:tr h="5040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3593" marR="3359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uk-UA" sz="11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Обґрунтування напрямів удосконалення формування джерел поповнення та підвищення ефективності використання оборотних активів підприємств молочної промисловості</a:t>
                      </a:r>
                      <a:r>
                        <a:rPr lang="uk-UA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uk-UA" sz="1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3593" marR="3359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800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Завдання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3593" marR="3359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визначити економічну сутність оборотних активів, їх склад та джерела поповнення;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	проаналізувати підходи до класифікації оборотних активів підприємства та факторів ефективності їх використання;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	визначити завдання та напрямки аналізу ефективності використання оборотних активів підприємства;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	оцінити стан, проблеми та перспективи розвитку молочної промисловості України;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    надати загальну характеристику та охарактеризувати склад та структуру оборотних активів ПрАТ «</a:t>
                      </a:r>
                      <a:r>
                        <a:rPr lang="uk-UA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Літинський</a:t>
                      </a: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молочний завод»;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	проаналізувати ефективність використання оборотних активів  ПрАТ «</a:t>
                      </a:r>
                      <a:r>
                        <a:rPr lang="uk-UA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Літинський</a:t>
                      </a: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молочний завод»;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	визначити напрямки підвищення ефективності формування та використання оборотних активів підприємства.</a:t>
                      </a:r>
                      <a:endParaRPr lang="uk-UA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593" marR="3359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>
                        <a:alpha val="40000"/>
                      </a:srgbClr>
                    </a:solidFill>
                  </a:tcPr>
                </a:tc>
              </a:tr>
              <a:tr h="18722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Наукова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новизна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Основні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результати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uk-UA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магістерської кваліфікаційної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роботи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які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відзначаються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науковою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новизною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полягають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у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наступному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endParaRPr kumimoji="0" lang="uk-UA" sz="11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ru-RU" sz="1100" b="1" i="1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удосконалено</a:t>
                      </a:r>
                      <a:r>
                        <a:rPr kumimoji="0" lang="ru-RU" sz="1100" b="1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endParaRPr kumimoji="0" lang="uk-UA" sz="1100" b="1" i="1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класифікаці</a:t>
                      </a:r>
                      <a:r>
                        <a:rPr kumimoji="0" lang="uk-UA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ю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факторів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uk-UA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що впливають на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ефективність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використання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оборотних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uk-UA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активів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підприємства, яка</a:t>
                      </a:r>
                      <a:r>
                        <a:rPr kumimoji="0" lang="uk-UA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відміну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існуючих</a:t>
                      </a:r>
                      <a:r>
                        <a:rPr kumimoji="0" lang="uk-UA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доповнена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специфічними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галузевими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чинниками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впливу</a:t>
                      </a:r>
                      <a:r>
                        <a:rPr kumimoji="0" lang="uk-UA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які виділені з поміж зовнішніх факторів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</a:t>
                      </a:r>
                      <a:endParaRPr kumimoji="0" lang="uk-UA" sz="11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ru-RU" sz="1100" b="1" i="1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дістало</a:t>
                      </a:r>
                      <a:r>
                        <a:rPr kumimoji="0" lang="ru-RU" sz="1100" b="1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b="1" i="1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подальшого</a:t>
                      </a:r>
                      <a:r>
                        <a:rPr kumimoji="0" lang="ru-RU" sz="1100" b="1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b="1" i="1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розвитку</a:t>
                      </a:r>
                      <a:r>
                        <a:rPr kumimoji="0" lang="ru-RU" sz="1100" b="1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endParaRPr kumimoji="0" lang="uk-UA" sz="1100" b="1" i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	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підхід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до </a:t>
                      </a:r>
                      <a:r>
                        <a:rPr kumimoji="0" lang="uk-UA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формуваня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системи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управління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оборотними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uk-UA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активами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що, на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відміну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існуючих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базується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функціональних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засадах з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врахуванням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особливостей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управління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елементами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оборотних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активів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kumimoji="0" lang="uk-UA" sz="11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>
                        <a:alpha val="40000"/>
                      </a:srgbClr>
                    </a:solidFill>
                  </a:tcPr>
                </a:tc>
              </a:tr>
              <a:tr h="3313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 дослідження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3593" marR="3359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формування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джерел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поповнення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uk-UA" sz="11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забезпечення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ефективності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використання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оборотних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активів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підприємства</a:t>
                      </a: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3593" marR="3359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70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</a:t>
                      </a: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дослідження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3593" marR="3359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Теоретико-</a:t>
                      </a:r>
                      <a:r>
                        <a:rPr lang="uk-UA" sz="11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методичні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прикладні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аспекти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джерел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поповнення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ефективності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використання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оборотних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активів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підприємств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молочної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промисловості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 на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прикладі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ПрАТ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Літинський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молочний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завод»).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3593" marR="3359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6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755576" y="836712"/>
            <a:ext cx="7992243" cy="46166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uk-UA" altLang="ru-RU" sz="2400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Таблиця</a:t>
            </a:r>
            <a:r>
              <a:rPr kumimoji="0" lang="uk-UA" altLang="ru-RU" sz="2400" i="1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2400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uk-UA" altLang="ru-RU" sz="2400" i="1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kumimoji="0" lang="uk-UA" altLang="ru-RU" sz="2400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Мета, об’єкт, предмет та завдання роботи</a:t>
            </a:r>
            <a:endParaRPr kumimoji="0" lang="uk-UA" altLang="ru-RU" sz="2400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22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4072" y="582700"/>
            <a:ext cx="8208912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i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b="1" dirty="0">
              <a:ln w="11430"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67211"/>
              </p:ext>
            </p:extLst>
          </p:nvPr>
        </p:nvGraphicFramePr>
        <p:xfrm>
          <a:off x="467544" y="1290586"/>
          <a:ext cx="8424936" cy="4841443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016224"/>
                <a:gridCol w="6408712"/>
              </a:tblGrid>
              <a:tr h="2053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Визначення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69933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НП(С)БО 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marR="83185" indent="9017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Оборотні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активи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грошові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кошти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їх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еквіваленти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що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не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обме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­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жені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використанні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також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інші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активи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призначені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для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реаліза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­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ції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споживання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протягом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операційного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циклу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протягом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дванадцяти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місяців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балансу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933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Слав’юк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P.A.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marR="83185" indent="9017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Оборотні активи - ресурси, які належать підприємству і які напе­вно буде перетворено на гроші чи використано іншим чином про­тягом року з дати складання бухгалтерського балансу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Нашкерська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Г.В.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marR="83185" indent="9017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Оборотні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активи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грошові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кошти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що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вкладені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для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створення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оборотних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виробничих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фондів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фондів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обігу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 метою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забезпе­чення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безперервного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процесу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виробництва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і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реалізації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883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Демченко Т.А.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marR="83185" indent="9017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Оборотні активи - сукупність оборотних фондів і фондів обігу, які використовуються для фінансування поточної господарської діяльності і виражені в грошовій формі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23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Ковальов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В.В.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marR="83185" indent="9017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Оборотні активи - активи, що споживаються у ході виробничого процесу протягом року або звичайного операційного циклу, що перевищує 12 міс. через специфіку технологічного виробництва, і тому такі, що повністю переносять свою вартість виготовленої продукції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161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Бланк І.О.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marR="83185" indent="9017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Оборотні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активи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сукупність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майнових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цінностей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підприємства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що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забезпечують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поточну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виробничо-комерційну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діяльність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підп­риємства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та,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що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повністю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споживаються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процесі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одного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вироб­ничо-комерційного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циклу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232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Ермасова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Н.Б.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marR="83185" indent="9017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Оборотні активи - засоби, інвестовані підприємством в поточні операції під час кожного операційного циклу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563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Кірєйцев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Г.Г.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marR="83185" indent="9017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Оборотні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активи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сукупність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коштів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авансованих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оборотні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виробничі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фонди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і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фонди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обігу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для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забезпечення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безперервності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процесу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виробництва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реалізації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502064" y="740466"/>
            <a:ext cx="835292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2 -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підходи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науковців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оборотні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59533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69"/>
          <p:cNvSpPr>
            <a:spLocks noChangeArrowheads="1"/>
          </p:cNvSpPr>
          <p:nvPr/>
        </p:nvSpPr>
        <p:spPr bwMode="auto">
          <a:xfrm rot="10800000" flipV="1">
            <a:off x="205913" y="6373719"/>
            <a:ext cx="8686567" cy="338554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1 - Структура </a:t>
            </a:r>
            <a:r>
              <a:rPr lang="ru-RU" altLang="ru-RU" sz="16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оборотних</a:t>
            </a:r>
            <a:r>
              <a:rPr lang="ru-RU" alt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alt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endParaRPr lang="ru-RU" altLang="ru-RU" sz="16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53" name="Полотно 50"/>
          <p:cNvGrpSpPr/>
          <p:nvPr/>
        </p:nvGrpSpPr>
        <p:grpSpPr>
          <a:xfrm>
            <a:off x="755576" y="836712"/>
            <a:ext cx="7776864" cy="5112568"/>
            <a:chOff x="0" y="0"/>
            <a:chExt cx="5962650" cy="3477260"/>
          </a:xfrm>
        </p:grpSpPr>
        <p:sp>
          <p:nvSpPr>
            <p:cNvPr id="54" name="Прямоугольник 53"/>
            <p:cNvSpPr/>
            <p:nvPr/>
          </p:nvSpPr>
          <p:spPr>
            <a:xfrm>
              <a:off x="0" y="0"/>
              <a:ext cx="5962650" cy="3477260"/>
            </a:xfrm>
            <a:prstGeom prst="rect">
              <a:avLst/>
            </a:prstGeom>
          </p:spPr>
        </p:sp>
        <p:sp>
          <p:nvSpPr>
            <p:cNvPr id="55" name="Скругленный прямоугольник 54"/>
            <p:cNvSpPr/>
            <p:nvPr/>
          </p:nvSpPr>
          <p:spPr>
            <a:xfrm>
              <a:off x="2133600" y="104757"/>
              <a:ext cx="1828800" cy="561858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Оборотні активи підприємства</a:t>
              </a:r>
              <a:endParaRPr lang="ru-RU" sz="105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56" name="Прямая со стрелкой 55"/>
            <p:cNvCxnSpPr/>
            <p:nvPr/>
          </p:nvCxnSpPr>
          <p:spPr>
            <a:xfrm flipH="1">
              <a:off x="1819275" y="666750"/>
              <a:ext cx="1204913" cy="369237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7" name="Прямая со стрелкой 56"/>
            <p:cNvCxnSpPr/>
            <p:nvPr/>
          </p:nvCxnSpPr>
          <p:spPr>
            <a:xfrm>
              <a:off x="3024188" y="666750"/>
              <a:ext cx="1147762" cy="352067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8" name="Скругленный прямоугольник 57"/>
            <p:cNvSpPr/>
            <p:nvPr/>
          </p:nvSpPr>
          <p:spPr>
            <a:xfrm>
              <a:off x="561976" y="1035637"/>
              <a:ext cx="1619250" cy="316913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uk-UA" sz="140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Оборотний капітал</a:t>
              </a:r>
              <a:endParaRPr lang="ru-RU" sz="14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3456600" y="1036171"/>
              <a:ext cx="1619250" cy="316230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40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Капітал обігу</a:t>
              </a:r>
              <a:endParaRPr lang="ru-RU" sz="14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60" name="Прямая соединительная линия 59"/>
            <p:cNvCxnSpPr/>
            <p:nvPr/>
          </p:nvCxnSpPr>
          <p:spPr>
            <a:xfrm>
              <a:off x="561977" y="1265589"/>
              <a:ext cx="0" cy="1848323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1" name="Прямоугольник 60"/>
            <p:cNvSpPr/>
            <p:nvPr/>
          </p:nvSpPr>
          <p:spPr>
            <a:xfrm>
              <a:off x="1162049" y="1512705"/>
              <a:ext cx="1133475" cy="46849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40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Виробничі запаси</a:t>
              </a:r>
              <a:endParaRPr lang="ru-RU" sz="14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62049" y="2141363"/>
              <a:ext cx="1133476" cy="44943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40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Незавершене виробництво</a:t>
              </a:r>
              <a:endParaRPr lang="ru-RU" sz="14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1162050" y="2769830"/>
              <a:ext cx="1133475" cy="64012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4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Витрати майбутніх періодів</a:t>
              </a:r>
              <a:endPara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64" name="Прямая со стрелкой 63"/>
            <p:cNvCxnSpPr/>
            <p:nvPr/>
          </p:nvCxnSpPr>
          <p:spPr>
            <a:xfrm>
              <a:off x="561976" y="1771650"/>
              <a:ext cx="600073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5" name="Прямая со стрелкой 64"/>
            <p:cNvCxnSpPr/>
            <p:nvPr/>
          </p:nvCxnSpPr>
          <p:spPr>
            <a:xfrm>
              <a:off x="561976" y="2351065"/>
              <a:ext cx="59944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6" name="Прямая со стрелкой 65"/>
            <p:cNvCxnSpPr/>
            <p:nvPr/>
          </p:nvCxnSpPr>
          <p:spPr>
            <a:xfrm>
              <a:off x="561976" y="3104931"/>
              <a:ext cx="59944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7" name="Прямая соединительная линия 66"/>
            <p:cNvCxnSpPr/>
            <p:nvPr/>
          </p:nvCxnSpPr>
          <p:spPr>
            <a:xfrm>
              <a:off x="5075850" y="1352567"/>
              <a:ext cx="0" cy="184785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8" name="Прямоугольник 67"/>
            <p:cNvSpPr/>
            <p:nvPr/>
          </p:nvSpPr>
          <p:spPr>
            <a:xfrm>
              <a:off x="3237525" y="1513230"/>
              <a:ext cx="1133475" cy="46799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40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Грошові кошти</a:t>
              </a:r>
              <a:endParaRPr lang="ru-RU" sz="14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3237525" y="2141020"/>
              <a:ext cx="1133475" cy="46736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40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Готова продукція</a:t>
              </a:r>
              <a:endParaRPr lang="ru-RU" sz="14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3237525" y="2786931"/>
              <a:ext cx="1133475" cy="62242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40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Кошти в розрахунках</a:t>
              </a:r>
              <a:endParaRPr lang="ru-RU" sz="14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71" name="Прямая со стрелкой 70"/>
            <p:cNvCxnSpPr/>
            <p:nvPr/>
          </p:nvCxnSpPr>
          <p:spPr>
            <a:xfrm flipH="1">
              <a:off x="4371000" y="1771340"/>
              <a:ext cx="70485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2" name="Прямая со стрелкой 71"/>
            <p:cNvCxnSpPr/>
            <p:nvPr/>
          </p:nvCxnSpPr>
          <p:spPr>
            <a:xfrm flipH="1">
              <a:off x="4371000" y="2320468"/>
              <a:ext cx="70485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3" name="Прямая со стрелкой 72"/>
            <p:cNvCxnSpPr/>
            <p:nvPr/>
          </p:nvCxnSpPr>
          <p:spPr>
            <a:xfrm flipH="1">
              <a:off x="4371000" y="3188721"/>
              <a:ext cx="70485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74" name="Rectangle 32"/>
          <p:cNvSpPr>
            <a:spLocks noChangeArrowheads="1"/>
          </p:cNvSpPr>
          <p:nvPr/>
        </p:nvSpPr>
        <p:spPr bwMode="auto">
          <a:xfrm>
            <a:off x="0" y="3643026"/>
            <a:ext cx="6463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9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2345" y="5842337"/>
            <a:ext cx="8874151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 – Класифікація оборотних активів підприємства відповідно до Національного положення бухгалтерського обліку 1 «Загальні вимоги до фінансової звітності»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Полотно 219"/>
          <p:cNvGrpSpPr/>
          <p:nvPr/>
        </p:nvGrpSpPr>
        <p:grpSpPr>
          <a:xfrm>
            <a:off x="1043608" y="692696"/>
            <a:ext cx="7488832" cy="4788624"/>
            <a:chOff x="0" y="0"/>
            <a:chExt cx="6233165" cy="410464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0" y="0"/>
              <a:ext cx="6233160" cy="4104640"/>
            </a:xfrm>
            <a:prstGeom prst="rect">
              <a:avLst/>
            </a:prstGeom>
          </p:spPr>
        </p:sp>
        <p:sp>
          <p:nvSpPr>
            <p:cNvPr id="13" name="Скругленный прямоугольник 12"/>
            <p:cNvSpPr/>
            <p:nvPr/>
          </p:nvSpPr>
          <p:spPr>
            <a:xfrm>
              <a:off x="1981200" y="104768"/>
              <a:ext cx="2581275" cy="342908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6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Оборотні активи</a:t>
              </a:r>
              <a:endPara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3257547" y="447604"/>
              <a:ext cx="0" cy="298139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2905125" y="1141974"/>
              <a:ext cx="695325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2905125" y="2289933"/>
              <a:ext cx="742950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7" name="Скругленный прямоугольник 16"/>
            <p:cNvSpPr/>
            <p:nvPr/>
          </p:nvSpPr>
          <p:spPr>
            <a:xfrm>
              <a:off x="28577" y="523286"/>
              <a:ext cx="2876548" cy="126733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2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Запаси товарно-матеріальних цінностей:</a:t>
              </a:r>
              <a:endParaRPr lang="ru-RU" sz="1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- виробничі запаси;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- незавершене виробництво;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- готова продукція;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- товари.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600445" y="523923"/>
              <a:ext cx="2625262" cy="981667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uk-UA" sz="12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Поточні фінансові інвестиції:</a:t>
              </a:r>
              <a:endParaRPr lang="ru-RU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фінансові інвестиції підприємства в різні фондові та грошові  інструменти на строк менше одного року;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1000"/>
                </a:spcAft>
              </a:pPr>
              <a:r>
                <a:rPr lang="ru-RU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28576" y="1873043"/>
              <a:ext cx="2900336" cy="1501703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2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Дебіторська заборгованість:</a:t>
              </a:r>
              <a:endParaRPr lang="ru-RU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- векселі;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- заборгованість юридичних і фізичних осіб підприємству за надані їм товари, роботи та послуги;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 дебіторська заборгованість за </a:t>
              </a:r>
              <a:r>
                <a:rPr lang="uk-UA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розрахунками</a:t>
              </a:r>
              <a:r>
                <a:rPr lang="uk-UA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- товари.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 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523870" y="1608750"/>
              <a:ext cx="2709295" cy="1294111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2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Грошові кошти та їх еквіваленти</a:t>
              </a:r>
              <a:r>
                <a:rPr lang="uk-UA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: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- грошові кошти підприємства в касі на поточних й інших розрахунках в банках (у національній та іноземній валютах);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 еквіваленти грошових коштів.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 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>
              <a:off x="3257544" y="3429000"/>
              <a:ext cx="34290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2" name="Скругленный прямоугольник 21"/>
            <p:cNvSpPr/>
            <p:nvPr/>
          </p:nvSpPr>
          <p:spPr>
            <a:xfrm>
              <a:off x="3608070" y="2971165"/>
              <a:ext cx="2625090" cy="981075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uk-UA" sz="12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Інші види оборотних активів, у тому числі:</a:t>
              </a:r>
              <a:endParaRPr lang="ru-RU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- витрати майбутніх періодів.</a:t>
              </a:r>
              <a:r>
                <a:rPr lang="ru-RU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065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42213" y="5847839"/>
            <a:ext cx="873013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оборотних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7" name="Полотно 483"/>
          <p:cNvGrpSpPr/>
          <p:nvPr/>
        </p:nvGrpSpPr>
        <p:grpSpPr>
          <a:xfrm>
            <a:off x="899592" y="836712"/>
            <a:ext cx="7488832" cy="4568408"/>
            <a:chOff x="0" y="0"/>
            <a:chExt cx="5761990" cy="3952240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0" y="0"/>
              <a:ext cx="5761990" cy="3952240"/>
            </a:xfrm>
            <a:prstGeom prst="rect">
              <a:avLst/>
            </a:prstGeom>
          </p:spPr>
        </p:sp>
        <p:sp>
          <p:nvSpPr>
            <p:cNvPr id="59" name="Прямоугольник 58"/>
            <p:cNvSpPr/>
            <p:nvPr/>
          </p:nvSpPr>
          <p:spPr>
            <a:xfrm>
              <a:off x="438150" y="42884"/>
              <a:ext cx="4895850" cy="357166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Джерела формування оборотних активів підприємства</a:t>
              </a:r>
              <a:endParaRPr lang="ru-RU" sz="105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60" name="Прямая со стрелкой 59"/>
            <p:cNvCxnSpPr/>
            <p:nvPr/>
          </p:nvCxnSpPr>
          <p:spPr>
            <a:xfrm>
              <a:off x="1057275" y="400050"/>
              <a:ext cx="0" cy="238125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1" name="Прямая со стрелкой 60"/>
            <p:cNvCxnSpPr/>
            <p:nvPr/>
          </p:nvCxnSpPr>
          <p:spPr>
            <a:xfrm>
              <a:off x="2894625" y="400050"/>
              <a:ext cx="0" cy="238125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2" name="Прямая со стрелкой 61"/>
            <p:cNvCxnSpPr/>
            <p:nvPr/>
          </p:nvCxnSpPr>
          <p:spPr>
            <a:xfrm>
              <a:off x="4723425" y="400050"/>
              <a:ext cx="0" cy="238125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63" name="Прямоугольник 62"/>
            <p:cNvSpPr/>
            <p:nvPr/>
          </p:nvSpPr>
          <p:spPr>
            <a:xfrm>
              <a:off x="200025" y="638174"/>
              <a:ext cx="1285875" cy="43815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2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Власні</a:t>
              </a:r>
              <a:endParaRPr lang="ru-RU" sz="1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990725" y="638174"/>
              <a:ext cx="1724025" cy="48577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uk-UA" sz="12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Прирівняні до власних (додатково залучені)</a:t>
              </a:r>
              <a:endParaRPr lang="ru-RU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4048125" y="638176"/>
              <a:ext cx="1285875" cy="43815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uk-UA" sz="1200" b="1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Позичкові</a:t>
              </a:r>
              <a:endParaRPr lang="ru-RU" sz="12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66" name="Прямая соединительная линия 65"/>
            <p:cNvCxnSpPr/>
            <p:nvPr/>
          </p:nvCxnSpPr>
          <p:spPr>
            <a:xfrm>
              <a:off x="247650" y="1085675"/>
              <a:ext cx="0" cy="258877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7" name="Прямая со стрелкой 66"/>
            <p:cNvCxnSpPr/>
            <p:nvPr/>
          </p:nvCxnSpPr>
          <p:spPr>
            <a:xfrm>
              <a:off x="247650" y="1419225"/>
              <a:ext cx="1905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8" name="Прямая со стрелкой 67"/>
            <p:cNvCxnSpPr/>
            <p:nvPr/>
          </p:nvCxnSpPr>
          <p:spPr>
            <a:xfrm>
              <a:off x="247650" y="1884975"/>
              <a:ext cx="1905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69" name="Прямоугольник 68"/>
            <p:cNvSpPr/>
            <p:nvPr/>
          </p:nvSpPr>
          <p:spPr>
            <a:xfrm>
              <a:off x="438150" y="1219003"/>
              <a:ext cx="1276350" cy="42862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Статутний капітал</a:t>
              </a:r>
              <a:endParaRPr lang="ru-RU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38149" y="1732019"/>
              <a:ext cx="1276351" cy="42862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Додатковий капітал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438150" y="2237041"/>
              <a:ext cx="1276350" cy="47722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Резервний фонд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438150" y="2817521"/>
              <a:ext cx="1276350" cy="506252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Цільове фінансування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438150" y="3425651"/>
              <a:ext cx="1276350" cy="506095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Нерозподілений прибуток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74" name="Прямая со стрелкой 73"/>
            <p:cNvCxnSpPr/>
            <p:nvPr/>
          </p:nvCxnSpPr>
          <p:spPr>
            <a:xfrm>
              <a:off x="237150" y="2455840"/>
              <a:ext cx="1905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5" name="Прямая со стрелкой 74"/>
            <p:cNvCxnSpPr/>
            <p:nvPr/>
          </p:nvCxnSpPr>
          <p:spPr>
            <a:xfrm>
              <a:off x="247650" y="3055915"/>
              <a:ext cx="1905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6" name="Прямая со стрелкой 75"/>
            <p:cNvCxnSpPr/>
            <p:nvPr/>
          </p:nvCxnSpPr>
          <p:spPr>
            <a:xfrm>
              <a:off x="247650" y="3675040"/>
              <a:ext cx="1905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7" name="Прямая соединительная линия 76"/>
            <p:cNvCxnSpPr/>
            <p:nvPr/>
          </p:nvCxnSpPr>
          <p:spPr>
            <a:xfrm>
              <a:off x="2105025" y="1123589"/>
              <a:ext cx="0" cy="1223528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8" name="Прямая со стрелкой 77"/>
            <p:cNvCxnSpPr/>
            <p:nvPr/>
          </p:nvCxnSpPr>
          <p:spPr>
            <a:xfrm>
              <a:off x="2105025" y="1398337"/>
              <a:ext cx="1905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9" name="Прямая со стрелкой 78"/>
            <p:cNvCxnSpPr/>
            <p:nvPr/>
          </p:nvCxnSpPr>
          <p:spPr>
            <a:xfrm>
              <a:off x="2105025" y="2347494"/>
              <a:ext cx="1905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80" name="Прямоугольник 79"/>
            <p:cNvSpPr/>
            <p:nvPr/>
          </p:nvSpPr>
          <p:spPr>
            <a:xfrm>
              <a:off x="2295525" y="1199033"/>
              <a:ext cx="1466850" cy="68564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Кредиторська заборгованість (сталі пасиви)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2295525" y="2008429"/>
              <a:ext cx="1466850" cy="601422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Благодійні та інші надходження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82" name="Прямая соединительная линия 81"/>
            <p:cNvCxnSpPr/>
            <p:nvPr/>
          </p:nvCxnSpPr>
          <p:spPr>
            <a:xfrm>
              <a:off x="4150554" y="1085884"/>
              <a:ext cx="914" cy="1970031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3" name="Прямая со стрелкой 82"/>
            <p:cNvCxnSpPr/>
            <p:nvPr/>
          </p:nvCxnSpPr>
          <p:spPr>
            <a:xfrm>
              <a:off x="4151925" y="1293790"/>
              <a:ext cx="1905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4" name="Прямая со стрелкой 83"/>
            <p:cNvCxnSpPr/>
            <p:nvPr/>
          </p:nvCxnSpPr>
          <p:spPr>
            <a:xfrm>
              <a:off x="4151925" y="1864092"/>
              <a:ext cx="1905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5" name="Прямая со стрелкой 84"/>
            <p:cNvCxnSpPr/>
            <p:nvPr/>
          </p:nvCxnSpPr>
          <p:spPr>
            <a:xfrm>
              <a:off x="4151925" y="2395119"/>
              <a:ext cx="1905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6" name="Прямая со стрелкой 85"/>
            <p:cNvCxnSpPr/>
            <p:nvPr/>
          </p:nvCxnSpPr>
          <p:spPr>
            <a:xfrm>
              <a:off x="4151925" y="3055915"/>
              <a:ext cx="1905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87" name="Прямоугольник 86"/>
            <p:cNvSpPr/>
            <p:nvPr/>
          </p:nvSpPr>
          <p:spPr>
            <a:xfrm>
              <a:off x="4340975" y="1123949"/>
              <a:ext cx="1344823" cy="457201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Довгострокові кредити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4341489" y="1647628"/>
              <a:ext cx="1344936" cy="4572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Короткострокові кредити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9" name="Прямоугольник 88"/>
            <p:cNvSpPr/>
            <p:nvPr/>
          </p:nvSpPr>
          <p:spPr>
            <a:xfrm>
              <a:off x="4340517" y="2160644"/>
              <a:ext cx="1344295" cy="4572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Комерційні кредити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0" name="Прямоугольник 89"/>
            <p:cNvSpPr/>
            <p:nvPr/>
          </p:nvSpPr>
          <p:spPr>
            <a:xfrm>
              <a:off x="4341829" y="2714266"/>
              <a:ext cx="1343660" cy="657584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Відстрочені податкові зобов</a:t>
              </a:r>
              <a:r>
                <a:rPr lang="uk-UA" sz="120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'</a:t>
              </a:r>
              <a:r>
                <a:rPr lang="uk-UA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язання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66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Схема 36"/>
          <p:cNvGraphicFramePr/>
          <p:nvPr>
            <p:extLst>
              <p:ext uri="{D42A27DB-BD31-4B8C-83A1-F6EECF244321}">
                <p14:modId xmlns:p14="http://schemas.microsoft.com/office/powerpoint/2010/main" val="314374732"/>
              </p:ext>
            </p:extLst>
          </p:nvPr>
        </p:nvGraphicFramePr>
        <p:xfrm>
          <a:off x="395536" y="942975"/>
          <a:ext cx="8280920" cy="4972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5" name="Прямая соединительная линия 54"/>
          <p:cNvCxnSpPr/>
          <p:nvPr/>
        </p:nvCxnSpPr>
        <p:spPr>
          <a:xfrm>
            <a:off x="2771775" y="6160770"/>
            <a:ext cx="32385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auto">
          <a:xfrm>
            <a:off x="902430" y="631385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68300" eaLnBrk="0" fontAlgn="base" hangingPunct="0">
              <a:spcBef>
                <a:spcPct val="0"/>
              </a:spcBef>
              <a:spcAft>
                <a:spcPct val="0"/>
              </a:spcAft>
              <a:tabLst>
                <a:tab pos="990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990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990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990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990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90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90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90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90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68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90600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Умовні позначення:           - Удосконалено автором.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368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906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7"/>
          <p:cNvSpPr>
            <a:spLocks noChangeArrowheads="1"/>
          </p:cNvSpPr>
          <p:nvPr/>
        </p:nvSpPr>
        <p:spPr bwMode="auto">
          <a:xfrm>
            <a:off x="0" y="6313854"/>
            <a:ext cx="91805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83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Рисунок 4  - Фактори ефективності використання оборотних активів підприємств </a:t>
            </a:r>
            <a:endParaRPr kumimoji="0" lang="uk-UA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67993" y="2132856"/>
            <a:ext cx="2700152" cy="3744416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233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453630" y="1341877"/>
            <a:ext cx="6349365" cy="3115310"/>
            <a:chOff x="1425" y="5637"/>
            <a:chExt cx="9633" cy="4119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" name="Rectangle 49"/>
            <p:cNvSpPr>
              <a:spLocks noChangeArrowheads="1"/>
            </p:cNvSpPr>
            <p:nvPr/>
          </p:nvSpPr>
          <p:spPr bwMode="auto">
            <a:xfrm>
              <a:off x="1425" y="6820"/>
              <a:ext cx="2451" cy="123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85000"/>
                </a:lnSpc>
                <a:spcAft>
                  <a:spcPts val="0"/>
                </a:spcAft>
              </a:pPr>
              <a:r>
                <a:rPr lang="uk-UA" sz="1400" dirty="0">
                  <a:effectLst/>
                  <a:latin typeface="Times New Roman"/>
                  <a:ea typeface="MS Mincho"/>
                </a:rPr>
                <a:t>Управління </a:t>
              </a:r>
              <a:endParaRPr lang="ru-RU" sz="1400" dirty="0">
                <a:effectLst/>
                <a:latin typeface="Times New Roman"/>
                <a:ea typeface="MS Mincho"/>
              </a:endParaRPr>
            </a:p>
            <a:p>
              <a:pPr algn="ctr">
                <a:lnSpc>
                  <a:spcPct val="85000"/>
                </a:lnSpc>
                <a:spcAft>
                  <a:spcPts val="0"/>
                </a:spcAft>
              </a:pPr>
              <a:r>
                <a:rPr lang="uk-UA" sz="1400" dirty="0">
                  <a:effectLst/>
                  <a:latin typeface="Times New Roman"/>
                  <a:ea typeface="MS Mincho"/>
                </a:rPr>
                <a:t>дебіторською</a:t>
              </a:r>
              <a:endParaRPr lang="ru-RU" sz="1400" dirty="0">
                <a:effectLst/>
                <a:latin typeface="Times New Roman"/>
                <a:ea typeface="MS Mincho"/>
              </a:endParaRPr>
            </a:p>
            <a:p>
              <a:pPr algn="ctr">
                <a:lnSpc>
                  <a:spcPct val="85000"/>
                </a:lnSpc>
                <a:spcAft>
                  <a:spcPts val="0"/>
                </a:spcAft>
              </a:pPr>
              <a:r>
                <a:rPr lang="uk-UA" sz="1400" dirty="0">
                  <a:effectLst/>
                  <a:latin typeface="Times New Roman"/>
                  <a:ea typeface="MS Mincho"/>
                </a:rPr>
                <a:t> заборгованістю</a:t>
              </a:r>
              <a:endParaRPr lang="ru-RU" sz="1400" dirty="0">
                <a:effectLst/>
                <a:latin typeface="Times New Roman"/>
                <a:ea typeface="MS Mincho"/>
              </a:endParaRPr>
            </a:p>
          </p:txBody>
        </p:sp>
        <p:grpSp>
          <p:nvGrpSpPr>
            <p:cNvPr id="5" name="Group 50"/>
            <p:cNvGrpSpPr>
              <a:grpSpLocks/>
            </p:cNvGrpSpPr>
            <p:nvPr/>
          </p:nvGrpSpPr>
          <p:grpSpPr bwMode="auto">
            <a:xfrm>
              <a:off x="1653" y="5637"/>
              <a:ext cx="9405" cy="4119"/>
              <a:chOff x="1653" y="5637"/>
              <a:chExt cx="9405" cy="4119"/>
            </a:xfrm>
            <a:grpFill/>
          </p:grpSpPr>
          <p:cxnSp>
            <p:nvCxnSpPr>
              <p:cNvPr id="6" name="Line 51"/>
              <p:cNvCxnSpPr/>
              <p:nvPr/>
            </p:nvCxnSpPr>
            <p:spPr bwMode="auto">
              <a:xfrm>
                <a:off x="5073" y="8037"/>
                <a:ext cx="0" cy="141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sp>
            <p:nvSpPr>
              <p:cNvPr id="7" name="Rectangle 52"/>
              <p:cNvSpPr>
                <a:spLocks noChangeArrowheads="1"/>
              </p:cNvSpPr>
              <p:nvPr/>
            </p:nvSpPr>
            <p:spPr bwMode="auto">
              <a:xfrm>
                <a:off x="1653" y="8493"/>
                <a:ext cx="2850" cy="123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85000"/>
                  </a:lnSpc>
                  <a:spcAft>
                    <a:spcPts val="0"/>
                  </a:spcAft>
                </a:pPr>
                <a:r>
                  <a:rPr lang="uk-UA" sz="1400" dirty="0">
                    <a:effectLst/>
                    <a:latin typeface="Times New Roman"/>
                    <a:ea typeface="MS Mincho"/>
                  </a:rPr>
                  <a:t>Управління грошовими потоками </a:t>
                </a:r>
                <a:endParaRPr lang="ru-RU" sz="1400" dirty="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8" name="Rectangle 53"/>
              <p:cNvSpPr>
                <a:spLocks noChangeArrowheads="1"/>
              </p:cNvSpPr>
              <p:nvPr/>
            </p:nvSpPr>
            <p:spPr bwMode="auto">
              <a:xfrm>
                <a:off x="4845" y="8540"/>
                <a:ext cx="3875" cy="121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85000"/>
                  </a:lnSpc>
                  <a:spcAft>
                    <a:spcPts val="0"/>
                  </a:spcAft>
                </a:pPr>
                <a:r>
                  <a:rPr lang="uk-UA" sz="1400">
                    <a:effectLst/>
                    <a:latin typeface="Times New Roman"/>
                    <a:ea typeface="MS Mincho"/>
                  </a:rPr>
                  <a:t>Управління залишками грошових коштів та поточними фінансовими інвестиціями</a:t>
                </a:r>
                <a:endParaRPr lang="ru-RU" sz="14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9" name="Rectangle 54"/>
              <p:cNvSpPr>
                <a:spLocks noChangeArrowheads="1"/>
              </p:cNvSpPr>
              <p:nvPr/>
            </p:nvSpPr>
            <p:spPr bwMode="auto">
              <a:xfrm>
                <a:off x="4265" y="5637"/>
                <a:ext cx="5400" cy="65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85000"/>
                  </a:lnSpc>
                  <a:spcAft>
                    <a:spcPts val="0"/>
                  </a:spcAft>
                </a:pPr>
                <a:r>
                  <a:rPr lang="uk-UA" sz="1400" b="1" dirty="0">
                    <a:effectLst/>
                    <a:latin typeface="Times New Roman"/>
                    <a:ea typeface="MS Mincho"/>
                  </a:rPr>
                  <a:t>Управління оборотними активами</a:t>
                </a:r>
                <a:endParaRPr lang="ru-RU" sz="1400" dirty="0">
                  <a:effectLst/>
                  <a:latin typeface="Times New Roman"/>
                  <a:ea typeface="MS Mincho"/>
                </a:endParaRPr>
              </a:p>
            </p:txBody>
          </p:sp>
          <p:cxnSp>
            <p:nvCxnSpPr>
              <p:cNvPr id="10" name="Line 55"/>
              <p:cNvCxnSpPr/>
              <p:nvPr/>
            </p:nvCxnSpPr>
            <p:spPr bwMode="auto">
              <a:xfrm>
                <a:off x="3057" y="6484"/>
                <a:ext cx="7011" cy="0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1" name="Line 56"/>
              <p:cNvCxnSpPr/>
              <p:nvPr/>
            </p:nvCxnSpPr>
            <p:spPr bwMode="auto">
              <a:xfrm>
                <a:off x="3074" y="6499"/>
                <a:ext cx="0" cy="233"/>
              </a:xfrm>
              <a:prstGeom prst="line">
                <a:avLst/>
              </a:prstGeom>
              <a:ln>
                <a:headEnd/>
                <a:tailEnd type="triangle" w="med" len="med"/>
              </a:ln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2" name="Line 57"/>
              <p:cNvCxnSpPr/>
              <p:nvPr/>
            </p:nvCxnSpPr>
            <p:spPr bwMode="auto">
              <a:xfrm>
                <a:off x="10053" y="6499"/>
                <a:ext cx="0" cy="212"/>
              </a:xfrm>
              <a:prstGeom prst="line">
                <a:avLst/>
              </a:prstGeom>
              <a:ln>
                <a:headEnd/>
                <a:tailEnd type="triangle" w="med" len="med"/>
              </a:ln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sp>
            <p:nvSpPr>
              <p:cNvPr id="13" name="Rectangle 58"/>
              <p:cNvSpPr>
                <a:spLocks noChangeArrowheads="1"/>
              </p:cNvSpPr>
              <p:nvPr/>
            </p:nvSpPr>
            <p:spPr bwMode="auto">
              <a:xfrm>
                <a:off x="4161" y="6815"/>
                <a:ext cx="3705" cy="121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85000"/>
                  </a:lnSpc>
                  <a:spcAft>
                    <a:spcPts val="0"/>
                  </a:spcAft>
                </a:pPr>
                <a:r>
                  <a:rPr lang="uk-UA" sz="1400" dirty="0">
                    <a:effectLst/>
                    <a:latin typeface="Times New Roman"/>
                    <a:ea typeface="MS Mincho"/>
                  </a:rPr>
                  <a:t>Управління грошовими коштами та поточними фінансовими </a:t>
                </a:r>
                <a:r>
                  <a:rPr lang="uk-UA" sz="1400" dirty="0">
                    <a:latin typeface="Times New Roman"/>
                    <a:ea typeface="MS Mincho"/>
                  </a:rPr>
                  <a:t> </a:t>
                </a:r>
                <a:r>
                  <a:rPr lang="uk-UA" sz="1400" dirty="0" smtClean="0">
                    <a:effectLst/>
                    <a:latin typeface="Times New Roman"/>
                    <a:ea typeface="MS Mincho"/>
                  </a:rPr>
                  <a:t>інвестиціями</a:t>
                </a:r>
                <a:endParaRPr lang="ru-RU" sz="1400" dirty="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14" name="Rectangle 59"/>
              <p:cNvSpPr>
                <a:spLocks noChangeArrowheads="1"/>
              </p:cNvSpPr>
              <p:nvPr/>
            </p:nvSpPr>
            <p:spPr bwMode="auto">
              <a:xfrm>
                <a:off x="8037" y="6800"/>
                <a:ext cx="3021" cy="114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85000"/>
                  </a:lnSpc>
                  <a:spcAft>
                    <a:spcPts val="0"/>
                  </a:spcAft>
                </a:pPr>
                <a:r>
                  <a:rPr lang="uk-UA" sz="1400">
                    <a:effectLst/>
                    <a:latin typeface="Times New Roman"/>
                    <a:ea typeface="MS Mincho"/>
                  </a:rPr>
                  <a:t>Управління</a:t>
                </a:r>
                <a:endParaRPr lang="ru-RU" sz="1400">
                  <a:effectLst/>
                  <a:latin typeface="Times New Roman"/>
                  <a:ea typeface="MS Mincho"/>
                </a:endParaRPr>
              </a:p>
              <a:p>
                <a:pPr algn="ctr">
                  <a:lnSpc>
                    <a:spcPct val="85000"/>
                  </a:lnSpc>
                  <a:spcAft>
                    <a:spcPts val="0"/>
                  </a:spcAft>
                </a:pPr>
                <a:r>
                  <a:rPr lang="uk-UA" sz="1400">
                    <a:effectLst/>
                    <a:latin typeface="Times New Roman"/>
                    <a:ea typeface="MS Mincho"/>
                  </a:rPr>
                  <a:t>запасами</a:t>
                </a:r>
                <a:endParaRPr lang="ru-RU" sz="1400">
                  <a:effectLst/>
                  <a:latin typeface="Times New Roman"/>
                  <a:ea typeface="MS Mincho"/>
                </a:endParaRPr>
              </a:p>
            </p:txBody>
          </p:sp>
          <p:cxnSp>
            <p:nvCxnSpPr>
              <p:cNvPr id="15" name="Line 60"/>
              <p:cNvCxnSpPr/>
              <p:nvPr/>
            </p:nvCxnSpPr>
            <p:spPr bwMode="auto">
              <a:xfrm>
                <a:off x="6325" y="6501"/>
                <a:ext cx="0" cy="239"/>
              </a:xfrm>
              <a:prstGeom prst="line">
                <a:avLst/>
              </a:prstGeom>
              <a:ln>
                <a:headEnd/>
                <a:tailEnd type="triangle" w="med" len="med"/>
              </a:ln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6" name="Line 61"/>
              <p:cNvCxnSpPr/>
              <p:nvPr/>
            </p:nvCxnSpPr>
            <p:spPr bwMode="auto">
              <a:xfrm>
                <a:off x="6784" y="6342"/>
                <a:ext cx="0" cy="140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7" name="Line 62"/>
              <p:cNvCxnSpPr/>
              <p:nvPr/>
            </p:nvCxnSpPr>
            <p:spPr bwMode="auto">
              <a:xfrm>
                <a:off x="3534" y="8262"/>
                <a:ext cx="3249" cy="0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8" name="Line 63"/>
              <p:cNvCxnSpPr/>
              <p:nvPr/>
            </p:nvCxnSpPr>
            <p:spPr bwMode="auto">
              <a:xfrm>
                <a:off x="3529" y="8260"/>
                <a:ext cx="0" cy="152"/>
              </a:xfrm>
              <a:prstGeom prst="line">
                <a:avLst/>
              </a:prstGeom>
              <a:ln>
                <a:headEnd/>
                <a:tailEnd type="triangle" w="med" len="med"/>
              </a:ln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9" name="Line 64"/>
              <p:cNvCxnSpPr/>
              <p:nvPr/>
            </p:nvCxnSpPr>
            <p:spPr bwMode="auto">
              <a:xfrm flipH="1">
                <a:off x="6750" y="8258"/>
                <a:ext cx="0" cy="152"/>
              </a:xfrm>
              <a:prstGeom prst="line">
                <a:avLst/>
              </a:prstGeom>
              <a:ln>
                <a:headEnd/>
                <a:tailEnd type="triangle" w="med" len="med"/>
              </a:ln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</p:grpSp>
      </p:grp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318752" y="4387171"/>
            <a:ext cx="850649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kumimoji="0" lang="en-US" alt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uk-UA" alt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Напрями управління оборотними активами</a:t>
            </a:r>
          </a:p>
        </p:txBody>
      </p:sp>
    </p:spTree>
    <p:extLst>
      <p:ext uri="{BB962C8B-B14F-4D97-AF65-F5344CB8AC3E}">
        <p14:creationId xmlns:p14="http://schemas.microsoft.com/office/powerpoint/2010/main" val="290892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3000" y="6367653"/>
            <a:ext cx="860546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–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Розроблена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оборотними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активами</a:t>
            </a:r>
          </a:p>
        </p:txBody>
      </p:sp>
      <p:grpSp>
        <p:nvGrpSpPr>
          <p:cNvPr id="3" name="Полотно 184"/>
          <p:cNvGrpSpPr/>
          <p:nvPr/>
        </p:nvGrpSpPr>
        <p:grpSpPr>
          <a:xfrm>
            <a:off x="-108520" y="260648"/>
            <a:ext cx="8856984" cy="6148735"/>
            <a:chOff x="0" y="0"/>
            <a:chExt cx="6433185" cy="740092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6433185" cy="7400925"/>
            </a:xfrm>
            <a:prstGeom prst="rect">
              <a:avLst/>
            </a:prstGeom>
          </p:spPr>
        </p:sp>
        <p:sp>
          <p:nvSpPr>
            <p:cNvPr id="5" name="Прямоугольник 4"/>
            <p:cNvSpPr/>
            <p:nvPr/>
          </p:nvSpPr>
          <p:spPr>
            <a:xfrm>
              <a:off x="1478173" y="104775"/>
              <a:ext cx="3638550" cy="304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 b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Управління оборотними активами</a:t>
              </a:r>
              <a:endParaRPr lang="ru-RU" sz="1050" b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66951" y="1114425"/>
              <a:ext cx="1339136" cy="59055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050" b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Управління дебіторською заборгованістю</a:t>
              </a:r>
              <a:endParaRPr lang="ru-RU" sz="1050" b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47680" y="2761275"/>
              <a:ext cx="1338580" cy="59055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0"/>
                </a:spcAft>
              </a:pPr>
              <a:r>
                <a:rPr lang="uk-UA" sz="1200" b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Управління грошовими коштами</a:t>
              </a:r>
              <a:endParaRPr lang="ru-RU" sz="1400" b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67507" y="4304325"/>
              <a:ext cx="1338580" cy="59055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0"/>
                </a:spcAft>
              </a:pPr>
              <a:r>
                <a:rPr lang="uk-UA" sz="1200" b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Управління запасами</a:t>
              </a:r>
              <a:endParaRPr lang="ru-RU" sz="1400" b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83234" y="6365828"/>
              <a:ext cx="1338580" cy="59055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0"/>
                </a:spcAft>
              </a:pPr>
              <a:r>
                <a:rPr lang="uk-UA" sz="1200" b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Управління готовою продукцією</a:t>
              </a:r>
              <a:endParaRPr lang="ru-RU" sz="1400" b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14300" y="257175"/>
              <a:ext cx="136387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113744" y="257153"/>
              <a:ext cx="556" cy="640395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3" name="Прямая со стрелкой 12"/>
            <p:cNvCxnSpPr/>
            <p:nvPr/>
          </p:nvCxnSpPr>
          <p:spPr>
            <a:xfrm>
              <a:off x="114856" y="1409700"/>
              <a:ext cx="252095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" name="Прямая со стрелкой 13"/>
            <p:cNvCxnSpPr/>
            <p:nvPr/>
          </p:nvCxnSpPr>
          <p:spPr>
            <a:xfrm>
              <a:off x="113744" y="6661103"/>
              <a:ext cx="252095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" name="Прямая со стрелкой 14"/>
            <p:cNvCxnSpPr/>
            <p:nvPr/>
          </p:nvCxnSpPr>
          <p:spPr>
            <a:xfrm>
              <a:off x="100017" y="3056550"/>
              <a:ext cx="252095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6" name="Прямая со стрелкой 15"/>
            <p:cNvCxnSpPr/>
            <p:nvPr/>
          </p:nvCxnSpPr>
          <p:spPr>
            <a:xfrm>
              <a:off x="1706087" y="4591050"/>
              <a:ext cx="217963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" name="Прямая со стрелкой 16"/>
            <p:cNvCxnSpPr/>
            <p:nvPr/>
          </p:nvCxnSpPr>
          <p:spPr>
            <a:xfrm>
              <a:off x="114856" y="4591050"/>
              <a:ext cx="252095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8" name="Прямоугольник 17"/>
            <p:cNvSpPr/>
            <p:nvPr/>
          </p:nvSpPr>
          <p:spPr>
            <a:xfrm>
              <a:off x="1924050" y="599974"/>
              <a:ext cx="4423298" cy="1684564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62000">
                  <a:srgbClr val="D8F5FC"/>
                </a:gs>
                <a:gs pos="83000">
                  <a:srgbClr val="AAEFF8"/>
                </a:gs>
                <a:gs pos="100000">
                  <a:srgbClr val="C2E6F6"/>
                </a:gs>
              </a:gsLst>
              <a:lin ang="5400000" scaled="1"/>
            </a:gradFill>
            <a:ln w="19050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203200" lvl="0" indent="-342900" algn="just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270510" algn="l"/>
                </a:tabLst>
              </a:pPr>
              <a:r>
                <a:rPr lang="uk-UA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контроль з фінансовим станом дебіторів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</a:p>
            <a:p>
              <a:pPr marL="342900" marR="203200" lvl="0" indent="-342900" algn="just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270510" algn="l"/>
                </a:tabLst>
              </a:pPr>
              <a:r>
                <a:rPr lang="uk-UA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застосуванняпопередної</a:t>
              </a:r>
              <a:r>
                <a:rPr lang="uk-UA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оплати;</a:t>
              </a:r>
              <a:endParaRPr lang="ru-RU" sz="1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342900" marR="2032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270510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зменшення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ризику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несплати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покупцями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</a:p>
            <a:p>
              <a:pPr marL="342900" marR="6096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270510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рефінансування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дебіторської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заборгованості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</a:p>
            <a:p>
              <a:pPr marL="342900" marR="3937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270510" algn="l"/>
                </a:tabLst>
              </a:pP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контроль за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процесом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обертання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коштів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в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розрахунках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</a:p>
            <a:p>
              <a:pPr marL="342900" lvl="0" indent="-342900" algn="just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270510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узгодження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термінів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реалізації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готової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продукції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з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термінами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повернення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дебіторської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заборгованості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</a:p>
            <a:p>
              <a:pPr marL="3429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270510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співставлення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дебітор­ської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та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кредиторської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заборгованостей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</a:p>
            <a:p>
              <a:pPr marL="342900" marR="10287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270510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використання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факторингу.</a:t>
              </a:r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>
              <a:off x="1706087" y="1409700"/>
              <a:ext cx="217963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0" name="Прямоугольник 19"/>
            <p:cNvSpPr/>
            <p:nvPr/>
          </p:nvSpPr>
          <p:spPr>
            <a:xfrm>
              <a:off x="1924050" y="2559806"/>
              <a:ext cx="4422775" cy="1087837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62000">
                  <a:srgbClr val="D8F5FC"/>
                </a:gs>
                <a:gs pos="83000">
                  <a:srgbClr val="AAEFF8"/>
                </a:gs>
                <a:gs pos="100000">
                  <a:srgbClr val="C2E6F6"/>
                </a:gs>
              </a:gsLst>
              <a:lin ang="5400000" scaled="1"/>
            </a:gradFill>
            <a:ln w="19050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270510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формування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достатнього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обсягу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грошових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ресурсів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підприємства</a:t>
              </a:r>
              <a:r>
                <a:rPr lang="uk-UA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endParaRPr lang="ru-RU" sz="1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lvl="0" indent="-342900" algn="just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195580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оптимізація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розподілу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сформованого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обсягу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фінансових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ресурсів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підприємства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за видами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господарської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діяльності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та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напрямками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використання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</a:p>
            <a:p>
              <a:pPr marL="342900" marR="4064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195580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збалансування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грошових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потоків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</a:p>
            <a:p>
              <a:pPr marL="3429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270510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бюджетування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грошових</a:t>
              </a:r>
              <a:r>
                <a:rPr lang="ru-RU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коштів</a:t>
              </a:r>
              <a:r>
                <a:rPr lang="uk-UA" sz="10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ru-RU" sz="1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" name="Прямая со стрелкой 20"/>
            <p:cNvCxnSpPr/>
            <p:nvPr/>
          </p:nvCxnSpPr>
          <p:spPr>
            <a:xfrm flipV="1">
              <a:off x="1691799" y="3076413"/>
              <a:ext cx="217963" cy="1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2" name="Прямоугольник 21"/>
            <p:cNvSpPr/>
            <p:nvPr/>
          </p:nvSpPr>
          <p:spPr>
            <a:xfrm>
              <a:off x="1919641" y="3963429"/>
              <a:ext cx="4422775" cy="1808639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62000">
                  <a:srgbClr val="D8F5FC"/>
                </a:gs>
                <a:gs pos="83000">
                  <a:srgbClr val="AAEFF8"/>
                </a:gs>
                <a:gs pos="100000">
                  <a:srgbClr val="C2E6F6"/>
                </a:gs>
              </a:gsLst>
              <a:lin ang="5400000" scaled="1"/>
            </a:gradFill>
            <a:ln w="19050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340" indent="-180340" algn="just">
                <a:spcAft>
                  <a:spcPts val="0"/>
                </a:spcAft>
                <a:buFont typeface="Times New Roman" panose="02020603050405020304" pitchFamily="18" charset="0"/>
                <a:buChar char="−"/>
                <a:tabLst>
                  <a:tab pos="179705" algn="l"/>
                  <a:tab pos="2389505" algn="l"/>
                </a:tabLst>
              </a:pP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нормування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запас</a:t>
              </a:r>
              <a:r>
                <a:rPr lang="uk-UA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ів</a:t>
              </a:r>
              <a:r>
                <a:rPr lang="uk-UA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  <a:endPara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180340" marR="88900" indent="-180340" algn="just">
                <a:spcAft>
                  <a:spcPts val="0"/>
                </a:spcAft>
                <a:buFont typeface="Times New Roman" panose="02020603050405020304" pitchFamily="18" charset="0"/>
                <a:buChar char="−"/>
                <a:tabLst>
                  <a:tab pos="179705" algn="l"/>
                  <a:tab pos="2389505" algn="l"/>
                </a:tabLst>
              </a:pP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оптимізація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запасів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сировини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і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матеріалів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  <a:endPara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180340" marR="88900" indent="-180340" algn="just">
                <a:spcAft>
                  <a:spcPts val="0"/>
                </a:spcAft>
                <a:buFont typeface="Times New Roman" panose="02020603050405020304" pitchFamily="18" charset="0"/>
                <a:buChar char="−"/>
                <a:tabLst>
                  <a:tab pos="179705" algn="l"/>
                  <a:tab pos="2389505" algn="l"/>
                </a:tabLst>
              </a:pP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планування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обсягів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закупівлі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іншої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сировини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та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матеріалів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з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поставкою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точно в строк;</a:t>
              </a:r>
              <a:endPara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180340" marR="533400" indent="-180340">
                <a:spcAft>
                  <a:spcPts val="0"/>
                </a:spcAft>
                <a:buFont typeface="Times New Roman" panose="02020603050405020304" pitchFamily="18" charset="0"/>
                <a:buChar char="−"/>
                <a:tabLst>
                  <a:tab pos="179705" algn="l"/>
                  <a:tab pos="2389505" algn="l"/>
                </a:tabLst>
              </a:pP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використання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системи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ланцюгів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поставок;</a:t>
              </a:r>
              <a:endPara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180340" marR="762000" indent="-180340">
                <a:spcAft>
                  <a:spcPts val="0"/>
                </a:spcAft>
                <a:buFont typeface="Times New Roman" panose="02020603050405020304" pitchFamily="18" charset="0"/>
                <a:buChar char="−"/>
                <a:tabLst>
                  <a:tab pos="179705" algn="l"/>
                  <a:tab pos="2389505" algn="l"/>
                </a:tabLst>
              </a:pP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мінімізація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термінів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постачання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запасів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  <a:endPara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180340" marR="88900" indent="-180340">
                <a:spcAft>
                  <a:spcPts val="0"/>
                </a:spcAft>
                <a:buFont typeface="Times New Roman" panose="02020603050405020304" pitchFamily="18" charset="0"/>
                <a:buChar char="−"/>
                <a:tabLst>
                  <a:tab pos="179705" algn="l"/>
                  <a:tab pos="2389505" algn="l"/>
                </a:tabLst>
              </a:pP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контроль за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процесом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резервної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закупівлі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сировини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  <a:endPara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180340" marR="88900" indent="-180340">
                <a:spcAft>
                  <a:spcPts val="0"/>
                </a:spcAft>
                <a:buFont typeface="Times New Roman" panose="02020603050405020304" pitchFamily="18" charset="0"/>
                <a:buChar char="−"/>
                <a:tabLst>
                  <a:tab pos="179705" algn="l"/>
                  <a:tab pos="2389505" algn="l"/>
                </a:tabLst>
              </a:pP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використання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методів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АВС- ХУ</a:t>
              </a:r>
              <a:r>
                <a:rPr lang="en-US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Z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аналізу</a:t>
              </a:r>
              <a:r>
                <a:rPr lang="uk-UA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  <a:endPara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180340" marR="88900" indent="-180340">
                <a:spcAft>
                  <a:spcPts val="0"/>
                </a:spcAft>
                <a:buFont typeface="Times New Roman" panose="02020603050405020304" pitchFamily="18" charset="0"/>
                <a:buChar char="−"/>
              </a:pP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застосування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дієвих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заходів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щодо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ліквідації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(продажу)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мертвих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запасів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та </a:t>
              </a:r>
              <a:r>
                <a:rPr lang="ru-RU" sz="11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надлишків</a:t>
              </a:r>
              <a:r>
                <a:rPr lang="ru-RU" sz="11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  <a:endPara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180340">
                <a:spcAft>
                  <a:spcPts val="0"/>
                </a:spcAft>
                <a:tabLst>
                  <a:tab pos="270510" algn="l"/>
                </a:tabLst>
              </a:pPr>
              <a:r>
                <a:rPr lang="ru-RU" sz="12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924050" y="6115899"/>
              <a:ext cx="4422775" cy="1058363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62000">
                  <a:srgbClr val="D8F5FC"/>
                </a:gs>
                <a:gs pos="83000">
                  <a:srgbClr val="AAEFF8"/>
                </a:gs>
                <a:gs pos="100000">
                  <a:srgbClr val="C2E6F6"/>
                </a:gs>
              </a:gsLst>
              <a:lin ang="5400000" scaled="1"/>
            </a:gradFill>
            <a:ln w="19050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127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174625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нормування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необхідного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рівня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запасів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готової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продукц</a:t>
              </a:r>
              <a:r>
                <a:rPr lang="uk-UA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ії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:</a:t>
              </a:r>
            </a:p>
            <a:p>
              <a:pPr marL="342900" marR="4826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174625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коригування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інтенсивності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та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терміну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відвантаження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готової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продукції</a:t>
              </a:r>
              <a:r>
                <a:rPr lang="uk-UA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  <a:endParaRPr lang="ru-RU" sz="1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342900" marR="127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174625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підтримання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постійного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потоку поставок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готової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продукції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за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допомогою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ланцюгів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поставок;</a:t>
              </a:r>
            </a:p>
            <a:p>
              <a:pPr marL="342900" marR="127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174625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створення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зведеного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балансу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руху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товарних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залишків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</a:p>
            <a:p>
              <a:pPr marL="342900" marR="12700" lvl="0" indent="-342900">
                <a:spcAft>
                  <a:spcPts val="0"/>
                </a:spcAft>
                <a:buFont typeface="Arial" panose="020B0604020202020204" pitchFamily="34" charset="0"/>
                <a:buChar char="–"/>
                <a:tabLst>
                  <a:tab pos="174625" algn="l"/>
                </a:tabLst>
              </a:pP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дотримання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графіків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постачання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готової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продукції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в </a:t>
              </a:r>
              <a:r>
                <a:rPr lang="ru-RU" sz="1000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торгівельну</a:t>
              </a:r>
              <a:r>
                <a:rPr lang="ru-RU" sz="10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1000" dirty="0" smtClean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мережу</a:t>
              </a:r>
              <a:endParaRPr lang="ru-RU" sz="1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4" name="Прямая со стрелкой 23"/>
            <p:cNvCxnSpPr/>
            <p:nvPr/>
          </p:nvCxnSpPr>
          <p:spPr>
            <a:xfrm>
              <a:off x="1716805" y="6640591"/>
              <a:ext cx="217963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5" name="Стрелка вниз 24"/>
            <p:cNvSpPr/>
            <p:nvPr/>
          </p:nvSpPr>
          <p:spPr>
            <a:xfrm>
              <a:off x="3705225" y="409575"/>
              <a:ext cx="333375" cy="190399"/>
            </a:xfrm>
            <a:prstGeom prst="downArrow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6" name="Стрелка вниз 25"/>
            <p:cNvSpPr/>
            <p:nvPr/>
          </p:nvSpPr>
          <p:spPr>
            <a:xfrm>
              <a:off x="3799500" y="2287841"/>
              <a:ext cx="333375" cy="255874"/>
            </a:xfrm>
            <a:prstGeom prst="downArrow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7" name="Стрелка вниз 26"/>
            <p:cNvSpPr/>
            <p:nvPr/>
          </p:nvSpPr>
          <p:spPr>
            <a:xfrm>
              <a:off x="3799500" y="3717094"/>
              <a:ext cx="333375" cy="246291"/>
            </a:xfrm>
            <a:prstGeom prst="downArrow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8" name="Стрелка вниз 27"/>
            <p:cNvSpPr/>
            <p:nvPr/>
          </p:nvSpPr>
          <p:spPr>
            <a:xfrm>
              <a:off x="3775564" y="5821115"/>
              <a:ext cx="333375" cy="294784"/>
            </a:xfrm>
            <a:prstGeom prst="downArrow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0256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2">
      <a:dk1>
        <a:srgbClr val="3F3F3F"/>
      </a:dk1>
      <a:lt1>
        <a:sysClr val="window" lastClr="FFFFFF"/>
      </a:lt1>
      <a:dk2>
        <a:srgbClr val="BEDEDE"/>
      </a:dk2>
      <a:lt2>
        <a:srgbClr val="FF9000"/>
      </a:lt2>
      <a:accent1>
        <a:srgbClr val="ED4600"/>
      </a:accent1>
      <a:accent2>
        <a:srgbClr val="75F030"/>
      </a:accent2>
      <a:accent3>
        <a:srgbClr val="FFCE2D"/>
      </a:accent3>
      <a:accent4>
        <a:srgbClr val="FFA600"/>
      </a:accent4>
      <a:accent5>
        <a:srgbClr val="ED5E00"/>
      </a:accent5>
      <a:accent6>
        <a:srgbClr val="FFBD91"/>
      </a:accent6>
      <a:hlink>
        <a:srgbClr val="408080"/>
      </a:hlink>
      <a:folHlink>
        <a:srgbClr val="5EAEAE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369</TotalTime>
  <Words>2463</Words>
  <Application>Microsoft Office PowerPoint</Application>
  <PresentationFormat>Экран (4:3)</PresentationFormat>
  <Paragraphs>750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MS Mincho</vt:lpstr>
      <vt:lpstr>Arial</vt:lpstr>
      <vt:lpstr>Calibri</vt:lpstr>
      <vt:lpstr>Constantia</vt:lpstr>
      <vt:lpstr>Times New Roman</vt:lpstr>
      <vt:lpstr>Wingdings 2</vt:lpstr>
      <vt:lpstr>Поток</vt:lpstr>
      <vt:lpstr>Джерела поповнення та ефективність використання оборотних активів підприємства молочної промисловості  ( на прикладі ПрАТ «Літинський молочний завод») </vt:lpstr>
      <vt:lpstr>Таблиця 1 – Мета, об’єкт, предмет та завдання роботи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увагу!!!!!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Управління обротними активами підприємств ( на прикладі ПрАТ «Літинський молочний завод») </dc:title>
  <dc:creator>User</dc:creator>
  <cp:lastModifiedBy>Оля</cp:lastModifiedBy>
  <cp:revision>42</cp:revision>
  <dcterms:created xsi:type="dcterms:W3CDTF">2014-06-15T14:12:40Z</dcterms:created>
  <dcterms:modified xsi:type="dcterms:W3CDTF">2015-11-18T23:32:46Z</dcterms:modified>
</cp:coreProperties>
</file>