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C2C5247-74EF-4419-B485-119E3AABCBB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25FD03-C9C5-40DF-BF59-47348C3D7451}" type="slidenum">
              <a:rPr lang="uk-UA" smtClean="0"/>
              <a:t>‹#›</a:t>
            </a:fld>
            <a:endParaRPr lang="uk-UA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ДОБРОГО ДНЯ!</a:t>
            </a:r>
            <a:endParaRPr lang="uk-UA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7406640" cy="1752600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Шановн</a:t>
            </a:r>
            <a:r>
              <a:rPr lang="uk-UA" sz="3600" dirty="0" smtClean="0"/>
              <a:t>і голово та члени комісії</a:t>
            </a:r>
            <a:endParaRPr lang="uk-UA" sz="3600" dirty="0"/>
          </a:p>
        </p:txBody>
      </p:sp>
      <p:pic>
        <p:nvPicPr>
          <p:cNvPr id="1026" name="Picture 2" descr="C:\Users\Игорь\Desktop\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08920"/>
            <a:ext cx="2290415" cy="229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259632" y="4999335"/>
            <a:ext cx="7406640" cy="1752600"/>
          </a:xfrm>
          <a:prstGeom prst="rect">
            <a:avLst/>
          </a:prstGeom>
        </p:spPr>
        <p:txBody>
          <a:bodyPr tIns="0">
            <a:normAutofit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endParaRPr lang="uk-UA" sz="1400" b="1" dirty="0" smtClean="0"/>
          </a:p>
          <a:p>
            <a:pPr algn="r"/>
            <a:endParaRPr lang="uk-UA" sz="1400" b="1" dirty="0"/>
          </a:p>
          <a:p>
            <a:pPr algn="r"/>
            <a:endParaRPr lang="uk-UA" sz="1400" b="1" dirty="0" smtClean="0"/>
          </a:p>
          <a:p>
            <a:pPr algn="r"/>
            <a:r>
              <a:rPr lang="uk-UA" sz="1400" b="1" dirty="0" smtClean="0"/>
              <a:t>Автор:       Заступ І. В.</a:t>
            </a:r>
          </a:p>
          <a:p>
            <a:pPr algn="r"/>
            <a:r>
              <a:rPr lang="uk-UA" sz="1400" b="1" dirty="0" smtClean="0"/>
              <a:t>Керівник:   </a:t>
            </a:r>
            <a:r>
              <a:rPr lang="uk-UA" sz="1400" b="1" dirty="0" err="1" smtClean="0"/>
              <a:t>Роїк</a:t>
            </a:r>
            <a:r>
              <a:rPr lang="uk-UA" sz="1400" b="1" dirty="0" smtClean="0"/>
              <a:t> О. М.</a:t>
            </a:r>
            <a:endParaRPr lang="uk-UA" sz="1400" b="1" dirty="0"/>
          </a:p>
        </p:txBody>
      </p:sp>
    </p:spTree>
    <p:extLst>
      <p:ext uri="{BB962C8B-B14F-4D97-AF65-F5344CB8AC3E}">
        <p14:creationId xmlns:p14="http://schemas.microsoft.com/office/powerpoint/2010/main" val="219013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Нормалізація відношень БД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uk-UA" sz="1200" dirty="0"/>
              <a:t>1(&lt;id_секції , id_тренера&gt;, id_організації, назва_ організації, адреса_ організації, номер_ організації, назва_секції, </a:t>
            </a:r>
            <a:r>
              <a:rPr lang="uk-UA" sz="1200" dirty="0" err="1"/>
              <a:t>опис_с</a:t>
            </a:r>
            <a:r>
              <a:rPr lang="uk-UA" sz="1200" dirty="0"/>
              <a:t>екції, місце_проведення_заняття, дні_проведення_заняття, час_проведення_заняття, вартість_заняття, ПІБ_тренера, звання_тренера, вік_тренера, id_учасника, ПІБ_учасника, телефон_ учасника, вік_учасника, id_досягнення, дата_отримання_досягнення, вид_досягнення, id_послуги, опис_послуги, </a:t>
            </a:r>
            <a:r>
              <a:rPr lang="en-US" sz="1200" dirty="0"/>
              <a:t>id</a:t>
            </a:r>
            <a:r>
              <a:rPr lang="uk-UA" sz="1200" dirty="0" err="1"/>
              <a:t>_мікрорайо</a:t>
            </a:r>
            <a:r>
              <a:rPr lang="uk-UA" sz="1200" dirty="0"/>
              <a:t>ну, назва_мікрорайону).</a:t>
            </a:r>
          </a:p>
          <a:p>
            <a:r>
              <a:rPr lang="ru-RU" sz="1200" dirty="0" smtClean="0"/>
              <a:t>2НФ</a:t>
            </a:r>
            <a:r>
              <a:rPr lang="ru-RU" sz="1200" dirty="0"/>
              <a:t>:</a:t>
            </a:r>
            <a:endParaRPr lang="uk-UA" sz="1200" dirty="0"/>
          </a:p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ru-RU" sz="1200" dirty="0"/>
              <a:t>2(&lt;</a:t>
            </a:r>
            <a:r>
              <a:rPr lang="uk-UA" sz="1200" dirty="0"/>
              <a:t>id_секції</a:t>
            </a:r>
            <a:r>
              <a:rPr lang="ru-RU" sz="1200" dirty="0"/>
              <a:t>, </a:t>
            </a:r>
            <a:r>
              <a:rPr lang="uk-UA" sz="1200" dirty="0"/>
              <a:t>id_тренера</a:t>
            </a:r>
            <a:r>
              <a:rPr lang="ru-RU" sz="1200" dirty="0"/>
              <a:t>&gt;, </a:t>
            </a:r>
            <a:r>
              <a:rPr lang="ru-RU" sz="1200" dirty="0" err="1"/>
              <a:t>місце_проведення_заняття</a:t>
            </a:r>
            <a:r>
              <a:rPr lang="ru-RU" sz="1200" dirty="0"/>
              <a:t>, </a:t>
            </a:r>
            <a:r>
              <a:rPr lang="ru-RU" sz="1200" dirty="0" err="1"/>
              <a:t>дні_проведення_заняття</a:t>
            </a:r>
            <a:r>
              <a:rPr lang="ru-RU" sz="1200" dirty="0"/>
              <a:t>, </a:t>
            </a:r>
            <a:r>
              <a:rPr lang="ru-RU" sz="1200" dirty="0" err="1"/>
              <a:t>час_проведення_заняття</a:t>
            </a:r>
            <a:r>
              <a:rPr lang="ru-RU" sz="1200" dirty="0"/>
              <a:t>, </a:t>
            </a:r>
            <a:r>
              <a:rPr lang="ru-RU" sz="1200" dirty="0" err="1"/>
              <a:t>вартість_заняття</a:t>
            </a:r>
            <a:r>
              <a:rPr lang="ru-RU" sz="1200" dirty="0"/>
              <a:t>);</a:t>
            </a:r>
            <a:endParaRPr lang="uk-UA" sz="1200" dirty="0"/>
          </a:p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uk-UA" sz="1200" dirty="0"/>
              <a:t>3(&lt;id_секції&gt;, id_організації, назва_секції, </a:t>
            </a:r>
            <a:r>
              <a:rPr lang="uk-UA" sz="1200" dirty="0" err="1"/>
              <a:t>опис_с</a:t>
            </a:r>
            <a:r>
              <a:rPr lang="uk-UA" sz="1200" dirty="0"/>
              <a:t>екції, назва_організації, адреса_організації, номер_організації, id_учасника, ПІБ_учасника, телефон_учасника, вік_учасника, id_досягнення, дата_отримання_досягнення, вид_досягнення, id_послуги, опис_послуги, </a:t>
            </a:r>
            <a:r>
              <a:rPr lang="en-US" sz="1200" dirty="0"/>
              <a:t>id</a:t>
            </a:r>
            <a:r>
              <a:rPr lang="uk-UA" sz="1200" dirty="0" err="1"/>
              <a:t>_мікрорайо</a:t>
            </a:r>
            <a:r>
              <a:rPr lang="uk-UA" sz="1200" dirty="0"/>
              <a:t>ну, назва_мікрорайону);</a:t>
            </a:r>
          </a:p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ru-RU" sz="1200" dirty="0"/>
              <a:t>4</a:t>
            </a:r>
            <a:r>
              <a:rPr lang="uk-UA" sz="1200" dirty="0"/>
              <a:t>(&lt;id_тренера&gt;, </a:t>
            </a:r>
            <a:r>
              <a:rPr lang="uk-UA" sz="1200" dirty="0" err="1"/>
              <a:t>ПІБ_тре</a:t>
            </a:r>
            <a:r>
              <a:rPr lang="uk-UA" sz="1200" dirty="0"/>
              <a:t>нера, звання_тренера, вік_тренера).</a:t>
            </a:r>
          </a:p>
          <a:p>
            <a:r>
              <a:rPr lang="ru-RU" sz="1200" dirty="0" smtClean="0"/>
              <a:t>3НФ</a:t>
            </a:r>
            <a:r>
              <a:rPr lang="ru-RU" sz="1200" dirty="0"/>
              <a:t>:</a:t>
            </a:r>
            <a:endParaRPr lang="uk-UA" sz="1200" dirty="0"/>
          </a:p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uk-UA" sz="1200" dirty="0"/>
              <a:t>5(&lt;id_секції&gt;, id_організації, назва_секції, </a:t>
            </a:r>
            <a:r>
              <a:rPr lang="uk-UA" sz="1200" dirty="0" err="1"/>
              <a:t>опис_с</a:t>
            </a:r>
            <a:r>
              <a:rPr lang="uk-UA" sz="1200" dirty="0"/>
              <a:t>екції);</a:t>
            </a:r>
          </a:p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uk-UA" sz="1200" dirty="0"/>
              <a:t>6(&lt;id_організації&gt;, </a:t>
            </a:r>
            <a:r>
              <a:rPr lang="uk-UA" sz="1200" dirty="0" err="1"/>
              <a:t>назва_орган</a:t>
            </a:r>
            <a:r>
              <a:rPr lang="uk-UA" sz="1200" dirty="0"/>
              <a:t>ізації, адреса_організації, номер_організації, </a:t>
            </a:r>
            <a:r>
              <a:rPr lang="en-US" sz="1200" dirty="0"/>
              <a:t>id</a:t>
            </a:r>
            <a:r>
              <a:rPr lang="uk-UA" sz="1200" dirty="0" err="1"/>
              <a:t>_мікрорайо</a:t>
            </a:r>
            <a:r>
              <a:rPr lang="uk-UA" sz="1200" dirty="0"/>
              <a:t>ну);</a:t>
            </a:r>
          </a:p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uk-UA" sz="1200" dirty="0"/>
              <a:t>7(</a:t>
            </a:r>
            <a:r>
              <a:rPr lang="ru-RU" sz="1200" dirty="0"/>
              <a:t>&lt;</a:t>
            </a:r>
            <a:r>
              <a:rPr lang="en-US" sz="1200" dirty="0"/>
              <a:t>id</a:t>
            </a:r>
            <a:r>
              <a:rPr lang="ru-RU" sz="1200" dirty="0"/>
              <a:t>_</a:t>
            </a:r>
            <a:r>
              <a:rPr lang="uk-UA" sz="1200" dirty="0"/>
              <a:t>мікрорайону</a:t>
            </a:r>
            <a:r>
              <a:rPr lang="ru-RU" sz="1200" dirty="0"/>
              <a:t>&gt;</a:t>
            </a:r>
            <a:r>
              <a:rPr lang="uk-UA" sz="1200" dirty="0"/>
              <a:t>, назва_мікрорайону);</a:t>
            </a:r>
          </a:p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uk-UA" sz="1200" dirty="0"/>
              <a:t>8(&lt;id_учасника&gt;, id_секції, ПІБ_учасника, телефон_ учасника, вік_ учасника);</a:t>
            </a:r>
          </a:p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uk-UA" sz="1200" dirty="0"/>
              <a:t>9(&lt;id_досягнення&gt;, id_секції, дата_отримання_ досягнення, </a:t>
            </a:r>
            <a:r>
              <a:rPr lang="uk-UA" sz="1200" dirty="0" err="1"/>
              <a:t>вид_досягн</a:t>
            </a:r>
            <a:r>
              <a:rPr lang="uk-UA" sz="1200" dirty="0"/>
              <a:t>ення);</a:t>
            </a:r>
          </a:p>
          <a:p>
            <a:r>
              <a:rPr lang="uk-UA" sz="1200" dirty="0"/>
              <a:t>	</a:t>
            </a:r>
            <a:r>
              <a:rPr lang="en-US" sz="1200" dirty="0"/>
              <a:t>R</a:t>
            </a:r>
            <a:r>
              <a:rPr lang="ru-RU" sz="1200" dirty="0"/>
              <a:t>10</a:t>
            </a:r>
            <a:r>
              <a:rPr lang="uk-UA" sz="1200" dirty="0"/>
              <a:t>(&lt;id_послуги&gt;, id_організації, опис_послуги).</a:t>
            </a:r>
          </a:p>
          <a:p>
            <a:r>
              <a:rPr lang="uk-UA" sz="1200" dirty="0"/>
              <a:t>Виходячи з результатів, кінцевими відношеннями будуть: R2, R4, R5, R6, R7, R8, R9, R10, відповідно до яких і відбуватиметься розробка бази даних</a:t>
            </a:r>
            <a:r>
              <a:rPr lang="uk-UA" sz="1200" dirty="0" smtClean="0"/>
              <a:t>.</a:t>
            </a:r>
            <a:endParaRPr lang="uk-UA" sz="1200" dirty="0"/>
          </a:p>
        </p:txBody>
      </p:sp>
    </p:spTree>
    <p:extLst>
      <p:ext uri="{BB962C8B-B14F-4D97-AF65-F5344CB8AC3E}">
        <p14:creationId xmlns:p14="http://schemas.microsoft.com/office/powerpoint/2010/main" val="121861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ER - </a:t>
            </a:r>
            <a:r>
              <a:rPr lang="uk-UA" dirty="0" smtClean="0"/>
              <a:t>модель</a:t>
            </a:r>
            <a:endParaRPr lang="uk-UA" dirty="0"/>
          </a:p>
        </p:txBody>
      </p:sp>
      <p:pic>
        <p:nvPicPr>
          <p:cNvPr id="4" name="Объект 3" descr="C:\Users\Игорь\Desktop\вфывфывы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08720"/>
            <a:ext cx="5731297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680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Розділ 3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uk-UA" b="1" dirty="0" smtClean="0"/>
          </a:p>
          <a:p>
            <a:pPr marL="82296" indent="0" algn="ctr">
              <a:buNone/>
            </a:pPr>
            <a:r>
              <a:rPr lang="uk-UA" b="1" dirty="0" smtClean="0"/>
              <a:t>ПРОГРАМНА </a:t>
            </a:r>
            <a:r>
              <a:rPr lang="uk-UA" b="1" dirty="0"/>
              <a:t>РЕАЛІЗАЦІЯ СПРОЕКТОВАНОГО КОНСОЛІДОВАНОГО ІНФОРМАЦІЙНОГО РЕСУРСУ СПОРТИВНОЇ ДІЯЛЬНОСТІ МІСТА ВІННИЦІ</a:t>
            </a:r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1907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Створення таблиць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71771"/>
            <a:ext cx="61182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0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Оформлення таблиць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757572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364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5121"/>
            <a:ext cx="7498080" cy="850106"/>
          </a:xfrm>
        </p:spPr>
        <p:txBody>
          <a:bodyPr/>
          <a:lstStyle/>
          <a:p>
            <a:pPr algn="ctr"/>
            <a:r>
              <a:rPr lang="en-US" dirty="0" smtClean="0"/>
              <a:t>EER – </a:t>
            </a:r>
            <a:r>
              <a:rPr lang="uk-UA" dirty="0" smtClean="0"/>
              <a:t>діаграма 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977" y="692696"/>
            <a:ext cx="6768752" cy="59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0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Наповнення</a:t>
            </a:r>
            <a:r>
              <a:rPr lang="ru-RU" dirty="0" smtClean="0"/>
              <a:t> </a:t>
            </a:r>
            <a:r>
              <a:rPr lang="ru-RU" dirty="0" err="1" smtClean="0"/>
              <a:t>таблиць</a:t>
            </a:r>
            <a:r>
              <a:rPr lang="ru-RU" dirty="0" smtClean="0"/>
              <a:t> БД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13" y="1569903"/>
            <a:ext cx="611822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913" y="3790594"/>
            <a:ext cx="611822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10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effectLst/>
              </a:rPr>
              <a:t>Експорту </a:t>
            </a:r>
            <a:r>
              <a:rPr lang="en-US" dirty="0">
                <a:effectLst/>
              </a:rPr>
              <a:t>SQL </a:t>
            </a:r>
            <a:r>
              <a:rPr lang="uk-UA" dirty="0">
                <a:effectLst/>
              </a:rPr>
              <a:t>запитів на створення бази даних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6661403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9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Схема </a:t>
            </a:r>
            <a:r>
              <a:rPr lang="ru-RU" dirty="0" err="1">
                <a:effectLst/>
              </a:rPr>
              <a:t>забезпечення</a:t>
            </a:r>
            <a:r>
              <a:rPr lang="ru-RU" dirty="0">
                <a:effectLst/>
              </a:rPr>
              <a:t> </a:t>
            </a:r>
            <a:r>
              <a:rPr lang="ru-RU" dirty="0" err="1">
                <a:effectLst/>
              </a:rPr>
              <a:t>цілісності</a:t>
            </a:r>
            <a:r>
              <a:rPr lang="ru-RU" dirty="0">
                <a:effectLst/>
              </a:rPr>
              <a:t> при </a:t>
            </a:r>
            <a:r>
              <a:rPr lang="ru-RU" dirty="0" err="1">
                <a:effectLst/>
              </a:rPr>
              <a:t>введенні</a:t>
            </a:r>
            <a:r>
              <a:rPr lang="ru-RU" dirty="0">
                <a:effectLst/>
              </a:rPr>
              <a:t> </a:t>
            </a:r>
            <a:r>
              <a:rPr lang="ru-RU" dirty="0" err="1" smtClean="0">
                <a:effectLst/>
              </a:rPr>
              <a:t>даних</a:t>
            </a:r>
            <a:r>
              <a:rPr lang="ru-RU" dirty="0" smtClean="0">
                <a:effectLst/>
              </a:rPr>
              <a:t> в БД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Рисунок 3" descr="C:\Users\Игорь\Desktop\ВВФЫВФЫ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4249420" cy="43745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278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Структура схема </a:t>
            </a:r>
            <a:r>
              <a:rPr lang="uk-UA" dirty="0" err="1">
                <a:effectLst/>
              </a:rPr>
              <a:t>веб-сервісу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grpSp>
        <p:nvGrpSpPr>
          <p:cNvPr id="4" name="Полотно 67"/>
          <p:cNvGrpSpPr/>
          <p:nvPr/>
        </p:nvGrpSpPr>
        <p:grpSpPr>
          <a:xfrm>
            <a:off x="2114550" y="1616392"/>
            <a:ext cx="5829300" cy="3875405"/>
            <a:chOff x="0" y="0"/>
            <a:chExt cx="5829300" cy="387540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5829300" cy="3875405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457200" y="1532717"/>
              <a:ext cx="1485900" cy="1473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/>
              <a:r>
                <a:rPr lang="uk-UA" sz="1400">
                  <a:effectLst/>
                  <a:latin typeface="Times New Roman"/>
                  <a:cs typeface="Times New Roman"/>
                </a:rPr>
                <a:t>Головна сторінка </a:t>
              </a:r>
              <a:endParaRPr lang="uk-UA">
                <a:effectLst/>
              </a:endParaRPr>
            </a:p>
            <a:p>
              <a:pPr algn="ctr"/>
              <a:r>
                <a:rPr lang="uk-UA" sz="1400">
                  <a:effectLst/>
                  <a:latin typeface="Times New Roman"/>
                  <a:cs typeface="Times New Roman"/>
                </a:rPr>
                <a:t>веб-сервісу спортивної діяльності міста Вінниці</a:t>
              </a:r>
              <a:endParaRPr lang="uk-UA">
                <a:effectLst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3314700" y="2514600"/>
              <a:ext cx="1929765" cy="4578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  <a:cs typeface="Times New Roman"/>
                </a:rPr>
                <a:t>Аналітика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3314700" y="1943100"/>
              <a:ext cx="1929765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  <a:cs typeface="Times New Roman"/>
                </a:rPr>
                <a:t>Послуги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3314700" y="1371600"/>
              <a:ext cx="1929765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  <a:cs typeface="Times New Roman"/>
                </a:rPr>
                <a:t>Секції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3314700" y="799465"/>
              <a:ext cx="1931670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0" tIns="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  <a:cs typeface="Times New Roman"/>
                </a:rPr>
                <a:t>Організації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3314700" y="228600"/>
              <a:ext cx="2213264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Calibri"/>
                  <a:cs typeface="Times New Roman"/>
                </a:rPr>
                <a:t>Сторінка адміністратора</a:t>
              </a:r>
              <a:endParaRPr lang="uk-UA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2" name="Line 11"/>
            <p:cNvCxnSpPr/>
            <p:nvPr/>
          </p:nvCxnSpPr>
          <p:spPr bwMode="auto">
            <a:xfrm flipV="1">
              <a:off x="1943100" y="457200"/>
              <a:ext cx="1371600" cy="1485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12"/>
            <p:cNvCxnSpPr/>
            <p:nvPr/>
          </p:nvCxnSpPr>
          <p:spPr bwMode="auto">
            <a:xfrm flipV="1">
              <a:off x="1943100" y="1028700"/>
              <a:ext cx="1371600" cy="914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13"/>
            <p:cNvCxnSpPr/>
            <p:nvPr/>
          </p:nvCxnSpPr>
          <p:spPr bwMode="auto">
            <a:xfrm flipV="1">
              <a:off x="1943100" y="1600200"/>
              <a:ext cx="1371600" cy="342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14"/>
            <p:cNvCxnSpPr/>
            <p:nvPr/>
          </p:nvCxnSpPr>
          <p:spPr bwMode="auto">
            <a:xfrm flipV="1">
              <a:off x="1943100" y="2171700"/>
              <a:ext cx="1371600" cy="228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Line 15"/>
            <p:cNvCxnSpPr/>
            <p:nvPr/>
          </p:nvCxnSpPr>
          <p:spPr bwMode="auto">
            <a:xfrm>
              <a:off x="1943100" y="2400300"/>
              <a:ext cx="1371600" cy="342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Line 16"/>
            <p:cNvCxnSpPr/>
            <p:nvPr/>
          </p:nvCxnSpPr>
          <p:spPr bwMode="auto">
            <a:xfrm>
              <a:off x="1943100" y="2400300"/>
              <a:ext cx="1371600" cy="914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3314700" y="3086100"/>
              <a:ext cx="1930400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 dirty="0">
                  <a:effectLst/>
                  <a:latin typeface="Times New Roman"/>
                  <a:ea typeface="Calibri"/>
                  <a:cs typeface="Times New Roman"/>
                </a:rPr>
                <a:t>Мікрорайон</a:t>
              </a:r>
              <a:endParaRPr lang="uk-UA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endParaRPr lang="uk-UA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593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Магістерська дипломна робота</a:t>
            </a:r>
            <a:endParaRPr lang="uk-UA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739176"/>
          </a:xfrm>
        </p:spPr>
        <p:txBody>
          <a:bodyPr>
            <a:normAutofit/>
          </a:bodyPr>
          <a:lstStyle/>
          <a:p>
            <a:pPr algn="ctr"/>
            <a:endParaRPr lang="uk-UA" dirty="0" smtClean="0"/>
          </a:p>
          <a:p>
            <a:pPr algn="ctr"/>
            <a:r>
              <a:rPr lang="uk-UA" dirty="0" smtClean="0">
                <a:solidFill>
                  <a:schemeClr val="bg1">
                    <a:lumMod val="65000"/>
                  </a:schemeClr>
                </a:solidFill>
              </a:rPr>
              <a:t>На тему: </a:t>
            </a:r>
          </a:p>
          <a:p>
            <a:pPr algn="ctr"/>
            <a:r>
              <a:rPr lang="uk-UA" sz="4000" dirty="0" smtClean="0"/>
              <a:t>«Консолідований інформаційний ресурс спортивної діяльності міста Вінниці»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34366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</a:t>
            </a:r>
            <a:r>
              <a:rPr lang="uk-UA" dirty="0" err="1" smtClean="0"/>
              <a:t>ідключення</a:t>
            </a:r>
            <a:r>
              <a:rPr lang="uk-UA" dirty="0" smtClean="0"/>
              <a:t> БД до серверної частини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sz="1400" dirty="0"/>
              <a:t>&lt;?</a:t>
            </a:r>
            <a:r>
              <a:rPr lang="uk-UA" sz="1400" dirty="0" err="1"/>
              <a:t>xml</a:t>
            </a:r>
            <a:r>
              <a:rPr lang="uk-UA" sz="1400" dirty="0"/>
              <a:t> </a:t>
            </a:r>
            <a:r>
              <a:rPr lang="uk-UA" sz="1400" dirty="0" err="1"/>
              <a:t>version=</a:t>
            </a:r>
            <a:r>
              <a:rPr lang="uk-UA" sz="1400" i="1" dirty="0"/>
              <a:t>"1.0"</a:t>
            </a:r>
            <a:r>
              <a:rPr lang="uk-UA" sz="1400" dirty="0"/>
              <a:t> </a:t>
            </a:r>
            <a:r>
              <a:rPr lang="uk-UA" sz="1400" dirty="0" err="1"/>
              <a:t>encoding=</a:t>
            </a:r>
            <a:r>
              <a:rPr lang="uk-UA" sz="1400" i="1" dirty="0"/>
              <a:t>"UTF-8"</a:t>
            </a:r>
            <a:r>
              <a:rPr lang="uk-UA" sz="1400" dirty="0"/>
              <a:t>?&gt;</a:t>
            </a:r>
          </a:p>
          <a:p>
            <a:pPr lvl="0"/>
            <a:r>
              <a:rPr lang="uk-UA" sz="1400" dirty="0"/>
              <a:t>&lt;!DOCTYPE hibernate-configuration PUBLIC "-//</a:t>
            </a:r>
            <a:r>
              <a:rPr lang="uk-UA" sz="1400" dirty="0" err="1"/>
              <a:t>Hibernate</a:t>
            </a:r>
            <a:r>
              <a:rPr lang="uk-UA" sz="1400" dirty="0"/>
              <a:t>/</a:t>
            </a:r>
            <a:r>
              <a:rPr lang="uk-UA" sz="1400" dirty="0" err="1"/>
              <a:t>Hibernate</a:t>
            </a:r>
            <a:r>
              <a:rPr lang="uk-UA" sz="1400" dirty="0"/>
              <a:t> </a:t>
            </a:r>
            <a:r>
              <a:rPr lang="uk-UA" sz="1400" dirty="0" err="1"/>
              <a:t>Configuration</a:t>
            </a:r>
            <a:r>
              <a:rPr lang="uk-UA" sz="1400" dirty="0"/>
              <a:t> DTD 3.0//EN" "http://hibernate.sourceforge.net/hibernate-configuration-3.0.dtd"&gt;</a:t>
            </a:r>
          </a:p>
          <a:p>
            <a:pPr lvl="0"/>
            <a:r>
              <a:rPr lang="uk-UA" sz="1400" dirty="0"/>
              <a:t>&lt;hibernate-configuration&gt;</a:t>
            </a:r>
          </a:p>
          <a:p>
            <a:pPr lvl="0"/>
            <a:r>
              <a:rPr lang="uk-UA" sz="1400" dirty="0"/>
              <a:t>&lt;session-factory&gt;</a:t>
            </a:r>
          </a:p>
          <a:p>
            <a:pPr lvl="0"/>
            <a:r>
              <a:rPr lang="uk-UA" sz="1400" dirty="0"/>
              <a:t>&lt;</a:t>
            </a:r>
            <a:r>
              <a:rPr lang="uk-UA" sz="1400" dirty="0" err="1"/>
              <a:t>property</a:t>
            </a:r>
            <a:r>
              <a:rPr lang="uk-UA" sz="1400" dirty="0"/>
              <a:t> </a:t>
            </a:r>
            <a:r>
              <a:rPr lang="uk-UA" sz="1400" dirty="0" err="1"/>
              <a:t>name=</a:t>
            </a:r>
            <a:r>
              <a:rPr lang="uk-UA" sz="1400" i="1" dirty="0"/>
              <a:t>"</a:t>
            </a:r>
            <a:r>
              <a:rPr lang="uk-UA" sz="1400" i="1" dirty="0" err="1"/>
              <a:t>hibernate.dialect</a:t>
            </a:r>
            <a:r>
              <a:rPr lang="uk-UA" sz="1400" i="1" dirty="0"/>
              <a:t>"</a:t>
            </a:r>
            <a:r>
              <a:rPr lang="uk-UA" sz="1400" dirty="0"/>
              <a:t>&gt;</a:t>
            </a:r>
            <a:r>
              <a:rPr lang="uk-UA" sz="1400" dirty="0" err="1"/>
              <a:t>org.hibernate.dialect.MySQLDialect</a:t>
            </a:r>
            <a:r>
              <a:rPr lang="uk-UA" sz="1400" dirty="0"/>
              <a:t>&lt;/</a:t>
            </a:r>
            <a:r>
              <a:rPr lang="uk-UA" sz="1400" dirty="0" err="1"/>
              <a:t>property</a:t>
            </a:r>
            <a:r>
              <a:rPr lang="uk-UA" sz="1400" dirty="0"/>
              <a:t>&gt;</a:t>
            </a:r>
          </a:p>
          <a:p>
            <a:pPr lvl="0"/>
            <a:r>
              <a:rPr lang="uk-UA" sz="1400" dirty="0"/>
              <a:t>&lt;</a:t>
            </a:r>
            <a:r>
              <a:rPr lang="uk-UA" sz="1400" dirty="0" err="1"/>
              <a:t>property</a:t>
            </a:r>
            <a:r>
              <a:rPr lang="uk-UA" sz="1400" dirty="0"/>
              <a:t> </a:t>
            </a:r>
            <a:r>
              <a:rPr lang="uk-UA" sz="1400" dirty="0" err="1"/>
              <a:t>name=</a:t>
            </a:r>
            <a:r>
              <a:rPr lang="uk-UA" sz="1400" i="1" dirty="0"/>
              <a:t>"</a:t>
            </a:r>
            <a:r>
              <a:rPr lang="uk-UA" sz="1400" i="1" dirty="0" err="1"/>
              <a:t>hiber</a:t>
            </a:r>
            <a:r>
              <a:rPr lang="uk-UA" sz="1400" i="1" dirty="0"/>
              <a:t>nate.connection.driver_class"</a:t>
            </a:r>
            <a:r>
              <a:rPr lang="uk-UA" sz="1400" dirty="0"/>
              <a:t>&gt;com.mysql.jdbc.Driver&lt;/property&gt;</a:t>
            </a:r>
          </a:p>
          <a:p>
            <a:pPr lvl="0"/>
            <a:r>
              <a:rPr lang="uk-UA" sz="1400" dirty="0"/>
              <a:t>&lt;</a:t>
            </a:r>
            <a:r>
              <a:rPr lang="uk-UA" sz="1400" dirty="0" err="1"/>
              <a:t>property</a:t>
            </a:r>
            <a:r>
              <a:rPr lang="uk-UA" sz="1400" dirty="0"/>
              <a:t> </a:t>
            </a:r>
            <a:r>
              <a:rPr lang="uk-UA" sz="1400" dirty="0" err="1"/>
              <a:t>name=</a:t>
            </a:r>
            <a:r>
              <a:rPr lang="uk-UA" sz="1400" i="1" dirty="0"/>
              <a:t>"</a:t>
            </a:r>
            <a:r>
              <a:rPr lang="uk-UA" sz="1400" i="1" dirty="0" err="1"/>
              <a:t>hibernate.connection.url</a:t>
            </a:r>
            <a:r>
              <a:rPr lang="uk-UA" sz="1400" i="1" dirty="0"/>
              <a:t>"</a:t>
            </a:r>
            <a:r>
              <a:rPr lang="uk-UA" sz="1400" dirty="0"/>
              <a:t>&gt;</a:t>
            </a:r>
            <a:r>
              <a:rPr lang="uk-UA" sz="1400" dirty="0" err="1"/>
              <a:t>jdbc</a:t>
            </a:r>
            <a:r>
              <a:rPr lang="uk-UA" sz="1400" dirty="0"/>
              <a:t>:</a:t>
            </a:r>
            <a:r>
              <a:rPr lang="uk-UA" sz="1400" dirty="0" err="1"/>
              <a:t>mysql</a:t>
            </a:r>
            <a:r>
              <a:rPr lang="uk-UA" sz="1400" dirty="0"/>
              <a:t>://</a:t>
            </a:r>
            <a:r>
              <a:rPr lang="uk-UA" sz="1400" u="sng" dirty="0" err="1"/>
              <a:t>localhost</a:t>
            </a:r>
            <a:r>
              <a:rPr lang="uk-UA" sz="1400" dirty="0"/>
              <a:t>:3306/</a:t>
            </a:r>
            <a:r>
              <a:rPr lang="en-US" sz="1400" dirty="0" err="1"/>
              <a:t>SportVinnitsa</a:t>
            </a:r>
            <a:r>
              <a:rPr lang="uk-UA" sz="1400" dirty="0"/>
              <a:t>?</a:t>
            </a:r>
            <a:r>
              <a:rPr lang="uk-UA" sz="1400" dirty="0" err="1"/>
              <a:t>zeroDateTimeBehavior=convertToNull</a:t>
            </a:r>
            <a:r>
              <a:rPr lang="uk-UA" sz="1400" dirty="0"/>
              <a:t>&lt;/</a:t>
            </a:r>
            <a:r>
              <a:rPr lang="uk-UA" sz="1400" dirty="0" err="1"/>
              <a:t>property</a:t>
            </a:r>
            <a:r>
              <a:rPr lang="uk-UA" sz="1400" dirty="0"/>
              <a:t>&gt;</a:t>
            </a:r>
          </a:p>
          <a:p>
            <a:pPr lvl="0"/>
            <a:r>
              <a:rPr lang="uk-UA" sz="1400" dirty="0"/>
              <a:t>&lt;</a:t>
            </a:r>
            <a:r>
              <a:rPr lang="uk-UA" sz="1400" dirty="0" err="1"/>
              <a:t>property</a:t>
            </a:r>
            <a:r>
              <a:rPr lang="uk-UA" sz="1400" dirty="0"/>
              <a:t> </a:t>
            </a:r>
            <a:r>
              <a:rPr lang="uk-UA" sz="1400" dirty="0" err="1"/>
              <a:t>name=</a:t>
            </a:r>
            <a:r>
              <a:rPr lang="uk-UA" sz="1400" i="1" dirty="0"/>
              <a:t>"</a:t>
            </a:r>
            <a:r>
              <a:rPr lang="uk-UA" sz="1400" i="1" dirty="0" err="1"/>
              <a:t>hib</a:t>
            </a:r>
            <a:r>
              <a:rPr lang="uk-UA" sz="1400" i="1" dirty="0"/>
              <a:t>ernate.show_sql"</a:t>
            </a:r>
            <a:r>
              <a:rPr lang="uk-UA" sz="1400" dirty="0"/>
              <a:t>&gt;true&lt;/property&gt;</a:t>
            </a:r>
          </a:p>
          <a:p>
            <a:pPr lvl="0"/>
            <a:r>
              <a:rPr lang="uk-UA" sz="1400" dirty="0"/>
              <a:t>&lt;</a:t>
            </a:r>
            <a:r>
              <a:rPr lang="uk-UA" sz="1400" dirty="0" err="1"/>
              <a:t>property</a:t>
            </a:r>
            <a:r>
              <a:rPr lang="uk-UA" sz="1400" dirty="0"/>
              <a:t> </a:t>
            </a:r>
            <a:r>
              <a:rPr lang="uk-UA" sz="1400" dirty="0" err="1"/>
              <a:t>name=</a:t>
            </a:r>
            <a:r>
              <a:rPr lang="uk-UA" sz="1400" i="1" dirty="0"/>
              <a:t>"</a:t>
            </a:r>
            <a:r>
              <a:rPr lang="uk-UA" sz="1400" i="1" dirty="0" err="1"/>
              <a:t>hibernate.current_ses</a:t>
            </a:r>
            <a:r>
              <a:rPr lang="uk-UA" sz="1400" i="1" dirty="0"/>
              <a:t>sion_context_class"</a:t>
            </a:r>
            <a:r>
              <a:rPr lang="uk-UA" sz="1400" dirty="0"/>
              <a:t>&gt;thread&lt;/property&gt;</a:t>
            </a:r>
          </a:p>
          <a:p>
            <a:pPr lvl="0"/>
            <a:r>
              <a:rPr lang="uk-UA" sz="1400" dirty="0" err="1"/>
              <a:t>name=</a:t>
            </a:r>
            <a:r>
              <a:rPr lang="uk-UA" sz="1400" i="1" dirty="0"/>
              <a:t>"</a:t>
            </a:r>
            <a:r>
              <a:rPr lang="uk-UA" sz="1400" i="1" dirty="0" err="1"/>
              <a:t>hibernate.connection.datasource</a:t>
            </a:r>
            <a:r>
              <a:rPr lang="uk-UA" sz="1400" i="1" dirty="0"/>
              <a:t>"</a:t>
            </a:r>
            <a:r>
              <a:rPr lang="uk-UA" sz="1400" dirty="0"/>
              <a:t>&gt;</a:t>
            </a:r>
            <a:r>
              <a:rPr lang="uk-UA" sz="1400" u="sng" dirty="0" err="1"/>
              <a:t>jdbc</a:t>
            </a:r>
            <a:r>
              <a:rPr lang="uk-UA" sz="1400" dirty="0"/>
              <a:t>/</a:t>
            </a:r>
            <a:r>
              <a:rPr lang="en-US" sz="1400" dirty="0" err="1"/>
              <a:t>SportVinnitsa</a:t>
            </a:r>
            <a:r>
              <a:rPr lang="uk-UA" sz="1400" dirty="0"/>
              <a:t>&lt;/</a:t>
            </a:r>
            <a:r>
              <a:rPr lang="uk-UA" sz="1400" dirty="0" err="1"/>
              <a:t>propert</a:t>
            </a:r>
            <a:r>
              <a:rPr lang="uk-UA" sz="1400" dirty="0"/>
              <a:t>&gt;</a:t>
            </a:r>
          </a:p>
          <a:p>
            <a:pPr lvl="0"/>
            <a:r>
              <a:rPr lang="uk-UA" sz="1400" dirty="0"/>
              <a:t>&lt;</a:t>
            </a:r>
            <a:r>
              <a:rPr lang="uk-UA" sz="1400" dirty="0" err="1"/>
              <a:t>property</a:t>
            </a:r>
            <a:r>
              <a:rPr lang="uk-UA" sz="1400" dirty="0"/>
              <a:t> </a:t>
            </a:r>
            <a:r>
              <a:rPr lang="uk-UA" sz="1400" dirty="0" err="1"/>
              <a:t>name=</a:t>
            </a:r>
            <a:r>
              <a:rPr lang="uk-UA" sz="1400" i="1" dirty="0"/>
              <a:t>"</a:t>
            </a:r>
            <a:r>
              <a:rPr lang="uk-UA" sz="1400" i="1" dirty="0" err="1"/>
              <a:t>hibernate.connection.username</a:t>
            </a:r>
            <a:r>
              <a:rPr lang="uk-UA" sz="1400" i="1" dirty="0"/>
              <a:t>"</a:t>
            </a:r>
            <a:r>
              <a:rPr lang="uk-UA" sz="1400" dirty="0"/>
              <a:t>&gt;</a:t>
            </a:r>
            <a:r>
              <a:rPr lang="uk-UA" sz="1400" dirty="0" err="1"/>
              <a:t>root</a:t>
            </a:r>
            <a:r>
              <a:rPr lang="uk-UA" sz="1400" dirty="0"/>
              <a:t>&lt;/</a:t>
            </a:r>
            <a:r>
              <a:rPr lang="uk-UA" sz="1400" dirty="0" err="1"/>
              <a:t>property</a:t>
            </a:r>
            <a:r>
              <a:rPr lang="uk-UA" sz="1400" dirty="0"/>
              <a:t>&gt;</a:t>
            </a:r>
          </a:p>
          <a:p>
            <a:pPr lvl="0"/>
            <a:r>
              <a:rPr lang="uk-UA" sz="1400" dirty="0"/>
              <a:t>&lt;</a:t>
            </a:r>
            <a:r>
              <a:rPr lang="uk-UA" sz="1400" dirty="0" err="1"/>
              <a:t>property</a:t>
            </a:r>
            <a:r>
              <a:rPr lang="uk-UA" sz="1400" dirty="0"/>
              <a:t> </a:t>
            </a:r>
            <a:r>
              <a:rPr lang="uk-UA" sz="1400" dirty="0" err="1"/>
              <a:t>name=</a:t>
            </a:r>
            <a:r>
              <a:rPr lang="uk-UA" sz="1400" i="1" dirty="0"/>
              <a:t>"</a:t>
            </a:r>
            <a:r>
              <a:rPr lang="uk-UA" sz="1400" i="1" dirty="0" err="1"/>
              <a:t>hibernate.connection.username</a:t>
            </a:r>
            <a:r>
              <a:rPr lang="uk-UA" sz="1400" i="1" dirty="0"/>
              <a:t>"</a:t>
            </a:r>
            <a:r>
              <a:rPr lang="uk-UA" sz="1400" dirty="0"/>
              <a:t>&gt;</a:t>
            </a:r>
            <a:r>
              <a:rPr lang="uk-UA" sz="1400" dirty="0" err="1"/>
              <a:t>root</a:t>
            </a:r>
            <a:r>
              <a:rPr lang="uk-UA" sz="1400" dirty="0"/>
              <a:t>&lt;/</a:t>
            </a:r>
            <a:r>
              <a:rPr lang="uk-UA" sz="1400" dirty="0" err="1"/>
              <a:t>property</a:t>
            </a:r>
            <a:r>
              <a:rPr lang="uk-UA" sz="1400" dirty="0"/>
              <a:t>&gt;</a:t>
            </a:r>
          </a:p>
          <a:p>
            <a:pPr lvl="0"/>
            <a:r>
              <a:rPr lang="uk-UA" sz="1400" dirty="0"/>
              <a:t>&lt;</a:t>
            </a:r>
            <a:r>
              <a:rPr lang="uk-UA" sz="1400" dirty="0" err="1"/>
              <a:t>property</a:t>
            </a:r>
            <a:r>
              <a:rPr lang="uk-UA" sz="1400" dirty="0"/>
              <a:t> </a:t>
            </a:r>
            <a:r>
              <a:rPr lang="uk-UA" sz="1400" dirty="0" err="1"/>
              <a:t>name=</a:t>
            </a:r>
            <a:r>
              <a:rPr lang="uk-UA" sz="1400" i="1" dirty="0"/>
              <a:t>"</a:t>
            </a:r>
            <a:r>
              <a:rPr lang="uk-UA" sz="1400" i="1" dirty="0" err="1"/>
              <a:t>hibernate.connection.password</a:t>
            </a:r>
            <a:r>
              <a:rPr lang="uk-UA" sz="1400" i="1" dirty="0"/>
              <a:t>"</a:t>
            </a:r>
            <a:r>
              <a:rPr lang="uk-UA" sz="1400" dirty="0"/>
              <a:t>&gt;</a:t>
            </a:r>
            <a:r>
              <a:rPr lang="uk-UA" sz="1400" dirty="0" err="1"/>
              <a:t>root</a:t>
            </a:r>
            <a:r>
              <a:rPr lang="uk-UA" sz="1400" dirty="0"/>
              <a:t>&lt;/</a:t>
            </a:r>
            <a:r>
              <a:rPr lang="uk-UA" sz="1400" dirty="0" err="1"/>
              <a:t>property</a:t>
            </a:r>
            <a:r>
              <a:rPr lang="uk-UA" sz="1400" dirty="0"/>
              <a:t>&gt;</a:t>
            </a:r>
          </a:p>
          <a:p>
            <a:r>
              <a:rPr lang="uk-UA" sz="1400" dirty="0"/>
              <a:t>&lt;</a:t>
            </a:r>
            <a:r>
              <a:rPr lang="uk-UA" sz="1400" dirty="0" err="1"/>
              <a:t>property</a:t>
            </a:r>
            <a:endParaRPr lang="uk-UA" sz="1400" dirty="0"/>
          </a:p>
        </p:txBody>
      </p:sp>
    </p:spTree>
    <p:extLst>
      <p:ext uri="{BB962C8B-B14F-4D97-AF65-F5344CB8AC3E}">
        <p14:creationId xmlns:p14="http://schemas.microsoft.com/office/powerpoint/2010/main" val="239557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Оголошення сутностей </a:t>
            </a:r>
            <a:r>
              <a:rPr lang="en-US" dirty="0" smtClean="0"/>
              <a:t>Hibernate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uk-UA" dirty="0"/>
              <a:t>&lt;</a:t>
            </a:r>
            <a:r>
              <a:rPr lang="uk-UA" dirty="0" err="1"/>
              <a:t>property</a:t>
            </a:r>
            <a:r>
              <a:rPr lang="uk-UA" dirty="0"/>
              <a:t> </a:t>
            </a:r>
            <a:r>
              <a:rPr lang="uk-UA" dirty="0" err="1"/>
              <a:t>name=</a:t>
            </a:r>
            <a:r>
              <a:rPr lang="uk-UA" i="1" dirty="0"/>
              <a:t>"</a:t>
            </a:r>
            <a:r>
              <a:rPr lang="uk-UA" i="1" dirty="0" err="1"/>
              <a:t>hibernate.current_ses</a:t>
            </a:r>
            <a:r>
              <a:rPr lang="uk-UA" i="1" dirty="0"/>
              <a:t>sion_context_class"</a:t>
            </a:r>
            <a:r>
              <a:rPr lang="uk-UA" dirty="0"/>
              <a:t>&gt;thread&lt;/property&gt;</a:t>
            </a:r>
          </a:p>
          <a:p>
            <a:pPr lvl="0"/>
            <a:r>
              <a:rPr lang="uk-UA" dirty="0" err="1"/>
              <a:t>name=</a:t>
            </a:r>
            <a:r>
              <a:rPr lang="uk-UA" i="1" dirty="0"/>
              <a:t>"</a:t>
            </a:r>
            <a:r>
              <a:rPr lang="uk-UA" i="1" dirty="0" err="1"/>
              <a:t>hibernate.connection.datasource</a:t>
            </a:r>
            <a:r>
              <a:rPr lang="uk-UA" i="1" dirty="0"/>
              <a:t>"</a:t>
            </a:r>
            <a:r>
              <a:rPr lang="uk-UA" dirty="0"/>
              <a:t>&gt;</a:t>
            </a:r>
            <a:r>
              <a:rPr lang="uk-UA" u="sng" dirty="0" err="1"/>
              <a:t>jdbc</a:t>
            </a:r>
            <a:r>
              <a:rPr lang="uk-UA" dirty="0"/>
              <a:t>/</a:t>
            </a:r>
            <a:r>
              <a:rPr lang="en-US" dirty="0" err="1"/>
              <a:t>SportVinnitsa</a:t>
            </a:r>
            <a:r>
              <a:rPr lang="uk-UA" dirty="0"/>
              <a:t>&lt;/</a:t>
            </a:r>
            <a:r>
              <a:rPr lang="uk-UA" dirty="0" err="1"/>
              <a:t>propert</a:t>
            </a:r>
            <a:r>
              <a:rPr lang="uk-UA" dirty="0"/>
              <a:t>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property</a:t>
            </a:r>
            <a:r>
              <a:rPr lang="uk-UA" dirty="0"/>
              <a:t> </a:t>
            </a:r>
            <a:r>
              <a:rPr lang="uk-UA" dirty="0" err="1"/>
              <a:t>name=</a:t>
            </a:r>
            <a:r>
              <a:rPr lang="uk-UA" i="1" dirty="0"/>
              <a:t>"</a:t>
            </a:r>
            <a:r>
              <a:rPr lang="uk-UA" i="1" dirty="0" err="1"/>
              <a:t>hibernate.connection.username</a:t>
            </a:r>
            <a:r>
              <a:rPr lang="uk-UA" i="1" dirty="0"/>
              <a:t>"</a:t>
            </a:r>
            <a:r>
              <a:rPr lang="uk-UA" dirty="0"/>
              <a:t>&gt;</a:t>
            </a:r>
            <a:r>
              <a:rPr lang="uk-UA" dirty="0" err="1"/>
              <a:t>root</a:t>
            </a:r>
            <a:r>
              <a:rPr lang="uk-UA" dirty="0"/>
              <a:t>&lt;/</a:t>
            </a:r>
            <a:r>
              <a:rPr lang="uk-UA" dirty="0" err="1"/>
              <a:t>property</a:t>
            </a:r>
            <a:r>
              <a:rPr lang="uk-UA" dirty="0"/>
              <a:t>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property</a:t>
            </a:r>
            <a:r>
              <a:rPr lang="uk-UA" dirty="0"/>
              <a:t> </a:t>
            </a:r>
            <a:r>
              <a:rPr lang="uk-UA" dirty="0" err="1"/>
              <a:t>name=</a:t>
            </a:r>
            <a:r>
              <a:rPr lang="uk-UA" i="1" dirty="0"/>
              <a:t>"</a:t>
            </a:r>
            <a:r>
              <a:rPr lang="uk-UA" i="1" dirty="0" err="1"/>
              <a:t>hibernate.connection.username</a:t>
            </a:r>
            <a:r>
              <a:rPr lang="uk-UA" i="1" dirty="0"/>
              <a:t>"</a:t>
            </a:r>
            <a:r>
              <a:rPr lang="uk-UA" dirty="0"/>
              <a:t>&gt;</a:t>
            </a:r>
            <a:r>
              <a:rPr lang="uk-UA" dirty="0" err="1"/>
              <a:t>root</a:t>
            </a:r>
            <a:r>
              <a:rPr lang="uk-UA" dirty="0"/>
              <a:t>&lt;/</a:t>
            </a:r>
            <a:r>
              <a:rPr lang="uk-UA" dirty="0" err="1"/>
              <a:t>property</a:t>
            </a:r>
            <a:r>
              <a:rPr lang="uk-UA" dirty="0"/>
              <a:t>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property</a:t>
            </a:r>
            <a:r>
              <a:rPr lang="uk-UA" dirty="0"/>
              <a:t> </a:t>
            </a:r>
            <a:r>
              <a:rPr lang="uk-UA" dirty="0" err="1"/>
              <a:t>name=</a:t>
            </a:r>
            <a:r>
              <a:rPr lang="uk-UA" i="1" dirty="0"/>
              <a:t>"</a:t>
            </a:r>
            <a:r>
              <a:rPr lang="uk-UA" i="1" dirty="0" err="1"/>
              <a:t>hibernate.connection.password</a:t>
            </a:r>
            <a:r>
              <a:rPr lang="uk-UA" i="1" dirty="0"/>
              <a:t>"</a:t>
            </a:r>
            <a:r>
              <a:rPr lang="uk-UA" dirty="0"/>
              <a:t>&gt;</a:t>
            </a:r>
            <a:r>
              <a:rPr lang="uk-UA" dirty="0" err="1"/>
              <a:t>root</a:t>
            </a:r>
            <a:r>
              <a:rPr lang="uk-UA" dirty="0"/>
              <a:t>&lt;/</a:t>
            </a:r>
            <a:r>
              <a:rPr lang="uk-UA" dirty="0" err="1"/>
              <a:t>property</a:t>
            </a:r>
            <a:r>
              <a:rPr lang="uk-UA" dirty="0"/>
              <a:t>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property</a:t>
            </a:r>
            <a:r>
              <a:rPr lang="uk-UA" dirty="0"/>
              <a:t> </a:t>
            </a:r>
            <a:r>
              <a:rPr lang="uk-UA" dirty="0" err="1"/>
              <a:t>name=</a:t>
            </a:r>
            <a:r>
              <a:rPr lang="uk-UA" i="1" dirty="0"/>
              <a:t>"</a:t>
            </a:r>
            <a:r>
              <a:rPr lang="uk-UA" i="1" dirty="0" err="1"/>
              <a:t>hibernate.dialect</a:t>
            </a:r>
            <a:r>
              <a:rPr lang="uk-UA" i="1" dirty="0"/>
              <a:t>"</a:t>
            </a:r>
            <a:r>
              <a:rPr lang="uk-UA" dirty="0"/>
              <a:t>&gt;</a:t>
            </a:r>
            <a:r>
              <a:rPr lang="uk-UA" dirty="0" err="1"/>
              <a:t>org.hibernate.dialect.MySQLDialect</a:t>
            </a:r>
            <a:r>
              <a:rPr lang="uk-UA" dirty="0"/>
              <a:t>&lt;/</a:t>
            </a:r>
            <a:r>
              <a:rPr lang="uk-UA" dirty="0" err="1"/>
              <a:t>property</a:t>
            </a:r>
            <a:r>
              <a:rPr lang="uk-UA" dirty="0"/>
              <a:t>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mapping</a:t>
            </a:r>
            <a:r>
              <a:rPr lang="uk-UA" dirty="0"/>
              <a:t> </a:t>
            </a:r>
            <a:r>
              <a:rPr lang="uk-UA" dirty="0" err="1"/>
              <a:t>resource=</a:t>
            </a:r>
            <a:r>
              <a:rPr lang="uk-UA" i="1" dirty="0"/>
              <a:t>" </a:t>
            </a:r>
            <a:r>
              <a:rPr lang="uk-UA" i="1" dirty="0" err="1"/>
              <a:t>web</a:t>
            </a:r>
            <a:r>
              <a:rPr lang="uk-UA" i="1" dirty="0"/>
              <a:t>/</a:t>
            </a:r>
            <a:r>
              <a:rPr lang="uk-UA" i="1" dirty="0" err="1"/>
              <a:t>entity</a:t>
            </a:r>
            <a:r>
              <a:rPr lang="uk-UA" i="1" dirty="0"/>
              <a:t>/ </a:t>
            </a:r>
            <a:r>
              <a:rPr lang="uk-UA" i="1" dirty="0" err="1"/>
              <a:t>MICRORAYON.hbm.xml</a:t>
            </a:r>
            <a:r>
              <a:rPr lang="uk-UA" i="1" dirty="0"/>
              <a:t>"</a:t>
            </a:r>
            <a:r>
              <a:rPr lang="uk-UA" dirty="0"/>
              <a:t>/&gt;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mapping</a:t>
            </a:r>
            <a:r>
              <a:rPr lang="uk-UA" dirty="0"/>
              <a:t> </a:t>
            </a:r>
            <a:r>
              <a:rPr lang="uk-UA" dirty="0" err="1"/>
              <a:t>resource=</a:t>
            </a:r>
            <a:r>
              <a:rPr lang="uk-UA" i="1" dirty="0"/>
              <a:t>" </a:t>
            </a:r>
            <a:r>
              <a:rPr lang="uk-UA" i="1" dirty="0" err="1"/>
              <a:t>web</a:t>
            </a:r>
            <a:r>
              <a:rPr lang="uk-UA" i="1" dirty="0"/>
              <a:t>/</a:t>
            </a:r>
            <a:r>
              <a:rPr lang="uk-UA" i="1" dirty="0" err="1"/>
              <a:t>entity</a:t>
            </a:r>
            <a:r>
              <a:rPr lang="uk-UA" i="1" dirty="0"/>
              <a:t>/ </a:t>
            </a:r>
            <a:r>
              <a:rPr lang="uk-UA" i="1" dirty="0" err="1"/>
              <a:t>SECTION.hbm.xml</a:t>
            </a:r>
            <a:r>
              <a:rPr lang="uk-UA" i="1" dirty="0"/>
              <a:t>"</a:t>
            </a:r>
            <a:r>
              <a:rPr lang="uk-UA" dirty="0"/>
              <a:t>/&gt;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mapping</a:t>
            </a:r>
            <a:r>
              <a:rPr lang="uk-UA" dirty="0"/>
              <a:t> </a:t>
            </a:r>
            <a:r>
              <a:rPr lang="uk-UA" dirty="0" err="1"/>
              <a:t>resource=</a:t>
            </a:r>
            <a:r>
              <a:rPr lang="uk-UA" i="1" dirty="0"/>
              <a:t>" </a:t>
            </a:r>
            <a:r>
              <a:rPr lang="uk-UA" i="1" dirty="0" err="1"/>
              <a:t>web</a:t>
            </a:r>
            <a:r>
              <a:rPr lang="uk-UA" i="1" dirty="0"/>
              <a:t>/</a:t>
            </a:r>
            <a:r>
              <a:rPr lang="uk-UA" i="1" dirty="0" err="1"/>
              <a:t>entity</a:t>
            </a:r>
            <a:r>
              <a:rPr lang="uk-UA" i="1" dirty="0"/>
              <a:t>/ </a:t>
            </a:r>
            <a:r>
              <a:rPr lang="uk-UA" i="1" dirty="0" err="1"/>
              <a:t>ZANIATIE.hbm.xml</a:t>
            </a:r>
            <a:r>
              <a:rPr lang="uk-UA" i="1" dirty="0"/>
              <a:t>"</a:t>
            </a:r>
            <a:r>
              <a:rPr lang="uk-UA" dirty="0"/>
              <a:t>/&gt;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mapping</a:t>
            </a:r>
            <a:r>
              <a:rPr lang="uk-UA" dirty="0"/>
              <a:t> </a:t>
            </a:r>
            <a:r>
              <a:rPr lang="uk-UA" dirty="0" err="1"/>
              <a:t>resource=</a:t>
            </a:r>
            <a:r>
              <a:rPr lang="uk-UA" i="1" dirty="0"/>
              <a:t>" </a:t>
            </a:r>
            <a:r>
              <a:rPr lang="uk-UA" i="1" dirty="0" err="1"/>
              <a:t>web</a:t>
            </a:r>
            <a:r>
              <a:rPr lang="uk-UA" i="1" dirty="0"/>
              <a:t>/</a:t>
            </a:r>
            <a:r>
              <a:rPr lang="uk-UA" i="1" dirty="0" err="1"/>
              <a:t>entity</a:t>
            </a:r>
            <a:r>
              <a:rPr lang="uk-UA" i="1" dirty="0"/>
              <a:t>/ </a:t>
            </a:r>
            <a:r>
              <a:rPr lang="uk-UA" i="1" dirty="0" err="1"/>
              <a:t>TRAINER.hbm.xml</a:t>
            </a:r>
            <a:r>
              <a:rPr lang="uk-UA" i="1" dirty="0"/>
              <a:t>"</a:t>
            </a:r>
            <a:r>
              <a:rPr lang="uk-UA" dirty="0"/>
              <a:t>/&gt;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mapping</a:t>
            </a:r>
            <a:r>
              <a:rPr lang="uk-UA" dirty="0"/>
              <a:t> </a:t>
            </a:r>
            <a:r>
              <a:rPr lang="uk-UA" dirty="0" err="1"/>
              <a:t>resource=</a:t>
            </a:r>
            <a:r>
              <a:rPr lang="uk-UA" i="1" dirty="0"/>
              <a:t>" </a:t>
            </a:r>
            <a:r>
              <a:rPr lang="uk-UA" i="1" dirty="0" err="1"/>
              <a:t>web</a:t>
            </a:r>
            <a:r>
              <a:rPr lang="uk-UA" i="1" dirty="0"/>
              <a:t>/</a:t>
            </a:r>
            <a:r>
              <a:rPr lang="uk-UA" i="1" dirty="0" err="1"/>
              <a:t>entity</a:t>
            </a:r>
            <a:r>
              <a:rPr lang="uk-UA" i="1" dirty="0"/>
              <a:t>/ </a:t>
            </a:r>
            <a:r>
              <a:rPr lang="uk-UA" i="1" dirty="0" err="1"/>
              <a:t>UCHASTNIK.hbm.xml</a:t>
            </a:r>
            <a:r>
              <a:rPr lang="uk-UA" i="1" dirty="0"/>
              <a:t>"</a:t>
            </a:r>
            <a:r>
              <a:rPr lang="uk-UA" dirty="0"/>
              <a:t>/&gt;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mapping</a:t>
            </a:r>
            <a:r>
              <a:rPr lang="uk-UA" dirty="0"/>
              <a:t> </a:t>
            </a:r>
            <a:r>
              <a:rPr lang="uk-UA" dirty="0" err="1"/>
              <a:t>resource=</a:t>
            </a:r>
            <a:r>
              <a:rPr lang="uk-UA" i="1" dirty="0"/>
              <a:t>" </a:t>
            </a:r>
            <a:r>
              <a:rPr lang="uk-UA" i="1" dirty="0" err="1"/>
              <a:t>web</a:t>
            </a:r>
            <a:r>
              <a:rPr lang="uk-UA" i="1" dirty="0"/>
              <a:t>/</a:t>
            </a:r>
            <a:r>
              <a:rPr lang="uk-UA" i="1" dirty="0" err="1"/>
              <a:t>entity</a:t>
            </a:r>
            <a:r>
              <a:rPr lang="uk-UA" i="1" dirty="0"/>
              <a:t>/ </a:t>
            </a:r>
            <a:r>
              <a:rPr lang="uk-UA" i="1" dirty="0" err="1"/>
              <a:t>DOSTIJENIE.hbm.xml</a:t>
            </a:r>
            <a:r>
              <a:rPr lang="uk-UA" i="1" dirty="0"/>
              <a:t>"</a:t>
            </a:r>
            <a:r>
              <a:rPr lang="uk-UA" dirty="0"/>
              <a:t>/&gt;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mapping</a:t>
            </a:r>
            <a:r>
              <a:rPr lang="uk-UA" dirty="0"/>
              <a:t> </a:t>
            </a:r>
            <a:r>
              <a:rPr lang="uk-UA" dirty="0" err="1"/>
              <a:t>resource=</a:t>
            </a:r>
            <a:r>
              <a:rPr lang="uk-UA" i="1" dirty="0"/>
              <a:t>" </a:t>
            </a:r>
            <a:r>
              <a:rPr lang="uk-UA" i="1" dirty="0" err="1"/>
              <a:t>web</a:t>
            </a:r>
            <a:r>
              <a:rPr lang="uk-UA" i="1" dirty="0"/>
              <a:t>/</a:t>
            </a:r>
            <a:r>
              <a:rPr lang="uk-UA" i="1" dirty="0" err="1"/>
              <a:t>entity</a:t>
            </a:r>
            <a:r>
              <a:rPr lang="uk-UA" i="1" dirty="0"/>
              <a:t>/ </a:t>
            </a:r>
            <a:r>
              <a:rPr lang="uk-UA" i="1" dirty="0" err="1"/>
              <a:t>USLUGI.hbm.xml</a:t>
            </a:r>
            <a:r>
              <a:rPr lang="uk-UA" i="1" dirty="0"/>
              <a:t>"</a:t>
            </a:r>
            <a:r>
              <a:rPr lang="uk-UA" dirty="0"/>
              <a:t>/&gt;</a:t>
            </a:r>
          </a:p>
          <a:p>
            <a:pPr lvl="0"/>
            <a:r>
              <a:rPr lang="uk-UA" dirty="0"/>
              <a:t>&lt;</a:t>
            </a:r>
            <a:r>
              <a:rPr lang="uk-UA" dirty="0" err="1"/>
              <a:t>mapping</a:t>
            </a:r>
            <a:r>
              <a:rPr lang="uk-UA" dirty="0"/>
              <a:t> </a:t>
            </a:r>
            <a:r>
              <a:rPr lang="uk-UA" dirty="0" err="1"/>
              <a:t>resource=</a:t>
            </a:r>
            <a:r>
              <a:rPr lang="uk-UA" i="1" dirty="0"/>
              <a:t>" </a:t>
            </a:r>
            <a:r>
              <a:rPr lang="uk-UA" i="1" dirty="0" err="1"/>
              <a:t>web</a:t>
            </a:r>
            <a:r>
              <a:rPr lang="uk-UA" i="1" dirty="0"/>
              <a:t>/</a:t>
            </a:r>
            <a:r>
              <a:rPr lang="uk-UA" i="1" dirty="0" err="1"/>
              <a:t>entity</a:t>
            </a:r>
            <a:r>
              <a:rPr lang="uk-UA" i="1" dirty="0"/>
              <a:t>/ </a:t>
            </a:r>
            <a:r>
              <a:rPr lang="uk-UA" i="1" dirty="0" err="1"/>
              <a:t>ORGANIZATION.hbm.xml</a:t>
            </a:r>
            <a:r>
              <a:rPr lang="uk-UA" i="1" dirty="0"/>
              <a:t>"</a:t>
            </a:r>
            <a:r>
              <a:rPr lang="uk-UA" dirty="0"/>
              <a:t>/&gt;</a:t>
            </a:r>
          </a:p>
          <a:p>
            <a:pPr lvl="0"/>
            <a:r>
              <a:rPr lang="uk-UA" dirty="0"/>
              <a:t>&lt;/session-factory&gt;</a:t>
            </a:r>
          </a:p>
          <a:p>
            <a:pPr lvl="0"/>
            <a:r>
              <a:rPr lang="uk-UA" dirty="0"/>
              <a:t>&lt;/hibernate-configuration&gt;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2069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49808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Вигляд головної сторінки сервісу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C:\Users\Игорь\Desktop\гланая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6119495" cy="6093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075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Вигляд сторінки «Організації»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88840"/>
            <a:ext cx="6111875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489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Вигляд сторінки «Секції»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6111875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06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Вигляд сторінки «Послуги»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76474"/>
            <a:ext cx="6118225" cy="357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664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Вигляд сторінки «Аналітика»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84313"/>
            <a:ext cx="6111875" cy="448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12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700808"/>
            <a:ext cx="7498080" cy="3024336"/>
          </a:xfrm>
        </p:spPr>
        <p:txBody>
          <a:bodyPr>
            <a:noAutofit/>
          </a:bodyPr>
          <a:lstStyle/>
          <a:p>
            <a:pPr algn="ctr"/>
            <a:r>
              <a:rPr lang="uk-UA" sz="9600" dirty="0" smtClean="0"/>
              <a:t>ДЯКУЮ </a:t>
            </a:r>
            <a:br>
              <a:rPr lang="uk-UA" sz="9600" dirty="0" smtClean="0"/>
            </a:br>
            <a:r>
              <a:rPr lang="uk-UA" sz="9600" dirty="0" smtClean="0"/>
              <a:t>ЗА УВАГУ!</a:t>
            </a:r>
            <a:endParaRPr lang="uk-UA" sz="9600" dirty="0"/>
          </a:p>
        </p:txBody>
      </p:sp>
    </p:spTree>
    <p:extLst>
      <p:ext uri="{BB962C8B-B14F-4D97-AF65-F5344CB8AC3E}">
        <p14:creationId xmlns:p14="http://schemas.microsoft.com/office/powerpoint/2010/main" val="8392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548680"/>
            <a:ext cx="7406640" cy="851354"/>
          </a:xfrm>
        </p:spPr>
        <p:txBody>
          <a:bodyPr/>
          <a:lstStyle/>
          <a:p>
            <a:pPr algn="ctr"/>
            <a:r>
              <a:rPr lang="uk-UA" dirty="0" smtClean="0"/>
              <a:t>Мета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850064"/>
            <a:ext cx="7848872" cy="4675280"/>
          </a:xfrm>
        </p:spPr>
        <p:txBody>
          <a:bodyPr>
            <a:noAutofit/>
          </a:bodyPr>
          <a:lstStyle/>
          <a:p>
            <a:pPr algn="just"/>
            <a:r>
              <a:rPr lang="uk-UA" sz="4800" dirty="0" smtClean="0">
                <a:solidFill>
                  <a:srgbClr val="00B050"/>
                </a:solidFill>
              </a:rPr>
              <a:t>Р</a:t>
            </a:r>
            <a:r>
              <a:rPr lang="uk-UA" sz="2800" dirty="0" smtClean="0"/>
              <a:t>озробка </a:t>
            </a:r>
            <a:r>
              <a:rPr lang="uk-UA" sz="2800" dirty="0"/>
              <a:t>консолідованого </a:t>
            </a:r>
            <a:r>
              <a:rPr lang="uk-UA" sz="2800" dirty="0" smtClean="0"/>
              <a:t>інформаційного </a:t>
            </a:r>
            <a:r>
              <a:rPr lang="uk-UA" sz="2800" dirty="0"/>
              <a:t>ресурсу спортивної діяльності міста </a:t>
            </a:r>
            <a:r>
              <a:rPr lang="uk-UA" sz="2800" dirty="0" smtClean="0"/>
              <a:t>Вінниці.</a:t>
            </a:r>
          </a:p>
          <a:p>
            <a:pPr algn="just"/>
            <a:endParaRPr lang="uk-UA" sz="2800" dirty="0" smtClean="0"/>
          </a:p>
          <a:p>
            <a:pPr algn="just"/>
            <a:r>
              <a:rPr lang="uk-UA" sz="4000" dirty="0" smtClean="0">
                <a:solidFill>
                  <a:srgbClr val="00B050"/>
                </a:solidFill>
              </a:rPr>
              <a:t>Я</a:t>
            </a:r>
            <a:r>
              <a:rPr lang="uk-UA" sz="3600" dirty="0" smtClean="0"/>
              <a:t>кий </a:t>
            </a:r>
            <a:r>
              <a:rPr lang="uk-UA" sz="3600" dirty="0"/>
              <a:t>стане зручним засобом в процесі прийняття рішень як для </a:t>
            </a:r>
            <a:r>
              <a:rPr lang="uk-UA" sz="3600" dirty="0" smtClean="0"/>
              <a:t>управлінців, так і для звичайних користувачів, які цікавляться даною тематикою.</a:t>
            </a:r>
          </a:p>
        </p:txBody>
      </p:sp>
    </p:spTree>
    <p:extLst>
      <p:ext uri="{BB962C8B-B14F-4D97-AF65-F5344CB8AC3E}">
        <p14:creationId xmlns:p14="http://schemas.microsoft.com/office/powerpoint/2010/main" val="384798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08862"/>
          </a:xfrm>
        </p:spPr>
        <p:txBody>
          <a:bodyPr/>
          <a:lstStyle/>
          <a:p>
            <a:pPr algn="ctr"/>
            <a:r>
              <a:rPr lang="uk-UA" dirty="0" smtClean="0"/>
              <a:t>Розділ 1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556792"/>
            <a:ext cx="7406640" cy="4752528"/>
          </a:xfrm>
        </p:spPr>
        <p:txBody>
          <a:bodyPr>
            <a:normAutofit fontScale="85000" lnSpcReduction="20000"/>
          </a:bodyPr>
          <a:lstStyle/>
          <a:p>
            <a:pPr marL="541782" indent="-514350" algn="just">
              <a:buFont typeface="+mj-lt"/>
              <a:buAutoNum type="arabicPeriod"/>
            </a:pPr>
            <a:r>
              <a:rPr lang="uk-UA" sz="3300" dirty="0" smtClean="0">
                <a:solidFill>
                  <a:srgbClr val="00B050"/>
                </a:solidFill>
              </a:rPr>
              <a:t>О</a:t>
            </a:r>
            <a:r>
              <a:rPr lang="uk-UA" dirty="0" smtClean="0"/>
              <a:t>писано </a:t>
            </a:r>
            <a:r>
              <a:rPr lang="uk-UA" dirty="0"/>
              <a:t>загальні вимоги до структури інформаційного </a:t>
            </a:r>
            <a:r>
              <a:rPr lang="uk-UA" dirty="0" smtClean="0"/>
              <a:t>ресурсу</a:t>
            </a:r>
          </a:p>
          <a:p>
            <a:pPr marL="541782" indent="-514350" algn="just">
              <a:buFont typeface="+mj-lt"/>
              <a:buAutoNum type="arabicPeriod"/>
            </a:pPr>
            <a:r>
              <a:rPr lang="uk-UA" dirty="0" smtClean="0"/>
              <a:t>Описано </a:t>
            </a:r>
            <a:r>
              <a:rPr lang="uk-UA" dirty="0"/>
              <a:t>особливості  розробки консолідованого інформаційного ресурсу спортивної діяльності міста </a:t>
            </a:r>
            <a:r>
              <a:rPr lang="uk-UA" dirty="0" smtClean="0"/>
              <a:t>Вінниці</a:t>
            </a:r>
            <a:endParaRPr lang="uk-UA" dirty="0"/>
          </a:p>
          <a:p>
            <a:pPr marL="541782" indent="-514350" algn="just">
              <a:buFont typeface="+mj-lt"/>
              <a:buAutoNum type="arabicPeriod"/>
            </a:pPr>
            <a:r>
              <a:rPr lang="uk-UA" dirty="0" smtClean="0"/>
              <a:t>Розглянуто </a:t>
            </a:r>
            <a:r>
              <a:rPr lang="uk-UA" dirty="0"/>
              <a:t>поняття баз </a:t>
            </a:r>
            <a:r>
              <a:rPr lang="uk-UA" dirty="0" smtClean="0"/>
              <a:t>даних</a:t>
            </a:r>
          </a:p>
          <a:p>
            <a:pPr marL="541782" indent="-514350" algn="just">
              <a:buFont typeface="+mj-lt"/>
              <a:buAutoNum type="arabicPeriod"/>
            </a:pPr>
            <a:r>
              <a:rPr lang="uk-UA" dirty="0" smtClean="0"/>
              <a:t>Описані </a:t>
            </a:r>
            <a:r>
              <a:rPr lang="uk-UA" dirty="0"/>
              <a:t>системи управління базами </a:t>
            </a:r>
            <a:r>
              <a:rPr lang="uk-UA" dirty="0" smtClean="0"/>
              <a:t>даних та обрано </a:t>
            </a:r>
            <a:r>
              <a:rPr lang="uk-UA" dirty="0"/>
              <a:t>СУБД відповідно до поставлених </a:t>
            </a:r>
            <a:r>
              <a:rPr lang="uk-UA" dirty="0" smtClean="0"/>
              <a:t>вимог</a:t>
            </a:r>
          </a:p>
          <a:p>
            <a:pPr marL="541782" indent="-514350" algn="just">
              <a:buFont typeface="+mj-lt"/>
              <a:buAutoNum type="arabicPeriod"/>
            </a:pPr>
            <a:r>
              <a:rPr lang="uk-UA" dirty="0" smtClean="0"/>
              <a:t>Розглянуто </a:t>
            </a:r>
            <a:r>
              <a:rPr lang="uk-UA" dirty="0"/>
              <a:t>принцип роботи програмної мови запитів </a:t>
            </a:r>
            <a:r>
              <a:rPr lang="en-US" sz="1800" dirty="0" smtClean="0"/>
              <a:t>SQL</a:t>
            </a:r>
            <a:endParaRPr lang="uk-UA" sz="1800" dirty="0" smtClean="0"/>
          </a:p>
          <a:p>
            <a:pPr marL="541782" indent="-514350" algn="just">
              <a:buFont typeface="+mj-lt"/>
              <a:buAutoNum type="arabicPeriod"/>
            </a:pPr>
            <a:r>
              <a:rPr lang="uk-UA" dirty="0" smtClean="0"/>
              <a:t>Описано </a:t>
            </a:r>
            <a:r>
              <a:rPr lang="uk-UA" dirty="0"/>
              <a:t>принципи побудови </a:t>
            </a:r>
            <a:r>
              <a:rPr lang="uk-UA" dirty="0" err="1" smtClean="0"/>
              <a:t>веб-сервісів</a:t>
            </a:r>
            <a:endParaRPr lang="uk-UA" dirty="0" smtClean="0"/>
          </a:p>
          <a:p>
            <a:pPr marL="541782" indent="-514350" algn="just">
              <a:buFont typeface="+mj-lt"/>
              <a:buAutoNum type="arabicPeriod"/>
            </a:pPr>
            <a:r>
              <a:rPr lang="uk-UA" dirty="0" smtClean="0"/>
              <a:t>Обґрунтовано </a:t>
            </a:r>
            <a:r>
              <a:rPr lang="uk-UA" dirty="0"/>
              <a:t>вибір технологій для розробки </a:t>
            </a:r>
            <a:r>
              <a:rPr lang="uk-UA" dirty="0" err="1" smtClean="0"/>
              <a:t>веб-сервісу</a:t>
            </a:r>
            <a:endParaRPr lang="uk-UA" dirty="0" smtClean="0"/>
          </a:p>
          <a:p>
            <a:pPr marL="541782" indent="-514350" algn="just">
              <a:buFont typeface="+mj-lt"/>
              <a:buAutoNum type="arabicPeriod"/>
            </a:pPr>
            <a:r>
              <a:rPr lang="uk-UA" dirty="0" err="1" smtClean="0"/>
              <a:t>Обгрунтовано</a:t>
            </a:r>
            <a:r>
              <a:rPr lang="uk-UA" dirty="0" smtClean="0"/>
              <a:t> вибір мови програмування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937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944216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effectLst/>
              </a:rPr>
              <a:t>Структура консолідованого інформаційного ресурсу спортивної діяльності міста Вінниці</a:t>
            </a:r>
            <a:endParaRPr lang="uk-UA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35608" y="2132856"/>
            <a:ext cx="7498080" cy="4115544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2050" name="Picture 2" descr="C:\Users\Игорь\Music\ЫЫЫ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7423373" cy="435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3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endParaRPr lang="uk-UA" sz="2800" dirty="0"/>
          </a:p>
          <a:p>
            <a:pPr marL="82296" indent="0" algn="ctr">
              <a:buNone/>
            </a:pPr>
            <a:r>
              <a:rPr lang="uk-UA" sz="3600" dirty="0" smtClean="0"/>
              <a:t>ПРОЕКТУВАННЯ </a:t>
            </a:r>
            <a:r>
              <a:rPr lang="uk-UA" sz="3600" dirty="0"/>
              <a:t>КОНСОЛІДОВАНОГО ІНФОРМАЦІЙНОГО РЕСУРСУ ДЛЯ ПРЕДМЕТНОЇ ОБЛАСТІ «СПОРТИВНА ДІЯЛЬНІСТЬ </a:t>
            </a:r>
            <a:r>
              <a:rPr lang="uk-UA" sz="3600" dirty="0" smtClean="0"/>
              <a:t>МІ</a:t>
            </a:r>
          </a:p>
          <a:p>
            <a:pPr marL="82296" indent="0" algn="ctr">
              <a:buNone/>
            </a:pPr>
            <a:r>
              <a:rPr lang="uk-UA" sz="3600" dirty="0" smtClean="0"/>
              <a:t>СТА ВІННИЦІ»</a:t>
            </a:r>
          </a:p>
          <a:p>
            <a:pPr marL="82296" indent="0" algn="ctr">
              <a:buNone/>
            </a:pP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33010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Визначення сутностей та встановлення зв'язків між ними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77544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3600" dirty="0" err="1" smtClean="0">
                <a:solidFill>
                  <a:srgbClr val="00B050"/>
                </a:solidFill>
              </a:rPr>
              <a:t>С</a:t>
            </a:r>
            <a:r>
              <a:rPr lang="ru-RU" sz="2400" dirty="0" err="1" smtClean="0"/>
              <a:t>утності</a:t>
            </a:r>
            <a:r>
              <a:rPr lang="ru-RU" sz="2400" dirty="0" smtClean="0"/>
              <a:t>:</a:t>
            </a:r>
          </a:p>
          <a:p>
            <a:pPr marL="82296" indent="0">
              <a:buNone/>
            </a:pPr>
            <a:r>
              <a:rPr lang="ru-RU" sz="2000" dirty="0" smtClean="0"/>
              <a:t>ОРГАНІЗАЦІЯ</a:t>
            </a:r>
            <a:r>
              <a:rPr lang="ru-RU" sz="2000" dirty="0"/>
              <a:t>, М</a:t>
            </a:r>
            <a:r>
              <a:rPr lang="uk-UA" sz="2000" dirty="0"/>
              <a:t>ІКРОРАЙОН</a:t>
            </a:r>
            <a:r>
              <a:rPr lang="ru-RU" sz="2000" dirty="0"/>
              <a:t>, СЕКЦІЯ, ЗАНЯТТЯ, ТРЕНЕР, </a:t>
            </a:r>
            <a:r>
              <a:rPr lang="ru-RU" sz="2000" dirty="0" smtClean="0"/>
              <a:t>УЧАСНИК</a:t>
            </a:r>
            <a:r>
              <a:rPr lang="ru-RU" sz="2000" dirty="0"/>
              <a:t>, ДОСЯГНЕННЯ, ПОСЛУГИ</a:t>
            </a:r>
            <a:r>
              <a:rPr lang="ru-RU" sz="2000" dirty="0" smtClean="0"/>
              <a:t>.</a:t>
            </a:r>
            <a:endParaRPr lang="uk-UA" sz="2400" dirty="0" smtClean="0"/>
          </a:p>
          <a:p>
            <a:pPr marL="82296" indent="0">
              <a:buNone/>
            </a:pPr>
            <a:r>
              <a:rPr lang="uk-UA" sz="4000" dirty="0" smtClean="0">
                <a:solidFill>
                  <a:srgbClr val="00B050"/>
                </a:solidFill>
              </a:rPr>
              <a:t>З</a:t>
            </a:r>
            <a:r>
              <a:rPr lang="uk-UA" sz="2400" dirty="0" smtClean="0"/>
              <a:t>в'язки між сутностями</a:t>
            </a:r>
            <a:r>
              <a:rPr lang="uk-UA" sz="2400" dirty="0"/>
              <a:t>:</a:t>
            </a:r>
          </a:p>
          <a:p>
            <a:pPr lvl="0"/>
            <a:r>
              <a:rPr lang="uk-UA" sz="2400" dirty="0"/>
              <a:t>СЕКЦІЯ – належить – ОРГАНІЗАЦІЯ;</a:t>
            </a:r>
          </a:p>
          <a:p>
            <a:pPr lvl="0"/>
            <a:r>
              <a:rPr lang="uk-UA" sz="2400" dirty="0"/>
              <a:t>СЕКЦІЯ – містить – ЗАНЯТТЯ;</a:t>
            </a:r>
          </a:p>
          <a:p>
            <a:pPr lvl="0"/>
            <a:r>
              <a:rPr lang="uk-UA" sz="2400" dirty="0"/>
              <a:t>ТРЕНЕР – проводить – ЗАНЯТТЯ;</a:t>
            </a:r>
          </a:p>
          <a:p>
            <a:pPr lvl="0"/>
            <a:r>
              <a:rPr lang="uk-UA" sz="2400" dirty="0"/>
              <a:t>УЧАСНИК – відвідує – ЗАНЯТТЯ;</a:t>
            </a:r>
          </a:p>
          <a:p>
            <a:pPr lvl="0"/>
            <a:r>
              <a:rPr lang="uk-UA" sz="2400" dirty="0"/>
              <a:t>СЕКЦІЯ – має – ДОСЯГНЕННЯ;</a:t>
            </a:r>
          </a:p>
          <a:p>
            <a:pPr lvl="0"/>
            <a:r>
              <a:rPr lang="uk-UA" sz="2400" dirty="0"/>
              <a:t>ОРГАНІЗАЦІЯ – надає – ПОСЛУГИ;</a:t>
            </a:r>
          </a:p>
          <a:p>
            <a:pPr lvl="0"/>
            <a:r>
              <a:rPr lang="uk-UA" sz="2400" dirty="0"/>
              <a:t>ОРГАНІЗАЦІЯ – належить – МІКРОРАЙОН</a:t>
            </a:r>
            <a:r>
              <a:rPr lang="uk-UA" sz="2400" dirty="0" smtClean="0"/>
              <a:t>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426348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Атрибути та ключі сутностей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uk-UA" dirty="0"/>
              <a:t>ОРГАНІЗАЦІЯ(&lt;id_організації&gt;, </a:t>
            </a:r>
            <a:r>
              <a:rPr lang="uk-UA" dirty="0" err="1"/>
              <a:t>назва_орган</a:t>
            </a:r>
            <a:r>
              <a:rPr lang="uk-UA" dirty="0"/>
              <a:t>ізації, адреса_організації, номер_організації, </a:t>
            </a:r>
            <a:r>
              <a:rPr lang="en-US" dirty="0"/>
              <a:t>id</a:t>
            </a:r>
            <a:r>
              <a:rPr lang="uk-UA" dirty="0" err="1"/>
              <a:t>_мікрорайо</a:t>
            </a:r>
            <a:r>
              <a:rPr lang="uk-UA" dirty="0"/>
              <a:t>ну);</a:t>
            </a:r>
          </a:p>
          <a:p>
            <a:pPr lvl="0"/>
            <a:r>
              <a:rPr lang="uk-UA" dirty="0"/>
              <a:t>МІКРОРАЙОН (</a:t>
            </a:r>
            <a:r>
              <a:rPr lang="ru-RU" dirty="0"/>
              <a:t>&lt;</a:t>
            </a:r>
            <a:r>
              <a:rPr lang="en-US" sz="2600" dirty="0"/>
              <a:t>id</a:t>
            </a:r>
            <a:r>
              <a:rPr lang="ru-RU" dirty="0"/>
              <a:t>_</a:t>
            </a:r>
            <a:r>
              <a:rPr lang="uk-UA" dirty="0"/>
              <a:t>мікрорайону</a:t>
            </a:r>
            <a:r>
              <a:rPr lang="ru-RU" dirty="0"/>
              <a:t>&gt;</a:t>
            </a:r>
            <a:r>
              <a:rPr lang="uk-UA" dirty="0"/>
              <a:t>, назва_мікрорайону);</a:t>
            </a:r>
          </a:p>
          <a:p>
            <a:pPr lvl="0"/>
            <a:r>
              <a:rPr lang="uk-UA" dirty="0"/>
              <a:t>СЕКЦІЯ (&lt;id_секції&gt;, id_організації, назва_секції, </a:t>
            </a:r>
            <a:r>
              <a:rPr lang="uk-UA" dirty="0" err="1"/>
              <a:t>опис_с</a:t>
            </a:r>
            <a:r>
              <a:rPr lang="uk-UA" dirty="0"/>
              <a:t>екції);</a:t>
            </a:r>
          </a:p>
          <a:p>
            <a:pPr lvl="0"/>
            <a:r>
              <a:rPr lang="uk-UA" dirty="0"/>
              <a:t>ЗАНЯТТЯ (</a:t>
            </a:r>
            <a:r>
              <a:rPr lang="ru-RU" dirty="0"/>
              <a:t>&lt;</a:t>
            </a:r>
            <a:r>
              <a:rPr lang="uk-UA" dirty="0"/>
              <a:t>id_секції</a:t>
            </a:r>
            <a:r>
              <a:rPr lang="ru-RU" dirty="0"/>
              <a:t>, </a:t>
            </a:r>
            <a:r>
              <a:rPr lang="uk-UA" dirty="0"/>
              <a:t>id_тренера</a:t>
            </a:r>
            <a:r>
              <a:rPr lang="ru-RU" dirty="0"/>
              <a:t>&gt;, </a:t>
            </a:r>
            <a:r>
              <a:rPr lang="ru-RU" dirty="0" err="1"/>
              <a:t>місце_проведення_заняття</a:t>
            </a:r>
            <a:r>
              <a:rPr lang="ru-RU" dirty="0"/>
              <a:t>, </a:t>
            </a:r>
            <a:r>
              <a:rPr lang="ru-RU" dirty="0" err="1"/>
              <a:t>дні_проведення_заняття</a:t>
            </a:r>
            <a:r>
              <a:rPr lang="ru-RU" dirty="0"/>
              <a:t>, </a:t>
            </a:r>
            <a:r>
              <a:rPr lang="ru-RU" dirty="0" err="1"/>
              <a:t>час_проведення_заняття</a:t>
            </a:r>
            <a:r>
              <a:rPr lang="ru-RU" dirty="0"/>
              <a:t>, </a:t>
            </a:r>
            <a:r>
              <a:rPr lang="ru-RU" dirty="0" err="1"/>
              <a:t>вартість_заняття</a:t>
            </a:r>
            <a:r>
              <a:rPr lang="uk-UA" dirty="0"/>
              <a:t>) ;</a:t>
            </a:r>
          </a:p>
          <a:p>
            <a:pPr lvl="0"/>
            <a:r>
              <a:rPr lang="uk-UA" dirty="0"/>
              <a:t>ТРЕНЕР (&lt;id_тренера&gt;, </a:t>
            </a:r>
            <a:r>
              <a:rPr lang="uk-UA" dirty="0" err="1"/>
              <a:t>ПІБ_тре</a:t>
            </a:r>
            <a:r>
              <a:rPr lang="uk-UA" dirty="0"/>
              <a:t>нера, звання_тренера, вік_тренера);</a:t>
            </a:r>
          </a:p>
          <a:p>
            <a:pPr lvl="0"/>
            <a:r>
              <a:rPr lang="uk-UA" dirty="0"/>
              <a:t>УЧАСНИК (&lt;id_учасника&gt;, id_секції, ПІБ_учасника, </a:t>
            </a:r>
            <a:r>
              <a:rPr lang="uk-UA" dirty="0" err="1"/>
              <a:t>телефон_учасника</a:t>
            </a:r>
            <a:r>
              <a:rPr lang="uk-UA" dirty="0"/>
              <a:t>, </a:t>
            </a:r>
            <a:r>
              <a:rPr lang="uk-UA" dirty="0" err="1"/>
              <a:t>вік_учас</a:t>
            </a:r>
            <a:r>
              <a:rPr lang="uk-UA" dirty="0"/>
              <a:t>ника);</a:t>
            </a:r>
          </a:p>
          <a:p>
            <a:pPr lvl="0"/>
            <a:r>
              <a:rPr lang="uk-UA" dirty="0"/>
              <a:t>ДОСЯГНЕННЯ (&lt;</a:t>
            </a:r>
            <a:r>
              <a:rPr lang="uk-UA" dirty="0" err="1"/>
              <a:t>id_досягне</a:t>
            </a:r>
            <a:r>
              <a:rPr lang="uk-UA" dirty="0"/>
              <a:t>ння&gt;, id_секції, дата_отримання_досягнення, вид_досягнення);</a:t>
            </a:r>
          </a:p>
          <a:p>
            <a:pPr lvl="0"/>
            <a:r>
              <a:rPr lang="uk-UA" dirty="0"/>
              <a:t>ПОСЛУГИ (&lt;</a:t>
            </a:r>
            <a:r>
              <a:rPr lang="uk-UA" dirty="0" err="1"/>
              <a:t>id_посл</a:t>
            </a:r>
            <a:r>
              <a:rPr lang="uk-UA" dirty="0"/>
              <a:t>уги&gt;, id_організації, опис_послуги).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6079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100" dirty="0">
                <a:effectLst/>
              </a:rPr>
              <a:t>Типи зв’язків між описаними сутностями визначатимемо за допомогою </a:t>
            </a:r>
            <a:r>
              <a:rPr lang="en-US" sz="3100" dirty="0">
                <a:effectLst/>
              </a:rPr>
              <a:t>ER</a:t>
            </a:r>
            <a:r>
              <a:rPr lang="ru-RU" sz="3100" dirty="0">
                <a:effectLst/>
              </a:rPr>
              <a:t>-</a:t>
            </a:r>
            <a:r>
              <a:rPr lang="uk-UA" sz="3100" dirty="0" smtClean="0">
                <a:effectLst/>
              </a:rPr>
              <a:t>діаграм</a:t>
            </a:r>
            <a:endParaRPr lang="uk-UA" sz="31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074" name="Picture 2" descr="C:\Users\Игорь\Music\вввввввввв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905" y="2132013"/>
            <a:ext cx="6894333" cy="345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46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66</TotalTime>
  <Words>676</Words>
  <Application>Microsoft Office PowerPoint</Application>
  <PresentationFormat>Экран (4:3)</PresentationFormat>
  <Paragraphs>120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ДОБРОГО ДНЯ!</vt:lpstr>
      <vt:lpstr>Магістерська дипломна робота</vt:lpstr>
      <vt:lpstr>Мета</vt:lpstr>
      <vt:lpstr>Розділ 1</vt:lpstr>
      <vt:lpstr>Структура консолідованого інформаційного ресурсу спортивної діяльності міста Вінниці</vt:lpstr>
      <vt:lpstr>Презентация PowerPoint</vt:lpstr>
      <vt:lpstr>Визначення сутностей та встановлення зв'язків між ними</vt:lpstr>
      <vt:lpstr>Атрибути та ключі сутностей</vt:lpstr>
      <vt:lpstr>Типи зв’язків між описаними сутностями визначатимемо за допомогою ER-діаграм</vt:lpstr>
      <vt:lpstr>Нормалізація відношень БД</vt:lpstr>
      <vt:lpstr>ER - модель</vt:lpstr>
      <vt:lpstr>Розділ 3</vt:lpstr>
      <vt:lpstr>Створення таблиць</vt:lpstr>
      <vt:lpstr>Оформлення таблиць</vt:lpstr>
      <vt:lpstr>EER – діаграма </vt:lpstr>
      <vt:lpstr>Наповнення таблиць БД</vt:lpstr>
      <vt:lpstr>Експорту SQL запитів на створення бази даних</vt:lpstr>
      <vt:lpstr>Схема забезпечення цілісності при введенні даних в БД</vt:lpstr>
      <vt:lpstr>Структура схема веб-сервісу</vt:lpstr>
      <vt:lpstr>Підключення БД до серверної частини</vt:lpstr>
      <vt:lpstr>Оголошення сутностей Hibernate</vt:lpstr>
      <vt:lpstr>Вигляд головної сторінки сервісу</vt:lpstr>
      <vt:lpstr>Вигляд сторінки «Організації»</vt:lpstr>
      <vt:lpstr>Вигляд сторінки «Секції»</vt:lpstr>
      <vt:lpstr>Вигляд сторінки «Послуги»</vt:lpstr>
      <vt:lpstr>Вигляд сторінки «Аналітика»</vt:lpstr>
      <vt:lpstr>ДЯКУЮ 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ДОБРОГО ДНЯ!</dc:title>
  <dc:creator>Игорь</dc:creator>
  <cp:lastModifiedBy>Игорь</cp:lastModifiedBy>
  <cp:revision>8</cp:revision>
  <dcterms:created xsi:type="dcterms:W3CDTF">2015-11-26T00:28:57Z</dcterms:created>
  <dcterms:modified xsi:type="dcterms:W3CDTF">2015-11-26T01:35:44Z</dcterms:modified>
</cp:coreProperties>
</file>