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2"/>
  </p:sldMasterIdLst>
  <p:notesMasterIdLst>
    <p:notesMasterId r:id="rId16"/>
  </p:notesMasterIdLst>
  <p:handoutMasterIdLst>
    <p:handoutMasterId r:id="rId17"/>
  </p:handoutMasterIdLst>
  <p:sldIdLst>
    <p:sldId id="256" r:id="rId3"/>
    <p:sldId id="263" r:id="rId4"/>
    <p:sldId id="271" r:id="rId5"/>
    <p:sldId id="261" r:id="rId6"/>
    <p:sldId id="268" r:id="rId7"/>
    <p:sldId id="269" r:id="rId8"/>
    <p:sldId id="258" r:id="rId9"/>
    <p:sldId id="272" r:id="rId10"/>
    <p:sldId id="262" r:id="rId11"/>
    <p:sldId id="267" r:id="rId12"/>
    <p:sldId id="273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>
      <p:cViewPr>
        <p:scale>
          <a:sx n="70" d="100"/>
          <a:sy n="70" d="100"/>
        </p:scale>
        <p:origin x="-1500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283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36283-FCFF-4CBA-A048-9FE62DF8EBC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4BBC4-EFFE-4C09-A48F-7B4D36F4924F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48692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91A84-102C-495A-8ADB-1E1717818767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B4AC5F-E0F3-4BEC-8F21-E106132B8810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721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4AC5F-E0F3-4BEC-8F21-E106132B881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4505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B4AC5F-E0F3-4BEC-8F21-E106132B881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68490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420A1BC-3251-481F-8ED6-52069BA2C322}" type="slidenum">
              <a:rPr lang="uk-UA" smtClean="0"/>
              <a:t>‹#›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62BF9204-8AC0-4AD2-B218-FFAC3A561934}" type="datetimeFigureOut">
              <a:rPr lang="uk-UA" smtClean="0"/>
              <a:t>26.11.2015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Visio111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28600"/>
            <a:ext cx="7851648" cy="3581400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М</a:t>
            </a:r>
            <a:r>
              <a:rPr lang="ru-RU" sz="4000" b="0" dirty="0" err="1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агістерська</a:t>
            </a:r>
            <a:r>
              <a:rPr lang="uk-UA" sz="40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кваліфікаційна</a:t>
            </a:r>
            <a:r>
              <a:rPr lang="ru-RU" sz="40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uk-UA" sz="40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робота </a:t>
            </a:r>
            <a:r>
              <a:rPr lang="ru-RU" sz="40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на тему: </a:t>
            </a:r>
            <a:br>
              <a:rPr lang="ru-RU" sz="40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</a:br>
            <a:r>
              <a:rPr lang="ru-RU" sz="40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«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Консолідований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інформаційний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ресурс 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аналізу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обігу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нерухомості</a:t>
            </a:r>
            <a:r>
              <a:rPr lang="ru-RU" sz="4000" dirty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4000" dirty="0" err="1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регіону</a:t>
            </a:r>
            <a:r>
              <a:rPr lang="uk-UA" sz="4000" b="0" dirty="0" smtClean="0">
                <a:ln w="0"/>
                <a:solidFill>
                  <a:schemeClr val="tx1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»</a:t>
            </a:r>
            <a:endParaRPr lang="ru-RU" sz="4000" b="0" dirty="0">
              <a:ln w="0"/>
              <a:solidFill>
                <a:schemeClr val="tx1"/>
              </a:soli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38400" y="4876800"/>
            <a:ext cx="5867400" cy="114300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студент </a:t>
            </a:r>
            <a:r>
              <a:rPr lang="uk-UA" dirty="0" smtClean="0"/>
              <a:t>групи</a:t>
            </a:r>
            <a:r>
              <a:rPr lang="ru-RU" dirty="0" smtClean="0"/>
              <a:t> КіН-14</a:t>
            </a:r>
            <a:r>
              <a:rPr lang="en-US" dirty="0" smtClean="0"/>
              <a:t> </a:t>
            </a:r>
            <a:r>
              <a:rPr lang="uk-UA" b="1" dirty="0" err="1" smtClean="0"/>
              <a:t>Платовський</a:t>
            </a:r>
            <a:r>
              <a:rPr lang="uk-UA" b="1" dirty="0" smtClean="0"/>
              <a:t> Богдан</a:t>
            </a:r>
            <a:endParaRPr lang="en-US" b="1" dirty="0" smtClean="0"/>
          </a:p>
          <a:p>
            <a:pPr algn="r"/>
            <a:r>
              <a:rPr lang="ru-RU" dirty="0" err="1" smtClean="0"/>
              <a:t>Кер</a:t>
            </a:r>
            <a:r>
              <a:rPr lang="uk-UA" dirty="0" smtClean="0"/>
              <a:t>і</a:t>
            </a:r>
            <a:r>
              <a:rPr lang="ru-RU" dirty="0" smtClean="0"/>
              <a:t>вник: </a:t>
            </a:r>
            <a:r>
              <a:rPr lang="ru-RU" b="1" dirty="0" smtClean="0"/>
              <a:t>д.т.н., проф., </a:t>
            </a:r>
            <a:r>
              <a:rPr lang="ru-RU" b="1" dirty="0" smtClean="0"/>
              <a:t>Яремчук Ю.Є.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43000" y="685800"/>
            <a:ext cx="6172200" cy="6858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uk-UA" sz="4400" dirty="0" smtClean="0">
                <a:solidFill>
                  <a:schemeClr val="tx1"/>
                </a:solidFill>
              </a:rPr>
              <a:t>Аналіз даних КІР</a:t>
            </a:r>
            <a:endParaRPr lang="uk-UA" sz="4400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C:\Users\Марина\Desktop\Дипломы\АНАЛЗ ОБІГУ НЕРУХОМОСТІ записка\3 розділ\отчеты\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7" t="47014"/>
          <a:stretch/>
        </p:blipFill>
        <p:spPr bwMode="auto">
          <a:xfrm>
            <a:off x="304800" y="1828800"/>
            <a:ext cx="3193163" cy="17556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Марина\Desktop\Дипломы\АНАЛЗ ОБІГУ НЕРУХОМОСТІ записка\3 розділ\отчеты\3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3" t="62331" r="11004" b="2881"/>
          <a:stretch/>
        </p:blipFill>
        <p:spPr bwMode="auto">
          <a:xfrm>
            <a:off x="4229100" y="2126777"/>
            <a:ext cx="3384646" cy="199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Марина\Desktop\Дипломы\АНАЛЗ ОБІГУ НЕРУХОМОСТІ записка\3 розділ\отчеты\10.pn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4" t="12102" r="19498" b="46581"/>
          <a:stretch/>
        </p:blipFill>
        <p:spPr bwMode="auto">
          <a:xfrm>
            <a:off x="2308177" y="4191000"/>
            <a:ext cx="3406823" cy="236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306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Тестування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Ключові компоненти консолідованого інформаційного ресурсу перевірено модульним тестуванням.</a:t>
            </a:r>
          </a:p>
          <a:p>
            <a:r>
              <a:rPr lang="uk-UA" dirty="0" smtClean="0"/>
              <a:t>Перевірено швидкодію роботи ресурсу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95725"/>
            <a:ext cx="618172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57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2971800" cy="627888"/>
          </a:xfrm>
        </p:spPr>
        <p:txBody>
          <a:bodyPr>
            <a:normAutofit fontScale="90000"/>
          </a:bodyPr>
          <a:lstStyle/>
          <a:p>
            <a:r>
              <a:rPr lang="uk-UA" sz="4900" dirty="0" smtClean="0">
                <a:solidFill>
                  <a:schemeClr val="tx1"/>
                </a:solidFill>
              </a:rPr>
              <a:t>Висновки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47800"/>
            <a:ext cx="8077200" cy="4953000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err="1"/>
              <a:t>Розроблено</a:t>
            </a:r>
            <a:r>
              <a:rPr lang="ru-RU" dirty="0"/>
              <a:t> </a:t>
            </a:r>
            <a:r>
              <a:rPr lang="ru-RU" dirty="0" err="1"/>
              <a:t>консолідований</a:t>
            </a:r>
            <a:r>
              <a:rPr lang="ru-RU" dirty="0"/>
              <a:t> </a:t>
            </a:r>
            <a:r>
              <a:rPr lang="ru-RU" dirty="0" err="1"/>
              <a:t>інформаційний</a:t>
            </a:r>
            <a:r>
              <a:rPr lang="ru-RU" dirty="0"/>
              <a:t> ресурс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обігу</a:t>
            </a:r>
            <a:r>
              <a:rPr lang="ru-RU" dirty="0"/>
              <a:t> </a:t>
            </a:r>
            <a:r>
              <a:rPr lang="ru-RU" dirty="0" err="1"/>
              <a:t>нерухомості</a:t>
            </a:r>
            <a:r>
              <a:rPr lang="ru-RU" dirty="0"/>
              <a:t> </a:t>
            </a:r>
            <a:r>
              <a:rPr lang="ru-RU" dirty="0" err="1"/>
              <a:t>регіонуі</a:t>
            </a:r>
            <a:r>
              <a:rPr lang="ru-RU" dirty="0"/>
              <a:t>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err="1" smtClean="0"/>
              <a:t>Досліджено</a:t>
            </a:r>
            <a:r>
              <a:rPr lang="ru-RU" dirty="0" smtClean="0"/>
              <a:t> суть </a:t>
            </a:r>
            <a:r>
              <a:rPr lang="ru-RU" dirty="0" err="1" smtClean="0"/>
              <a:t>процесу</a:t>
            </a:r>
            <a:r>
              <a:rPr lang="ru-RU" dirty="0" smtClean="0"/>
              <a:t> </a:t>
            </a:r>
            <a:r>
              <a:rPr lang="ru-RU" dirty="0" err="1" smtClean="0"/>
              <a:t>консолідації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smtClean="0"/>
              <a:t>Проведений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предметної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 </a:t>
            </a:r>
            <a:r>
              <a:rPr lang="ru-RU" dirty="0" err="1"/>
              <a:t>бази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, </a:t>
            </a:r>
            <a:r>
              <a:rPr lang="ru-RU" dirty="0" err="1"/>
              <a:t>визначені</a:t>
            </a:r>
            <a:r>
              <a:rPr lang="ru-RU" dirty="0"/>
              <a:t> </a:t>
            </a:r>
            <a:r>
              <a:rPr lang="ru-RU" dirty="0" err="1"/>
              <a:t>головні</a:t>
            </a:r>
            <a:r>
              <a:rPr lang="ru-RU" dirty="0"/>
              <a:t> </a:t>
            </a:r>
            <a:r>
              <a:rPr lang="ru-RU" dirty="0" err="1"/>
              <a:t>сутності</a:t>
            </a:r>
            <a:r>
              <a:rPr lang="ru-RU" dirty="0"/>
              <a:t>, </a:t>
            </a:r>
            <a:r>
              <a:rPr lang="ru-RU" dirty="0" err="1"/>
              <a:t>атрибути</a:t>
            </a:r>
            <a:r>
              <a:rPr lang="ru-RU" dirty="0"/>
              <a:t> та </a:t>
            </a:r>
            <a:r>
              <a:rPr lang="ru-RU" dirty="0" err="1"/>
              <a:t>зв’язки</a:t>
            </a:r>
            <a:r>
              <a:rPr lang="ru-RU" dirty="0"/>
              <a:t> </a:t>
            </a:r>
            <a:r>
              <a:rPr lang="ru-RU" dirty="0" err="1"/>
              <a:t>між</a:t>
            </a:r>
            <a:r>
              <a:rPr lang="ru-RU" dirty="0"/>
              <a:t> ними. </a:t>
            </a:r>
            <a:r>
              <a:rPr lang="ru-RU" dirty="0" err="1"/>
              <a:t>Здійснено</a:t>
            </a:r>
            <a:r>
              <a:rPr lang="ru-RU" dirty="0"/>
              <a:t> </a:t>
            </a:r>
            <a:r>
              <a:rPr lang="ru-RU" dirty="0" err="1"/>
              <a:t>моделювання</a:t>
            </a:r>
            <a:r>
              <a:rPr lang="ru-RU" dirty="0"/>
              <a:t> </a:t>
            </a:r>
            <a:r>
              <a:rPr lang="ru-RU" dirty="0" err="1"/>
              <a:t>даних</a:t>
            </a:r>
            <a:r>
              <a:rPr lang="ru-RU" dirty="0"/>
              <a:t> </a:t>
            </a:r>
            <a:r>
              <a:rPr lang="ru-RU" dirty="0" err="1"/>
              <a:t>предметної</a:t>
            </a:r>
            <a:r>
              <a:rPr lang="ru-RU" dirty="0"/>
              <a:t> </a:t>
            </a:r>
            <a:r>
              <a:rPr lang="ru-RU" dirty="0" err="1"/>
              <a:t>області</a:t>
            </a:r>
            <a:r>
              <a:rPr lang="ru-RU" dirty="0"/>
              <a:t>. </a:t>
            </a:r>
            <a:r>
              <a:rPr lang="ru-RU" dirty="0" err="1"/>
              <a:t>Розроблена</a:t>
            </a:r>
            <a:r>
              <a:rPr lang="ru-RU" dirty="0"/>
              <a:t> ER-модель </a:t>
            </a:r>
            <a:r>
              <a:rPr lang="ru-RU" dirty="0" err="1"/>
              <a:t>даних</a:t>
            </a:r>
            <a:r>
              <a:rPr lang="ru-RU" dirty="0"/>
              <a:t>. Проведено </a:t>
            </a:r>
            <a:r>
              <a:rPr lang="ru-RU" dirty="0" err="1"/>
              <a:t>декомпозицію</a:t>
            </a:r>
            <a:r>
              <a:rPr lang="ru-RU" dirty="0"/>
              <a:t> та </a:t>
            </a:r>
            <a:r>
              <a:rPr lang="ru-RU" dirty="0" err="1"/>
              <a:t>нормалізацію</a:t>
            </a:r>
            <a:r>
              <a:rPr lang="ru-RU" dirty="0"/>
              <a:t> </a:t>
            </a:r>
            <a:r>
              <a:rPr lang="ru-RU" dirty="0" err="1"/>
              <a:t>відношень</a:t>
            </a:r>
            <a:r>
              <a:rPr lang="ru-RU" dirty="0"/>
              <a:t> до 3НФ.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dirty="0" err="1" smtClean="0"/>
              <a:t>Реалізовано</a:t>
            </a:r>
            <a:r>
              <a:rPr lang="ru-RU" dirty="0" smtClean="0"/>
              <a:t> </a:t>
            </a:r>
            <a:r>
              <a:rPr lang="ru-RU" dirty="0" err="1" smtClean="0"/>
              <a:t>спроектовану</a:t>
            </a:r>
            <a:r>
              <a:rPr lang="ru-RU" dirty="0" smtClean="0"/>
              <a:t> </a:t>
            </a:r>
            <a:r>
              <a:rPr lang="ru-RU" dirty="0"/>
              <a:t>базу </a:t>
            </a:r>
            <a:r>
              <a:rPr lang="ru-RU" dirty="0" err="1"/>
              <a:t>даних</a:t>
            </a:r>
            <a:r>
              <a:rPr lang="ru-RU" dirty="0"/>
              <a:t> у </a:t>
            </a:r>
            <a:r>
              <a:rPr lang="ru-RU" dirty="0" err="1"/>
              <a:t>програмному</a:t>
            </a:r>
            <a:r>
              <a:rPr lang="ru-RU" dirty="0"/>
              <a:t> </a:t>
            </a:r>
            <a:r>
              <a:rPr lang="ru-RU" dirty="0" err="1"/>
              <a:t>середовищі</a:t>
            </a:r>
            <a:r>
              <a:rPr lang="ru-RU" dirty="0"/>
              <a:t> </a:t>
            </a:r>
            <a:r>
              <a:rPr lang="ru-RU" dirty="0" err="1"/>
              <a:t>MySQL</a:t>
            </a:r>
            <a:r>
              <a:rPr lang="ru-RU" dirty="0"/>
              <a:t> та </a:t>
            </a:r>
            <a:r>
              <a:rPr lang="ru-RU" dirty="0" err="1"/>
              <a:t>мовою</a:t>
            </a:r>
            <a:r>
              <a:rPr lang="ru-RU" dirty="0"/>
              <a:t> PHP. Проедено </a:t>
            </a:r>
            <a:r>
              <a:rPr lang="ru-RU" dirty="0" err="1"/>
              <a:t>аналіз</a:t>
            </a:r>
            <a:r>
              <a:rPr lang="ru-RU" dirty="0"/>
              <a:t> КІР на </a:t>
            </a:r>
            <a:r>
              <a:rPr lang="ru-RU" dirty="0" err="1"/>
              <a:t>основі</a:t>
            </a:r>
            <a:r>
              <a:rPr lang="ru-RU" dirty="0"/>
              <a:t> </a:t>
            </a:r>
            <a:r>
              <a:rPr lang="ru-RU" dirty="0" err="1"/>
              <a:t>розроблених</a:t>
            </a:r>
            <a:r>
              <a:rPr lang="ru-RU" dirty="0"/>
              <a:t> </a:t>
            </a:r>
            <a:r>
              <a:rPr lang="ru-RU" dirty="0" err="1"/>
              <a:t>програмних</a:t>
            </a:r>
            <a:r>
              <a:rPr lang="ru-RU" dirty="0"/>
              <a:t> </a:t>
            </a:r>
            <a:r>
              <a:rPr lang="ru-RU" dirty="0" err="1"/>
              <a:t>інструментів</a:t>
            </a:r>
            <a:r>
              <a:rPr lang="ru-RU" dirty="0"/>
              <a:t>. </a:t>
            </a:r>
            <a:endParaRPr lang="ru-RU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uk-UA" dirty="0" smtClean="0"/>
              <a:t>Розраховано </a:t>
            </a:r>
            <a:r>
              <a:rPr lang="uk-UA" dirty="0"/>
              <a:t>економічну цінність розробки та доведено її доцільність. </a:t>
            </a:r>
            <a:endParaRPr lang="uk-UA" dirty="0" smtClean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803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0" y="2667000"/>
            <a:ext cx="5181600" cy="1371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sz="5400" dirty="0" smtClean="0"/>
              <a:t>Дякую за увагу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8623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6553200" cy="70408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Постановка задач</a:t>
            </a:r>
            <a:r>
              <a:rPr lang="uk-UA" sz="4400" dirty="0">
                <a:solidFill>
                  <a:schemeClr val="tx1"/>
                </a:solidFill>
              </a:rPr>
              <a:t>і</a:t>
            </a:r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600200"/>
            <a:ext cx="8077200" cy="4389120"/>
          </a:xfrm>
        </p:spPr>
        <p:txBody>
          <a:bodyPr>
            <a:normAutofit/>
          </a:bodyPr>
          <a:lstStyle/>
          <a:p>
            <a:pPr indent="-342900"/>
            <a:r>
              <a:rPr lang="ru-RU" dirty="0" err="1"/>
              <a:t>Дослідити</a:t>
            </a:r>
            <a:r>
              <a:rPr lang="ru-RU" dirty="0"/>
              <a:t> </a:t>
            </a:r>
            <a:r>
              <a:rPr lang="ru-RU" dirty="0" err="1"/>
              <a:t>сутність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</a:t>
            </a:r>
            <a:r>
              <a:rPr lang="ru-RU" dirty="0" err="1"/>
              <a:t>консолідації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та </a:t>
            </a:r>
            <a:r>
              <a:rPr lang="ru-RU" dirty="0" err="1"/>
              <a:t>методи</a:t>
            </a:r>
            <a:r>
              <a:rPr lang="ru-RU" dirty="0"/>
              <a:t> </a:t>
            </a:r>
            <a:r>
              <a:rPr lang="ru-RU" dirty="0" err="1"/>
              <a:t>його</a:t>
            </a:r>
            <a:r>
              <a:rPr lang="ru-RU" dirty="0"/>
              <a:t> </a:t>
            </a:r>
            <a:r>
              <a:rPr lang="ru-RU" dirty="0" err="1"/>
              <a:t>побудови</a:t>
            </a:r>
            <a:r>
              <a:rPr lang="ru-RU" dirty="0"/>
              <a:t>.</a:t>
            </a:r>
          </a:p>
          <a:p>
            <a:pPr indent="-342900"/>
            <a:r>
              <a:rPr lang="ru-RU" dirty="0"/>
              <a:t>Провести </a:t>
            </a:r>
            <a:r>
              <a:rPr lang="ru-RU" dirty="0" err="1"/>
              <a:t>проектування</a:t>
            </a:r>
            <a:r>
              <a:rPr lang="ru-RU" dirty="0"/>
              <a:t> </a:t>
            </a:r>
            <a:r>
              <a:rPr lang="ru-RU" dirty="0" err="1"/>
              <a:t>консолідованого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ресурсу.</a:t>
            </a:r>
          </a:p>
          <a:p>
            <a:pPr indent="-342900"/>
            <a:r>
              <a:rPr lang="ru-RU" dirty="0"/>
              <a:t>Провести </a:t>
            </a:r>
            <a:r>
              <a:rPr lang="ru-RU" dirty="0" err="1"/>
              <a:t>програмну</a:t>
            </a:r>
            <a:r>
              <a:rPr lang="ru-RU" dirty="0"/>
              <a:t> </a:t>
            </a:r>
            <a:r>
              <a:rPr lang="ru-RU" dirty="0" err="1"/>
              <a:t>реалізацію</a:t>
            </a:r>
            <a:r>
              <a:rPr lang="ru-RU" dirty="0"/>
              <a:t> </a:t>
            </a:r>
            <a:r>
              <a:rPr lang="ru-RU" dirty="0" err="1"/>
              <a:t>спроектованого</a:t>
            </a:r>
            <a:r>
              <a:rPr lang="ru-RU" dirty="0"/>
              <a:t> </a:t>
            </a:r>
            <a:r>
              <a:rPr lang="ru-RU" dirty="0" err="1"/>
              <a:t>консолідованого</a:t>
            </a:r>
            <a:r>
              <a:rPr lang="ru-RU" dirty="0"/>
              <a:t> </a:t>
            </a:r>
            <a:r>
              <a:rPr lang="ru-RU" dirty="0" err="1"/>
              <a:t>інформаційного</a:t>
            </a:r>
            <a:r>
              <a:rPr lang="ru-RU" dirty="0"/>
              <a:t> ресурсу.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3565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5715000" cy="704088"/>
          </a:xfrm>
        </p:spPr>
        <p:txBody>
          <a:bodyPr>
            <a:normAutofit fontScale="90000"/>
          </a:bodyPr>
          <a:lstStyle/>
          <a:p>
            <a:r>
              <a:rPr lang="uk-UA" sz="4400" dirty="0" smtClean="0">
                <a:solidFill>
                  <a:schemeClr val="tx1"/>
                </a:solidFill>
              </a:rPr>
              <a:t>Мета, об’єкт, предмет</a:t>
            </a:r>
            <a:r>
              <a:rPr lang="ru-RU" sz="4400" dirty="0" smtClean="0">
                <a:solidFill>
                  <a:schemeClr val="tx1"/>
                </a:solidFill>
              </a:rPr>
              <a:t>: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600200"/>
            <a:ext cx="8077200" cy="438912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uk-UA" dirty="0"/>
              <a:t>Метою </a:t>
            </a:r>
            <a:r>
              <a:rPr lang="uk-UA" dirty="0" smtClean="0"/>
              <a:t>роботи є дослідження </a:t>
            </a:r>
            <a:r>
              <a:rPr lang="uk-UA" dirty="0"/>
              <a:t>та </a:t>
            </a:r>
            <a:r>
              <a:rPr lang="uk-UA" dirty="0"/>
              <a:t>розробка консолідованого інформаційного ресурсу аналізу обігу нерухомості регіону, що стане інструментом для адміністрації міста, БТІ, агентств нерухомості, тощо</a:t>
            </a:r>
            <a:r>
              <a:rPr lang="ru-RU" dirty="0" smtClean="0"/>
              <a:t>. </a:t>
            </a:r>
            <a:endParaRPr lang="ru-RU" dirty="0" smtClean="0"/>
          </a:p>
          <a:p>
            <a:pPr marL="0" indent="0" algn="just">
              <a:buNone/>
            </a:pPr>
            <a:endParaRPr lang="uk-UA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/>
              <a:t>Об’єкт </a:t>
            </a:r>
            <a:r>
              <a:rPr lang="uk-UA" dirty="0" smtClean="0"/>
              <a:t>дослідження роботи </a:t>
            </a:r>
            <a:r>
              <a:rPr lang="uk-UA" dirty="0"/>
              <a:t>– </a:t>
            </a:r>
            <a:r>
              <a:rPr lang="uk-UA" dirty="0"/>
              <a:t>консолідований інформаційний ресурс аналізу обігу нерухомості регіону</a:t>
            </a:r>
            <a:r>
              <a:rPr lang="uk-UA" dirty="0" smtClean="0"/>
              <a:t>.</a:t>
            </a:r>
            <a:endParaRPr lang="uk-UA" dirty="0" smtClean="0"/>
          </a:p>
          <a:p>
            <a:pPr marL="0" indent="0" algn="just">
              <a:buNone/>
            </a:pPr>
            <a:endParaRPr lang="uk-UA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dirty="0" smtClean="0"/>
              <a:t>Предмет дослідження – </a:t>
            </a:r>
            <a:r>
              <a:rPr lang="ru-RU" dirty="0" err="1"/>
              <a:t>сукупність</a:t>
            </a:r>
            <a:r>
              <a:rPr lang="ru-RU" dirty="0"/>
              <a:t> </a:t>
            </a:r>
            <a:r>
              <a:rPr lang="ru-RU" dirty="0" err="1"/>
              <a:t>теоретичних</a:t>
            </a:r>
            <a:r>
              <a:rPr lang="ru-RU" dirty="0"/>
              <a:t> та </a:t>
            </a:r>
            <a:r>
              <a:rPr lang="ru-RU" dirty="0" err="1"/>
              <a:t>практичних</a:t>
            </a:r>
            <a:r>
              <a:rPr lang="ru-RU" dirty="0"/>
              <a:t> засад </a:t>
            </a:r>
            <a:r>
              <a:rPr lang="uk-UA" dirty="0"/>
              <a:t>створення</a:t>
            </a:r>
            <a:r>
              <a:rPr lang="ru-RU" dirty="0"/>
              <a:t> </a:t>
            </a:r>
            <a:r>
              <a:rPr lang="ru-RU" dirty="0" err="1"/>
              <a:t>консолідованого</a:t>
            </a:r>
            <a:r>
              <a:rPr lang="ru-RU" dirty="0"/>
              <a:t> ресурсу </a:t>
            </a:r>
            <a:r>
              <a:rPr lang="uk-UA" dirty="0"/>
              <a:t>аналізу обігу нерухомості регіону</a:t>
            </a:r>
            <a:r>
              <a:rPr lang="uk-UA" dirty="0" smtClean="0"/>
              <a:t>.</a:t>
            </a:r>
            <a:endParaRPr lang="uk-UA" dirty="0" smtClean="0"/>
          </a:p>
          <a:p>
            <a:pPr marL="0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6473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469658"/>
            <a:ext cx="5181600" cy="838200"/>
          </a:xfrm>
        </p:spPr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tx1"/>
                </a:solidFill>
              </a:rPr>
              <a:t>Розробка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tx1"/>
                </a:solidFill>
              </a:rPr>
              <a:t>ER-</a:t>
            </a:r>
            <a:r>
              <a:rPr lang="ru-RU" sz="4400" dirty="0" err="1" smtClean="0">
                <a:solidFill>
                  <a:schemeClr val="tx1"/>
                </a:solidFill>
              </a:rPr>
              <a:t>модел</a:t>
            </a:r>
            <a:r>
              <a:rPr lang="uk-UA" sz="4400" dirty="0" smtClean="0">
                <a:solidFill>
                  <a:schemeClr val="tx1"/>
                </a:solidFill>
              </a:rPr>
              <a:t>і</a:t>
            </a:r>
            <a:endParaRPr lang="uk-UA" sz="4400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1676400" y="3038484"/>
            <a:ext cx="10837785" cy="5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4609846"/>
              </p:ext>
            </p:extLst>
          </p:nvPr>
        </p:nvGraphicFramePr>
        <p:xfrm>
          <a:off x="304800" y="1447800"/>
          <a:ext cx="7848600" cy="51156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r:id="rId3" imgW="11229967" imgH="7334280" progId="Visio.Drawing.15">
                  <p:embed/>
                </p:oleObj>
              </mc:Choice>
              <mc:Fallback>
                <p:oleObj r:id="rId3" imgW="11229967" imgH="7334280" progId="Visio.Drawing.15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47800"/>
                        <a:ext cx="7848600" cy="51156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903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Нормалізація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b="1" dirty="0" smtClean="0"/>
              <a:t>Проведено нормалізацію до третьої нормальної форми</a:t>
            </a:r>
          </a:p>
          <a:p>
            <a:pPr marL="1198563" indent="-858838">
              <a:buNone/>
            </a:pPr>
            <a:r>
              <a:rPr lang="uk-UA" b="1" dirty="0"/>
              <a:t>КАТЕГОРІЯ</a:t>
            </a:r>
            <a:r>
              <a:rPr lang="uk-UA" dirty="0"/>
              <a:t>(&lt;</a:t>
            </a:r>
            <a:r>
              <a:rPr lang="uk-UA" dirty="0" err="1"/>
              <a:t>Код_Категорії</a:t>
            </a:r>
            <a:r>
              <a:rPr lang="uk-UA" dirty="0"/>
              <a:t>&gt;, Категорія);</a:t>
            </a:r>
          </a:p>
          <a:p>
            <a:pPr marL="1198563" indent="-858838">
              <a:buNone/>
            </a:pPr>
            <a:r>
              <a:rPr lang="uk-UA" b="1" dirty="0"/>
              <a:t>ПІДКАТЕГОРІЯ</a:t>
            </a:r>
            <a:r>
              <a:rPr lang="uk-UA" dirty="0"/>
              <a:t>(&lt;</a:t>
            </a:r>
            <a:r>
              <a:rPr lang="uk-UA" dirty="0" err="1"/>
              <a:t>Код_Підкатегорії</a:t>
            </a:r>
            <a:r>
              <a:rPr lang="uk-UA" dirty="0"/>
              <a:t>&gt;, </a:t>
            </a:r>
            <a:r>
              <a:rPr lang="uk-UA" dirty="0" err="1"/>
              <a:t>Підкатегорія</a:t>
            </a:r>
            <a:r>
              <a:rPr lang="uk-UA" dirty="0"/>
              <a:t>, </a:t>
            </a:r>
            <a:r>
              <a:rPr lang="uk-UA" dirty="0" err="1"/>
              <a:t>Код_Категорії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ВЛАСНИК</a:t>
            </a:r>
            <a:r>
              <a:rPr lang="uk-UA" dirty="0"/>
              <a:t>(&lt;</a:t>
            </a:r>
            <a:r>
              <a:rPr lang="uk-UA" dirty="0" err="1"/>
              <a:t>Код_Власника</a:t>
            </a:r>
            <a:r>
              <a:rPr lang="uk-UA" dirty="0"/>
              <a:t>&gt;, </a:t>
            </a:r>
            <a:r>
              <a:rPr lang="uk-UA" dirty="0" err="1"/>
              <a:t>ПІБ_власника</a:t>
            </a:r>
            <a:r>
              <a:rPr lang="uk-UA" dirty="0"/>
              <a:t>, Телефон);</a:t>
            </a:r>
          </a:p>
          <a:p>
            <a:pPr marL="1198563" indent="-858838">
              <a:buNone/>
            </a:pPr>
            <a:r>
              <a:rPr lang="uk-UA" b="1" dirty="0"/>
              <a:t>ОПЕРАЦІЯ</a:t>
            </a:r>
            <a:r>
              <a:rPr lang="uk-UA" dirty="0"/>
              <a:t> (&lt;</a:t>
            </a:r>
            <a:r>
              <a:rPr lang="uk-UA" dirty="0" err="1"/>
              <a:t>Код_Операції</a:t>
            </a:r>
            <a:r>
              <a:rPr lang="uk-UA" dirty="0"/>
              <a:t>&gt;, Операція);</a:t>
            </a:r>
          </a:p>
          <a:p>
            <a:pPr marL="1198563" indent="-858838">
              <a:buNone/>
            </a:pPr>
            <a:r>
              <a:rPr lang="uk-UA" b="1" dirty="0"/>
              <a:t>МІСТО</a:t>
            </a:r>
            <a:r>
              <a:rPr lang="uk-UA" dirty="0"/>
              <a:t> (&lt;</a:t>
            </a:r>
            <a:r>
              <a:rPr lang="uk-UA" dirty="0" err="1"/>
              <a:t>Код_Міста</a:t>
            </a:r>
            <a:r>
              <a:rPr lang="uk-UA" dirty="0"/>
              <a:t>&gt;, Місто);</a:t>
            </a:r>
          </a:p>
          <a:p>
            <a:pPr marL="1198563" indent="-858838">
              <a:buNone/>
            </a:pPr>
            <a:r>
              <a:rPr lang="uk-UA" b="1" dirty="0"/>
              <a:t>МІКРОРАЙОН</a:t>
            </a:r>
            <a:r>
              <a:rPr lang="uk-UA" dirty="0"/>
              <a:t>(&lt;</a:t>
            </a:r>
            <a:r>
              <a:rPr lang="uk-UA" dirty="0" err="1"/>
              <a:t>Код_Мікрорайону</a:t>
            </a:r>
            <a:r>
              <a:rPr lang="uk-UA" dirty="0"/>
              <a:t>&gt;, Мікрорайон, </a:t>
            </a:r>
            <a:r>
              <a:rPr lang="uk-UA" dirty="0" err="1"/>
              <a:t>Код_Міста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АГЕНТСТВО</a:t>
            </a:r>
            <a:r>
              <a:rPr lang="uk-UA" dirty="0"/>
              <a:t>(&lt;</a:t>
            </a:r>
            <a:r>
              <a:rPr lang="uk-UA" dirty="0" err="1"/>
              <a:t>Код_Агентства</a:t>
            </a:r>
            <a:r>
              <a:rPr lang="uk-UA" dirty="0"/>
              <a:t>&gt;, </a:t>
            </a:r>
            <a:r>
              <a:rPr lang="uk-UA" dirty="0" err="1"/>
              <a:t>Назва_Агентства</a:t>
            </a:r>
            <a:r>
              <a:rPr lang="uk-UA" dirty="0"/>
              <a:t>, </a:t>
            </a:r>
            <a:r>
              <a:rPr lang="uk-UA" dirty="0" err="1"/>
              <a:t>Код_Міста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ВІДГУК</a:t>
            </a:r>
            <a:r>
              <a:rPr lang="uk-UA" dirty="0"/>
              <a:t>(&lt;</a:t>
            </a:r>
            <a:r>
              <a:rPr lang="uk-UA" dirty="0" err="1"/>
              <a:t>Код_Відгуку</a:t>
            </a:r>
            <a:r>
              <a:rPr lang="uk-UA" dirty="0"/>
              <a:t>&gt;, Відгук, </a:t>
            </a:r>
            <a:r>
              <a:rPr lang="uk-UA" dirty="0" err="1"/>
              <a:t>ПІБ_відгука</a:t>
            </a:r>
            <a:r>
              <a:rPr lang="uk-UA" dirty="0"/>
              <a:t>, </a:t>
            </a:r>
            <a:r>
              <a:rPr lang="uk-UA" dirty="0" err="1"/>
              <a:t>Код_Агентства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ПАРАМЕТР</a:t>
            </a:r>
            <a:r>
              <a:rPr lang="uk-UA" dirty="0"/>
              <a:t>(&lt;</a:t>
            </a:r>
            <a:r>
              <a:rPr lang="uk-UA" dirty="0" err="1"/>
              <a:t>Код_Параметра</a:t>
            </a:r>
            <a:r>
              <a:rPr lang="uk-UA" dirty="0"/>
              <a:t>&gt;,Назва, </a:t>
            </a:r>
            <a:r>
              <a:rPr lang="uk-UA" dirty="0" err="1"/>
              <a:t>Код_Підкатегорії</a:t>
            </a:r>
            <a:r>
              <a:rPr lang="uk-UA" dirty="0"/>
              <a:t>);</a:t>
            </a:r>
          </a:p>
          <a:p>
            <a:pPr marL="1198563" indent="-858838">
              <a:buNone/>
            </a:pPr>
            <a:r>
              <a:rPr lang="uk-UA" b="1" dirty="0"/>
              <a:t>НЕРУХОМІСТЬ</a:t>
            </a:r>
            <a:r>
              <a:rPr lang="uk-UA" dirty="0"/>
              <a:t> (&lt;</a:t>
            </a:r>
            <a:r>
              <a:rPr lang="uk-UA" dirty="0" err="1"/>
              <a:t>Код_Нерухомості</a:t>
            </a:r>
            <a:r>
              <a:rPr lang="uk-UA" dirty="0"/>
              <a:t>&gt;, </a:t>
            </a:r>
            <a:r>
              <a:rPr lang="uk-UA" dirty="0" err="1"/>
              <a:t>Код_Власника</a:t>
            </a:r>
            <a:r>
              <a:rPr lang="uk-UA" dirty="0"/>
              <a:t>, </a:t>
            </a:r>
            <a:r>
              <a:rPr lang="uk-UA" dirty="0" err="1"/>
              <a:t>Код_Операції</a:t>
            </a:r>
            <a:r>
              <a:rPr lang="uk-UA" dirty="0"/>
              <a:t>, </a:t>
            </a:r>
            <a:r>
              <a:rPr lang="uk-UA" dirty="0" err="1"/>
              <a:t>Код_Підкатегорії</a:t>
            </a:r>
            <a:r>
              <a:rPr lang="uk-UA" dirty="0"/>
              <a:t>, </a:t>
            </a:r>
            <a:r>
              <a:rPr lang="uk-UA" dirty="0" err="1"/>
              <a:t>Код_Агентства</a:t>
            </a:r>
            <a:r>
              <a:rPr lang="uk-UA" dirty="0"/>
              <a:t>, </a:t>
            </a:r>
            <a:r>
              <a:rPr lang="uk-UA" dirty="0" err="1"/>
              <a:t>Код_Мікрорайону</a:t>
            </a:r>
            <a:r>
              <a:rPr lang="uk-UA" dirty="0"/>
              <a:t>, Опис);</a:t>
            </a:r>
          </a:p>
          <a:p>
            <a:pPr marL="1198563" indent="-858838">
              <a:buNone/>
            </a:pPr>
            <a:r>
              <a:rPr lang="uk-UA" b="1" dirty="0"/>
              <a:t>ЗНАЧЕННЯ_ПАРАМЕТРА</a:t>
            </a:r>
            <a:r>
              <a:rPr lang="uk-UA" dirty="0"/>
              <a:t>(&lt;</a:t>
            </a:r>
            <a:r>
              <a:rPr lang="uk-UA" dirty="0" err="1"/>
              <a:t>Код_Нерухомості</a:t>
            </a:r>
            <a:r>
              <a:rPr lang="uk-UA" dirty="0"/>
              <a:t>, </a:t>
            </a:r>
            <a:r>
              <a:rPr lang="uk-UA" dirty="0" err="1"/>
              <a:t>Код_Параметра</a:t>
            </a:r>
            <a:r>
              <a:rPr lang="uk-UA" dirty="0"/>
              <a:t>&gt;, Значення).</a:t>
            </a:r>
            <a:endParaRPr lang="uk-UA" dirty="0" smtClean="0"/>
          </a:p>
        </p:txBody>
      </p:sp>
    </p:spTree>
    <p:extLst>
      <p:ext uri="{BB962C8B-B14F-4D97-AF65-F5344CB8AC3E}">
        <p14:creationId xmlns:p14="http://schemas.microsoft.com/office/powerpoint/2010/main" val="6235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Об’єкти консолідації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uk-UA" dirty="0"/>
              <a:t>Рейтинг категорій та </a:t>
            </a:r>
            <a:r>
              <a:rPr lang="uk-UA" dirty="0" err="1"/>
              <a:t>підкатегорій</a:t>
            </a:r>
            <a:r>
              <a:rPr lang="uk-UA" dirty="0"/>
              <a:t>;</a:t>
            </a:r>
          </a:p>
          <a:p>
            <a:pPr lvl="0"/>
            <a:r>
              <a:rPr lang="uk-UA" dirty="0"/>
              <a:t>Рейтинг агентств;</a:t>
            </a:r>
          </a:p>
          <a:p>
            <a:pPr lvl="0"/>
            <a:r>
              <a:rPr lang="uk-UA" dirty="0"/>
              <a:t>Середня ціна по місту;</a:t>
            </a:r>
          </a:p>
          <a:p>
            <a:pPr lvl="0"/>
            <a:r>
              <a:rPr lang="uk-UA" dirty="0"/>
              <a:t>Рейтинг міст за кількістю оголошень;</a:t>
            </a:r>
          </a:p>
          <a:p>
            <a:pPr lvl="0"/>
            <a:r>
              <a:rPr lang="uk-UA" dirty="0"/>
              <a:t>Рейтинг мікрорайонів за кількістю оголошень;</a:t>
            </a:r>
          </a:p>
          <a:p>
            <a:pPr lvl="0"/>
            <a:r>
              <a:rPr lang="uk-UA" dirty="0"/>
              <a:t>Рейтинг міст за ціною нерухомості;</a:t>
            </a:r>
          </a:p>
          <a:p>
            <a:pPr lvl="0"/>
            <a:r>
              <a:rPr lang="uk-UA" dirty="0"/>
              <a:t>Операції (скільки купують/продають);</a:t>
            </a:r>
          </a:p>
          <a:p>
            <a:pPr lvl="0"/>
            <a:r>
              <a:rPr lang="uk-UA" dirty="0"/>
              <a:t>Продаж квартир за кількістю кімнат;</a:t>
            </a:r>
          </a:p>
          <a:p>
            <a:pPr lvl="0"/>
            <a:r>
              <a:rPr lang="uk-UA" dirty="0"/>
              <a:t>Продаж ділянок за площею;</a:t>
            </a:r>
          </a:p>
          <a:p>
            <a:pPr lvl="0"/>
            <a:r>
              <a:rPr lang="uk-UA" dirty="0"/>
              <a:t>Продаж будинків за площею;</a:t>
            </a:r>
          </a:p>
          <a:p>
            <a:pPr lvl="0"/>
            <a:r>
              <a:rPr lang="uk-UA" dirty="0"/>
              <a:t>Купівля квартир за кількістю кімнат;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05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400" b="0" dirty="0" smtClean="0">
                <a:solidFill>
                  <a:schemeClr val="tx1"/>
                </a:solidFill>
                <a:effectLst/>
              </a:rPr>
              <a:t>Обґрунтування вибору СУБД</a:t>
            </a:r>
            <a:endParaRPr lang="uk-UA" sz="4400" b="0" dirty="0">
              <a:solidFill>
                <a:schemeClr val="tx1"/>
              </a:solidFill>
              <a:effectLst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В якості СУБД було обрано </a:t>
            </a:r>
            <a:r>
              <a:rPr lang="en-US" dirty="0" smtClean="0"/>
              <a:t>MySQL</a:t>
            </a:r>
            <a:endParaRPr lang="uk-UA" dirty="0" smtClean="0"/>
          </a:p>
          <a:p>
            <a:pPr indent="-342900"/>
            <a:r>
              <a:rPr lang="uk-UA" dirty="0" smtClean="0"/>
              <a:t>Наявність безкоштовної версії</a:t>
            </a:r>
          </a:p>
          <a:p>
            <a:pPr indent="-342900"/>
            <a:r>
              <a:rPr lang="uk-UA" dirty="0" smtClean="0"/>
              <a:t>Висока надійність</a:t>
            </a:r>
          </a:p>
          <a:p>
            <a:pPr indent="-342900"/>
            <a:r>
              <a:rPr lang="uk-UA" dirty="0" smtClean="0"/>
              <a:t>Швидкодія</a:t>
            </a:r>
          </a:p>
          <a:p>
            <a:pPr indent="-342900"/>
            <a:r>
              <a:rPr lang="uk-UA" dirty="0" smtClean="0"/>
              <a:t>Підтримка транзакцій</a:t>
            </a:r>
          </a:p>
          <a:p>
            <a:pPr indent="-342900"/>
            <a:r>
              <a:rPr lang="uk-UA" dirty="0" smtClean="0"/>
              <a:t>Контроль цілісності даних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934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Обґрунтування вибору мови програмування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uk-UA" dirty="0" smtClean="0"/>
              <a:t>Було обрано РНР</a:t>
            </a:r>
          </a:p>
          <a:p>
            <a:r>
              <a:rPr lang="uk-UA" dirty="0" smtClean="0"/>
              <a:t>Підтримка ООП</a:t>
            </a:r>
          </a:p>
          <a:p>
            <a:r>
              <a:rPr lang="uk-UA" dirty="0" smtClean="0"/>
              <a:t>Простота</a:t>
            </a:r>
          </a:p>
          <a:p>
            <a:r>
              <a:rPr lang="uk-UA" dirty="0" smtClean="0"/>
              <a:t>Підтримується різними ОС</a:t>
            </a:r>
          </a:p>
          <a:p>
            <a:r>
              <a:rPr lang="uk-UA" dirty="0" smtClean="0"/>
              <a:t>Одна з найпопулярніших мов</a:t>
            </a:r>
          </a:p>
          <a:p>
            <a:r>
              <a:rPr lang="uk-UA" dirty="0" smtClean="0"/>
              <a:t>Розроблено велика кількість програмних каркасів, в тому числі продуктивний та надійний </a:t>
            </a:r>
            <a:r>
              <a:rPr lang="en-US" dirty="0" err="1" smtClean="0"/>
              <a:t>Yii</a:t>
            </a:r>
            <a:r>
              <a:rPr lang="en-US" dirty="0" smtClean="0"/>
              <a:t> Framework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591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566418"/>
            <a:ext cx="7620000" cy="762000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chemeClr val="tx1"/>
                </a:solidFill>
              </a:rPr>
              <a:t>Зовнішній вигляд </a:t>
            </a:r>
            <a:r>
              <a:rPr lang="en-US" sz="4000" dirty="0" smtClean="0">
                <a:solidFill>
                  <a:schemeClr val="tx1"/>
                </a:solidFill>
              </a:rPr>
              <a:t>WEB-</a:t>
            </a:r>
            <a:r>
              <a:rPr lang="uk-UA" sz="4000" dirty="0" smtClean="0">
                <a:solidFill>
                  <a:schemeClr val="tx1"/>
                </a:solidFill>
              </a:rPr>
              <a:t>додатку</a:t>
            </a:r>
            <a:endParaRPr lang="uk-UA" sz="40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1600200"/>
            <a:ext cx="5588000" cy="367411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t="18253" r="52626"/>
          <a:stretch/>
        </p:blipFill>
        <p:spPr>
          <a:xfrm>
            <a:off x="5105400" y="2895601"/>
            <a:ext cx="2708328" cy="3581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986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F3EE18A-FDAB-48BD-9C9F-E4573A1878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5468</TotalTime>
  <Words>433</Words>
  <Application>Microsoft Office PowerPoint</Application>
  <PresentationFormat>Экран (4:3)</PresentationFormat>
  <Paragraphs>67</Paragraphs>
  <Slides>13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Соседство</vt:lpstr>
      <vt:lpstr>Visio.Drawing.15</vt:lpstr>
      <vt:lpstr>Магістерська кваліфікаційна робота на тему:  «Консолідований інформаційний ресурс аналізу обігу нерухомості регіону»</vt:lpstr>
      <vt:lpstr>Постановка задачі:</vt:lpstr>
      <vt:lpstr>Мета, об’єкт, предмет:</vt:lpstr>
      <vt:lpstr>Розробка ER-моделі</vt:lpstr>
      <vt:lpstr>Нормалізація</vt:lpstr>
      <vt:lpstr>Об’єкти консолідації</vt:lpstr>
      <vt:lpstr>Обґрунтування вибору СУБД</vt:lpstr>
      <vt:lpstr>Обґрунтування вибору мови програмування</vt:lpstr>
      <vt:lpstr>Зовнішній вигляд WEB-додатку</vt:lpstr>
      <vt:lpstr>Презентация PowerPoint</vt:lpstr>
      <vt:lpstr>Тестування</vt:lpstr>
      <vt:lpstr>Висновки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бакалаврської дипломної роботи на тему:  «Розробка захищеного WEB-додатку ведення та обліку заходів профорієнтації»</dc:title>
  <dc:creator>Юлия Баландина</dc:creator>
  <cp:keywords/>
  <cp:lastModifiedBy>Dima Pr</cp:lastModifiedBy>
  <cp:revision>47</cp:revision>
  <dcterms:created xsi:type="dcterms:W3CDTF">2014-06-19T13:43:04Z</dcterms:created>
  <dcterms:modified xsi:type="dcterms:W3CDTF">2015-11-26T17:02:56Z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TC020335079991</vt:lpwstr>
  </property>
</Properties>
</file>