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F9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6C33E-A6AB-45CC-BCD7-519E0F7C59F5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691A0-5D66-431A-89C5-174EB73E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2500330"/>
          </a:xfrm>
        </p:spPr>
        <p:txBody>
          <a:bodyPr>
            <a:noAutofit/>
          </a:bodyPr>
          <a:lstStyle/>
          <a:p>
            <a:r>
              <a:rPr lang="uk-UA" sz="3200" dirty="0" smtClean="0">
                <a:latin typeface="Century Gothic" pitchFamily="34" charset="0"/>
                <a:cs typeface="Times New Roman" pitchFamily="18" charset="0"/>
              </a:rPr>
              <a:t>Магістерська кваліфікаційна робота</a:t>
            </a:r>
            <a:r>
              <a:rPr lang="uk-UA" sz="3200" dirty="0" smtClean="0">
                <a:latin typeface="Century Gothic" pitchFamily="34" charset="0"/>
                <a:cs typeface="Times New Roman" pitchFamily="18" charset="0"/>
              </a:rPr>
              <a:t/>
            </a:r>
            <a:br>
              <a:rPr lang="uk-UA" sz="3200" dirty="0" smtClean="0">
                <a:latin typeface="Century Gothic" pitchFamily="34" charset="0"/>
                <a:cs typeface="Times New Roman" pitchFamily="18" charset="0"/>
              </a:rPr>
            </a:br>
            <a:r>
              <a:rPr lang="uk-UA" sz="3200" dirty="0" smtClean="0">
                <a:latin typeface="Century Gothic" pitchFamily="34" charset="0"/>
                <a:cs typeface="Times New Roman" pitchFamily="18" charset="0"/>
              </a:rPr>
              <a:t>на тему:</a:t>
            </a:r>
            <a:br>
              <a:rPr lang="uk-UA" sz="3200" dirty="0" smtClean="0">
                <a:latin typeface="Century Gothic" pitchFamily="34" charset="0"/>
                <a:cs typeface="Times New Roman" pitchFamily="18" charset="0"/>
              </a:rPr>
            </a:br>
            <a:r>
              <a:rPr lang="en-US" sz="3200" dirty="0" smtClean="0">
                <a:latin typeface="Century Gothic" pitchFamily="34" charset="0"/>
                <a:cs typeface="Times New Roman" pitchFamily="18" charset="0"/>
              </a:rPr>
              <a:t>“</a:t>
            </a:r>
            <a:r>
              <a:rPr lang="ru-RU" sz="3200" dirty="0" err="1" smtClean="0">
                <a:latin typeface="Century Gothic" pitchFamily="34" charset="0"/>
              </a:rPr>
              <a:t>Розробка</a:t>
            </a:r>
            <a:r>
              <a:rPr lang="ru-RU" sz="3200" dirty="0" smtClean="0">
                <a:latin typeface="Century Gothic" pitchFamily="34" charset="0"/>
              </a:rPr>
              <a:t> </a:t>
            </a:r>
            <a:r>
              <a:rPr lang="uk-UA" sz="3200" dirty="0" smtClean="0">
                <a:latin typeface="Century Gothic" pitchFamily="34" charset="0"/>
              </a:rPr>
              <a:t>програмного </a:t>
            </a:r>
            <a:r>
              <a:rPr lang="ru-RU" sz="3200" dirty="0" err="1" smtClean="0">
                <a:latin typeface="Century Gothic" pitchFamily="34" charset="0"/>
              </a:rPr>
              <a:t>консолідованого</a:t>
            </a:r>
            <a:r>
              <a:rPr lang="ru-RU" sz="3200" dirty="0" smtClean="0">
                <a:latin typeface="Century Gothic" pitchFamily="34" charset="0"/>
              </a:rPr>
              <a:t> ресурсу </a:t>
            </a:r>
            <a:r>
              <a:rPr lang="ru-RU" sz="3200" dirty="0" err="1" smtClean="0">
                <a:latin typeface="Century Gothic" pitchFamily="34" charset="0"/>
              </a:rPr>
              <a:t>діяльності</a:t>
            </a:r>
            <a:r>
              <a:rPr lang="ru-RU" sz="3200" dirty="0" smtClean="0">
                <a:latin typeface="Century Gothic" pitchFamily="34" charset="0"/>
              </a:rPr>
              <a:t> </a:t>
            </a:r>
            <a:r>
              <a:rPr lang="uk-UA" sz="3200" dirty="0" smtClean="0">
                <a:latin typeface="Century Gothic" pitchFamily="34" charset="0"/>
              </a:rPr>
              <a:t>ІТ - компаній у місті Вінниця</a:t>
            </a:r>
            <a:r>
              <a:rPr lang="en-US" sz="3200" dirty="0" smtClean="0">
                <a:latin typeface="Century Gothic" pitchFamily="34" charset="0"/>
                <a:cs typeface="Times New Roman" pitchFamily="18" charset="0"/>
              </a:rPr>
              <a:t>”</a:t>
            </a:r>
            <a:endParaRPr lang="ru-RU" sz="3200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786322"/>
            <a:ext cx="8501122" cy="1352544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uk-UA" sz="2600" dirty="0">
                <a:solidFill>
                  <a:schemeClr val="tx1"/>
                </a:solidFill>
                <a:latin typeface="Century Gothic" pitchFamily="34" charset="0"/>
              </a:rPr>
              <a:t>Науковий </a:t>
            </a:r>
            <a:r>
              <a:rPr lang="uk-UA" sz="2600" dirty="0" smtClean="0">
                <a:solidFill>
                  <a:schemeClr val="tx1"/>
                </a:solidFill>
                <a:latin typeface="Century Gothic" pitchFamily="34" charset="0"/>
              </a:rPr>
              <a:t>керівник: </a:t>
            </a:r>
            <a:r>
              <a:rPr lang="uk-UA" sz="2600" dirty="0" err="1" smtClean="0">
                <a:solidFill>
                  <a:schemeClr val="tx1"/>
                </a:solidFill>
                <a:latin typeface="Century Gothic" pitchFamily="34" charset="0"/>
              </a:rPr>
              <a:t>д.т.н</a:t>
            </a:r>
            <a:r>
              <a:rPr lang="uk-UA" sz="2600" dirty="0">
                <a:solidFill>
                  <a:schemeClr val="tx1"/>
                </a:solidFill>
                <a:latin typeface="Century Gothic" pitchFamily="34" charset="0"/>
              </a:rPr>
              <a:t>., </a:t>
            </a:r>
            <a:r>
              <a:rPr lang="uk-UA" sz="2600" dirty="0" smtClean="0">
                <a:solidFill>
                  <a:schemeClr val="tx1"/>
                </a:solidFill>
                <a:latin typeface="Century Gothic" pitchFamily="34" charset="0"/>
              </a:rPr>
              <a:t>професор. </a:t>
            </a:r>
            <a:r>
              <a:rPr lang="uk-UA" sz="2600" dirty="0">
                <a:solidFill>
                  <a:schemeClr val="tx1"/>
                </a:solidFill>
                <a:latin typeface="Century Gothic" pitchFamily="34" charset="0"/>
              </a:rPr>
              <a:t>каф. </a:t>
            </a:r>
            <a:r>
              <a:rPr lang="uk-UA" sz="2600" dirty="0" smtClean="0">
                <a:solidFill>
                  <a:schemeClr val="tx1"/>
                </a:solidFill>
                <a:latin typeface="Century Gothic" pitchFamily="34" charset="0"/>
              </a:rPr>
              <a:t>МБІС   </a:t>
            </a:r>
          </a:p>
          <a:p>
            <a:pPr>
              <a:defRPr/>
            </a:pPr>
            <a:r>
              <a:rPr lang="uk-UA" sz="2600" dirty="0" err="1" smtClean="0">
                <a:solidFill>
                  <a:schemeClr val="tx1"/>
                </a:solidFill>
                <a:latin typeface="Century Gothic" pitchFamily="34" charset="0"/>
              </a:rPr>
              <a:t>Роїк</a:t>
            </a:r>
            <a:r>
              <a:rPr lang="uk-UA" sz="2600" dirty="0" smtClean="0">
                <a:solidFill>
                  <a:schemeClr val="tx1"/>
                </a:solidFill>
                <a:latin typeface="Century Gothic" pitchFamily="34" charset="0"/>
              </a:rPr>
              <a:t> О.М.</a:t>
            </a:r>
            <a:endParaRPr lang="uk-UA" sz="2600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uk-UA" sz="2600" dirty="0" smtClean="0">
                <a:solidFill>
                  <a:schemeClr val="tx1"/>
                </a:solidFill>
                <a:latin typeface="Century Gothic" pitchFamily="34" charset="0"/>
              </a:rPr>
              <a:t>Доповідач: </a:t>
            </a:r>
            <a:r>
              <a:rPr lang="uk-UA" sz="2600" dirty="0" smtClean="0">
                <a:solidFill>
                  <a:schemeClr val="tx1"/>
                </a:solidFill>
                <a:latin typeface="Century Gothic" pitchFamily="34" charset="0"/>
              </a:rPr>
              <a:t>студент </a:t>
            </a:r>
            <a:r>
              <a:rPr lang="uk-UA" sz="2600" dirty="0">
                <a:solidFill>
                  <a:schemeClr val="tx1"/>
                </a:solidFill>
                <a:latin typeface="Century Gothic" pitchFamily="34" charset="0"/>
              </a:rPr>
              <a:t>групи </a:t>
            </a:r>
            <a:r>
              <a:rPr lang="uk-UA" sz="2600" dirty="0" smtClean="0">
                <a:solidFill>
                  <a:schemeClr val="tx1"/>
                </a:solidFill>
                <a:latin typeface="Century Gothic" pitchFamily="34" charset="0"/>
              </a:rPr>
              <a:t>КІН – 14м </a:t>
            </a:r>
            <a:r>
              <a:rPr lang="uk-UA" sz="2600" dirty="0" err="1" smtClean="0">
                <a:solidFill>
                  <a:schemeClr val="tx1"/>
                </a:solidFill>
                <a:latin typeface="Century Gothic" pitchFamily="34" charset="0"/>
              </a:rPr>
              <a:t>Сладецький</a:t>
            </a:r>
            <a:r>
              <a:rPr lang="uk-UA" sz="2600" dirty="0" smtClean="0">
                <a:solidFill>
                  <a:schemeClr val="tx1"/>
                </a:solidFill>
                <a:latin typeface="Century Gothic" pitchFamily="34" charset="0"/>
              </a:rPr>
              <a:t> Р.А.</a:t>
            </a:r>
            <a:endParaRPr lang="uk-UA" sz="2600" dirty="0">
              <a:solidFill>
                <a:schemeClr val="tx1"/>
              </a:solidFill>
              <a:latin typeface="Century Gothic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latin typeface="Century Gothic" pitchFamily="34" charset="0"/>
              </a:rPr>
              <a:t>Проектування</a:t>
            </a:r>
            <a:r>
              <a:rPr lang="ru-RU" sz="3200" dirty="0" smtClean="0">
                <a:latin typeface="Century Gothic" pitchFamily="34" charset="0"/>
              </a:rPr>
              <a:t> </a:t>
            </a:r>
            <a:r>
              <a:rPr lang="ru-RU" sz="3200" dirty="0" err="1" smtClean="0">
                <a:latin typeface="Century Gothic" pitchFamily="34" charset="0"/>
              </a:rPr>
              <a:t>бази</a:t>
            </a:r>
            <a:r>
              <a:rPr lang="ru-RU" sz="3200" dirty="0" smtClean="0">
                <a:latin typeface="Century Gothic" pitchFamily="34" charset="0"/>
              </a:rPr>
              <a:t> </a:t>
            </a:r>
            <a:r>
              <a:rPr lang="ru-RU" sz="3200" dirty="0" err="1" smtClean="0">
                <a:latin typeface="Century Gothic" pitchFamily="34" charset="0"/>
              </a:rPr>
              <a:t>даних</a:t>
            </a:r>
            <a:endParaRPr lang="ru-RU" sz="3200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785926"/>
            <a:ext cx="792961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Century Gothic" pitchFamily="34" charset="0"/>
              </a:rPr>
              <a:t>Для вирішення поставленої задачі буде доцільно визначити такі сутності:</a:t>
            </a:r>
          </a:p>
          <a:p>
            <a:r>
              <a:rPr lang="uk-UA" sz="2000" dirty="0" smtClean="0">
                <a:latin typeface="Century Gothic" pitchFamily="34" charset="0"/>
              </a:rPr>
              <a:t>- </a:t>
            </a:r>
            <a:r>
              <a:rPr lang="en-US" sz="2000" dirty="0" smtClean="0">
                <a:latin typeface="Century Gothic" pitchFamily="34" charset="0"/>
              </a:rPr>
              <a:t>Companies</a:t>
            </a:r>
            <a:r>
              <a:rPr lang="ru-RU" sz="2000" dirty="0" smtClean="0">
                <a:latin typeface="Century Gothic" pitchFamily="34" charset="0"/>
              </a:rPr>
              <a:t>;</a:t>
            </a:r>
            <a:endParaRPr lang="uk-UA" sz="2000" dirty="0" smtClean="0">
              <a:latin typeface="Century Gothic" pitchFamily="34" charset="0"/>
            </a:endParaRPr>
          </a:p>
          <a:p>
            <a:r>
              <a:rPr lang="uk-UA" sz="2000" dirty="0" smtClean="0">
                <a:latin typeface="Century Gothic" pitchFamily="34" charset="0"/>
              </a:rPr>
              <a:t>- </a:t>
            </a:r>
            <a:r>
              <a:rPr lang="en-US" sz="2000" dirty="0" smtClean="0">
                <a:latin typeface="Century Gothic" pitchFamily="34" charset="0"/>
              </a:rPr>
              <a:t>Clients</a:t>
            </a:r>
            <a:r>
              <a:rPr lang="uk-UA" sz="2000" dirty="0" smtClean="0">
                <a:latin typeface="Century Gothic" pitchFamily="34" charset="0"/>
              </a:rPr>
              <a:t>;</a:t>
            </a:r>
          </a:p>
          <a:p>
            <a:r>
              <a:rPr lang="uk-UA" sz="2000" dirty="0" smtClean="0">
                <a:latin typeface="Century Gothic" pitchFamily="34" charset="0"/>
              </a:rPr>
              <a:t>- </a:t>
            </a:r>
            <a:r>
              <a:rPr lang="en-US" sz="2000" dirty="0" smtClean="0">
                <a:latin typeface="Century Gothic" pitchFamily="34" charset="0"/>
              </a:rPr>
              <a:t>Applications</a:t>
            </a:r>
            <a:r>
              <a:rPr lang="uk-UA" sz="2000" dirty="0" smtClean="0">
                <a:latin typeface="Century Gothic" pitchFamily="34" charset="0"/>
              </a:rPr>
              <a:t>;</a:t>
            </a:r>
          </a:p>
          <a:p>
            <a:r>
              <a:rPr lang="uk-UA" sz="2000" dirty="0" smtClean="0">
                <a:latin typeface="Century Gothic" pitchFamily="34" charset="0"/>
              </a:rPr>
              <a:t>- </a:t>
            </a:r>
            <a:r>
              <a:rPr lang="en-US" sz="2000" dirty="0" smtClean="0">
                <a:latin typeface="Century Gothic" pitchFamily="34" charset="0"/>
              </a:rPr>
              <a:t>Employees</a:t>
            </a:r>
            <a:r>
              <a:rPr lang="uk-UA" sz="2000" dirty="0" smtClean="0">
                <a:latin typeface="Century Gothic" pitchFamily="34" charset="0"/>
              </a:rPr>
              <a:t>;</a:t>
            </a:r>
          </a:p>
          <a:p>
            <a:r>
              <a:rPr lang="uk-UA" sz="2000" dirty="0" smtClean="0">
                <a:latin typeface="Century Gothic" pitchFamily="34" charset="0"/>
              </a:rPr>
              <a:t>- </a:t>
            </a:r>
            <a:r>
              <a:rPr lang="en-US" sz="2000" dirty="0" smtClean="0">
                <a:latin typeface="Century Gothic" pitchFamily="34" charset="0"/>
              </a:rPr>
              <a:t>Orders</a:t>
            </a:r>
            <a:r>
              <a:rPr lang="uk-UA" sz="2000" dirty="0" smtClean="0">
                <a:latin typeface="Century Gothic" pitchFamily="34" charset="0"/>
              </a:rPr>
              <a:t>;</a:t>
            </a:r>
          </a:p>
          <a:p>
            <a:r>
              <a:rPr lang="uk-UA" sz="2000" dirty="0" smtClean="0">
                <a:latin typeface="Century Gothic" pitchFamily="34" charset="0"/>
              </a:rPr>
              <a:t>На другому етапі необхідно визначити зв`язки між сутностями:</a:t>
            </a:r>
          </a:p>
          <a:p>
            <a:pPr lvl="0"/>
            <a:r>
              <a:rPr lang="en-US" sz="2000" dirty="0" smtClean="0">
                <a:latin typeface="Century Gothic" pitchFamily="34" charset="0"/>
              </a:rPr>
              <a:t>COMPANIES </a:t>
            </a:r>
            <a:r>
              <a:rPr lang="uk-UA" sz="2000" dirty="0" smtClean="0">
                <a:latin typeface="Century Gothic" pitchFamily="34" charset="0"/>
              </a:rPr>
              <a:t>– розробляє – </a:t>
            </a:r>
            <a:r>
              <a:rPr lang="en-US" sz="2000" dirty="0" smtClean="0">
                <a:latin typeface="Century Gothic" pitchFamily="34" charset="0"/>
              </a:rPr>
              <a:t>APPLICATIONS</a:t>
            </a:r>
            <a:r>
              <a:rPr lang="uk-UA" sz="2000" dirty="0" smtClean="0">
                <a:latin typeface="Century Gothic" pitchFamily="34" charset="0"/>
              </a:rPr>
              <a:t>;</a:t>
            </a:r>
          </a:p>
          <a:p>
            <a:pPr lvl="0"/>
            <a:r>
              <a:rPr lang="en-US" sz="2000" dirty="0" smtClean="0">
                <a:latin typeface="Century Gothic" pitchFamily="34" charset="0"/>
              </a:rPr>
              <a:t>CLIENTS </a:t>
            </a:r>
            <a:r>
              <a:rPr lang="uk-UA" sz="2000" dirty="0" smtClean="0">
                <a:latin typeface="Century Gothic" pitchFamily="34" charset="0"/>
              </a:rPr>
              <a:t>– замовляє – </a:t>
            </a:r>
            <a:r>
              <a:rPr lang="en-US" sz="2000" dirty="0" smtClean="0">
                <a:latin typeface="Century Gothic" pitchFamily="34" charset="0"/>
              </a:rPr>
              <a:t>APPLICATIONS</a:t>
            </a:r>
            <a:r>
              <a:rPr lang="uk-UA" sz="2000" dirty="0" smtClean="0">
                <a:latin typeface="Century Gothic" pitchFamily="34" charset="0"/>
              </a:rPr>
              <a:t>;</a:t>
            </a:r>
          </a:p>
          <a:p>
            <a:pPr lvl="0"/>
            <a:r>
              <a:rPr lang="en-US" sz="2000" dirty="0" smtClean="0">
                <a:latin typeface="Century Gothic" pitchFamily="34" charset="0"/>
              </a:rPr>
              <a:t>EMPLOYEES – </a:t>
            </a:r>
            <a:r>
              <a:rPr lang="ru-RU" sz="2000" dirty="0" err="1" smtClean="0">
                <a:latin typeface="Century Gothic" pitchFamily="34" charset="0"/>
              </a:rPr>
              <a:t>виконує</a:t>
            </a:r>
            <a:r>
              <a:rPr lang="en-US" sz="2000" dirty="0" smtClean="0">
                <a:latin typeface="Century Gothic" pitchFamily="34" charset="0"/>
              </a:rPr>
              <a:t> – ORDERS</a:t>
            </a:r>
            <a:r>
              <a:rPr lang="uk-UA" sz="2000" dirty="0" smtClean="0">
                <a:latin typeface="Century Gothic" pitchFamily="34" charset="0"/>
              </a:rPr>
              <a:t>;</a:t>
            </a:r>
          </a:p>
          <a:p>
            <a:pPr lvl="0"/>
            <a:r>
              <a:rPr lang="en-US" sz="2000" dirty="0" smtClean="0">
                <a:latin typeface="Century Gothic" pitchFamily="34" charset="0"/>
              </a:rPr>
              <a:t>ORDERS – </a:t>
            </a:r>
            <a:r>
              <a:rPr lang="uk-UA" sz="2000" dirty="0" smtClean="0">
                <a:latin typeface="Century Gothic" pitchFamily="34" charset="0"/>
              </a:rPr>
              <a:t>реєструє</a:t>
            </a:r>
            <a:r>
              <a:rPr lang="ru-RU" sz="2000" dirty="0" smtClean="0">
                <a:latin typeface="Century Gothic" pitchFamily="34" charset="0"/>
              </a:rPr>
              <a:t> – </a:t>
            </a:r>
            <a:r>
              <a:rPr lang="en-US" sz="2000" dirty="0" smtClean="0">
                <a:latin typeface="Century Gothic" pitchFamily="34" charset="0"/>
              </a:rPr>
              <a:t>APPLICATIONS</a:t>
            </a:r>
            <a:r>
              <a:rPr lang="ru-RU" sz="2000" dirty="0" smtClean="0">
                <a:latin typeface="Century Gothic" pitchFamily="34" charset="0"/>
              </a:rPr>
              <a:t>;</a:t>
            </a:r>
            <a:endParaRPr lang="uk-UA" sz="2000" dirty="0" smtClean="0">
              <a:latin typeface="Century Gothic" pitchFamily="34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Century Gothic" pitchFamily="34" charset="0"/>
              </a:rPr>
              <a:t>ER-модель для </a:t>
            </a:r>
            <a:r>
              <a:rPr lang="ru-RU" sz="2400" dirty="0" err="1" smtClean="0">
                <a:latin typeface="Century Gothic" pitchFamily="34" charset="0"/>
              </a:rPr>
              <a:t>бази</a:t>
            </a:r>
            <a:r>
              <a:rPr lang="ru-RU" sz="2400" dirty="0" smtClean="0">
                <a:latin typeface="Century Gothic" pitchFamily="34" charset="0"/>
              </a:rPr>
              <a:t> </a:t>
            </a:r>
            <a:r>
              <a:rPr lang="ru-RU" sz="2400" dirty="0" err="1" smtClean="0">
                <a:latin typeface="Century Gothic" pitchFamily="34" charset="0"/>
              </a:rPr>
              <a:t>даних</a:t>
            </a:r>
            <a:r>
              <a:rPr lang="ru-RU" sz="2400" dirty="0" smtClean="0">
                <a:latin typeface="Century Gothic" pitchFamily="34" charset="0"/>
              </a:rPr>
              <a:t> ІТ - </a:t>
            </a:r>
            <a:r>
              <a:rPr lang="ru-RU" sz="2400" dirty="0" err="1" smtClean="0">
                <a:latin typeface="Century Gothic" pitchFamily="34" charset="0"/>
              </a:rPr>
              <a:t>компаній</a:t>
            </a:r>
            <a:r>
              <a:rPr lang="ru-RU" sz="2400" dirty="0" smtClean="0">
                <a:latin typeface="Century Gothic" pitchFamily="34" charset="0"/>
              </a:rPr>
              <a:t> у </a:t>
            </a:r>
            <a:r>
              <a:rPr lang="ru-RU" sz="2400" dirty="0" err="1" smtClean="0">
                <a:latin typeface="Century Gothic" pitchFamily="34" charset="0"/>
              </a:rPr>
              <a:t>місті</a:t>
            </a:r>
            <a:r>
              <a:rPr lang="ru-RU" sz="2400" dirty="0" smtClean="0">
                <a:latin typeface="Century Gothic" pitchFamily="34" charset="0"/>
              </a:rPr>
              <a:t> </a:t>
            </a:r>
            <a:r>
              <a:rPr lang="ru-RU" sz="2400" dirty="0" err="1" smtClean="0">
                <a:latin typeface="Century Gothic" pitchFamily="34" charset="0"/>
              </a:rPr>
              <a:t>Вінниця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6" name="Рисунок 5" descr="C:\Users\Roman Sladetsky\Desktop\Безымянный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14488"/>
            <a:ext cx="5874091" cy="393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entury Gothic" pitchFamily="34" charset="0"/>
              </a:rPr>
              <a:t>Структурна схема </a:t>
            </a:r>
            <a:r>
              <a:rPr lang="uk-UA" sz="3200" dirty="0" smtClean="0">
                <a:latin typeface="Century Gothic" pitchFamily="34" charset="0"/>
              </a:rPr>
              <a:t>програми - клієнта</a:t>
            </a:r>
            <a:r>
              <a:rPr lang="ru-RU" sz="3200" dirty="0" smtClean="0">
                <a:latin typeface="Century Gothic" pitchFamily="34" charset="0"/>
              </a:rPr>
              <a:t> для </a:t>
            </a:r>
            <a:r>
              <a:rPr lang="ru-RU" sz="3200" dirty="0" err="1" smtClean="0">
                <a:latin typeface="Century Gothic" pitchFamily="34" charset="0"/>
              </a:rPr>
              <a:t>адміністратора</a:t>
            </a:r>
            <a:endParaRPr lang="ru-RU" sz="3200" dirty="0">
              <a:latin typeface="Century Gothic" pitchFamily="34" charset="0"/>
            </a:endParaRPr>
          </a:p>
        </p:txBody>
      </p:sp>
      <p:pic>
        <p:nvPicPr>
          <p:cNvPr id="29743" name="Picture 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643050"/>
            <a:ext cx="4714908" cy="47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Структурна схема </a:t>
            </a:r>
            <a:r>
              <a:rPr lang="uk-UA" sz="2800" dirty="0" smtClean="0">
                <a:latin typeface="Century Gothic" pitchFamily="34" charset="0"/>
              </a:rPr>
              <a:t>програми - клієнта для користувача</a:t>
            </a:r>
            <a:endParaRPr lang="ru-RU" sz="2800" dirty="0">
              <a:latin typeface="Century Gothic" pitchFamily="34" charset="0"/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71612"/>
            <a:ext cx="5013803" cy="451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latin typeface="Century Gothic" pitchFamily="34" charset="0"/>
              </a:rPr>
              <a:t>МОДУЛЬ АВТОРИЗАЦІЇ В ПРОГРАМІ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357422" y="2285992"/>
            <a:ext cx="4619887" cy="2567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Century Gothic" pitchFamily="34" charset="0"/>
              </a:rPr>
              <a:t>Панель </a:t>
            </a:r>
            <a:r>
              <a:rPr lang="ru-RU" sz="4800" dirty="0" err="1" smtClean="0">
                <a:latin typeface="Century Gothic" pitchFamily="34" charset="0"/>
              </a:rPr>
              <a:t>адміністратора</a:t>
            </a:r>
            <a:endParaRPr lang="ru-RU" sz="4800" dirty="0">
              <a:latin typeface="Century Gothic" pitchFamily="34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000241"/>
            <a:ext cx="540119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Модулі керування даними</a:t>
            </a:r>
            <a:endParaRPr lang="uk-UA" dirty="0"/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929066"/>
            <a:ext cx="37909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736"/>
            <a:ext cx="32099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428736"/>
            <a:ext cx="3286148" cy="235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uk-UA" sz="2400" dirty="0" smtClean="0">
                <a:latin typeface="Century Gothic" pitchFamily="34" charset="0"/>
              </a:rPr>
              <a:t>ВИСНОВКИ</a:t>
            </a:r>
            <a:br>
              <a:rPr lang="uk-UA" sz="2400" dirty="0" smtClean="0">
                <a:latin typeface="Century Gothic" pitchFamily="34" charset="0"/>
              </a:rPr>
            </a:br>
            <a:endParaRPr lang="uk-UA" sz="24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uk-UA" sz="1800" dirty="0" smtClean="0">
                <a:latin typeface="Century Gothic" pitchFamily="34" charset="0"/>
              </a:rPr>
              <a:t>В ході виконання науково - дослідної роботи була розглянута проблема створення програмного консолідованого ресурсу діяльності ІТ - компаній у місті Вінниця. Було проведено аналіз існуючих аналогів для створення подібного ресурсу та доведено доцільність створення власного програмного консолідованого ресурсу діяльності ІТ - компаній у місті Вінниця з означеним функціоналом. Щоб реалізувати програму - клієнт для бази даних було обрано мову програмування </a:t>
            </a:r>
            <a:r>
              <a:rPr lang="en-US" sz="1800" dirty="0" smtClean="0">
                <a:latin typeface="Century Gothic" pitchFamily="34" charset="0"/>
              </a:rPr>
              <a:t>Java</a:t>
            </a:r>
            <a:r>
              <a:rPr lang="uk-UA" sz="1800" dirty="0" smtClean="0">
                <a:latin typeface="Century Gothic" pitchFamily="34" charset="0"/>
              </a:rPr>
              <a:t>, середовище для розробки баз даних </a:t>
            </a:r>
            <a:r>
              <a:rPr lang="ru-RU" sz="1800" dirty="0" err="1" smtClean="0">
                <a:latin typeface="Century Gothic" pitchFamily="34" charset="0"/>
              </a:rPr>
              <a:t>MySQL</a:t>
            </a:r>
            <a:r>
              <a:rPr lang="uk-UA" sz="1800" dirty="0" smtClean="0">
                <a:latin typeface="Century Gothic" pitchFamily="34" charset="0"/>
              </a:rPr>
              <a:t> та середовище для розробки додатку </a:t>
            </a:r>
            <a:r>
              <a:rPr lang="en-US" sz="1800" dirty="0" smtClean="0">
                <a:latin typeface="Century Gothic" pitchFamily="34" charset="0"/>
              </a:rPr>
              <a:t>Eclipse</a:t>
            </a:r>
            <a:r>
              <a:rPr lang="uk-UA" sz="1800" dirty="0" smtClean="0">
                <a:latin typeface="Century Gothic" pitchFamily="34" charset="0"/>
              </a:rPr>
              <a:t>.</a:t>
            </a:r>
          </a:p>
          <a:p>
            <a:r>
              <a:rPr lang="uk-UA" sz="2100" dirty="0" smtClean="0">
                <a:latin typeface="Century Gothic" pitchFamily="34" charset="0"/>
              </a:rPr>
              <a:t>Розроблено модулі керування, що виконують визначені функції: додавання, редагування та видалення обраної інформації із бази даних. </a:t>
            </a:r>
            <a:r>
              <a:rPr lang="uk-UA" sz="2100" dirty="0" smtClean="0">
                <a:latin typeface="Century Gothic" pitchFamily="34" charset="0"/>
              </a:rPr>
              <a:t>Наприкінці </a:t>
            </a:r>
            <a:r>
              <a:rPr lang="uk-UA" sz="2100" dirty="0" smtClean="0">
                <a:latin typeface="Century Gothic" pitchFamily="34" charset="0"/>
              </a:rPr>
              <a:t>було проведено тестування та </a:t>
            </a:r>
            <a:r>
              <a:rPr lang="uk-UA" sz="2100" dirty="0" err="1" smtClean="0">
                <a:latin typeface="Century Gothic" pitchFamily="34" charset="0"/>
              </a:rPr>
              <a:t>відладку</a:t>
            </a:r>
            <a:r>
              <a:rPr lang="uk-UA" sz="2100" dirty="0" smtClean="0">
                <a:latin typeface="Century Gothic" pitchFamily="34" charset="0"/>
              </a:rPr>
              <a:t> </a:t>
            </a:r>
            <a:r>
              <a:rPr lang="en-US" sz="2100" dirty="0" smtClean="0">
                <a:latin typeface="Century Gothic" pitchFamily="34" charset="0"/>
              </a:rPr>
              <a:t>Java </a:t>
            </a:r>
            <a:r>
              <a:rPr lang="uk-UA" sz="2100" dirty="0" smtClean="0">
                <a:latin typeface="Century Gothic" pitchFamily="34" charset="0"/>
              </a:rPr>
              <a:t>- додатку за допомогою вбудованого механізму тестування програмного забезпечення в програмному середовищі </a:t>
            </a:r>
            <a:r>
              <a:rPr lang="en-US" sz="2100" dirty="0" smtClean="0">
                <a:latin typeface="Century Gothic" pitchFamily="34" charset="0"/>
              </a:rPr>
              <a:t>Eclipse</a:t>
            </a:r>
            <a:r>
              <a:rPr lang="uk-UA" sz="2100" dirty="0" smtClean="0">
                <a:latin typeface="Century Gothic" pitchFamily="34" charset="0"/>
              </a:rPr>
              <a:t>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/>
          <a:lstStyle/>
          <a:p>
            <a:r>
              <a:rPr lang="uk-UA" dirty="0" smtClean="0">
                <a:latin typeface="Century Gothic" pitchFamily="34" charset="0"/>
              </a:rPr>
              <a:t>ДЯКУЮ ЗА УВАГУ</a:t>
            </a:r>
            <a:endParaRPr lang="uk-UA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715148"/>
          </a:xfrm>
        </p:spPr>
        <p:txBody>
          <a:bodyPr>
            <a:noAutofit/>
          </a:bodyPr>
          <a:lstStyle/>
          <a:p>
            <a:pPr algn="l"/>
            <a:r>
              <a:rPr lang="uk-UA" sz="2800" b="1" dirty="0" smtClean="0">
                <a:latin typeface="Century Gothic" pitchFamily="34" charset="0"/>
              </a:rPr>
              <a:t>Мета роботи</a:t>
            </a:r>
            <a:r>
              <a:rPr lang="uk-UA" sz="2800" dirty="0" smtClean="0">
                <a:latin typeface="Century Gothic" pitchFamily="34" charset="0"/>
              </a:rPr>
              <a:t> - проаналізувати специфіку діяльності програмних консолідованих ресурсів, їх відмінності, розглянути сучасні засоби по розробці програмно - консолідованих ресурсів та розробити систему керування базою даних.</a:t>
            </a:r>
            <a:r>
              <a:rPr lang="uk-UA" sz="2800" dirty="0" smtClean="0">
                <a:latin typeface="Century Gothic" pitchFamily="34" charset="0"/>
              </a:rPr>
              <a:t/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800" dirty="0" smtClean="0">
                <a:latin typeface="Century Gothic" pitchFamily="34" charset="0"/>
              </a:rPr>
              <a:t/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800" b="1" dirty="0" smtClean="0">
                <a:latin typeface="Century Gothic" pitchFamily="34" charset="0"/>
              </a:rPr>
              <a:t>Об'єктом дослідження</a:t>
            </a:r>
            <a:r>
              <a:rPr lang="uk-UA" sz="2800" dirty="0" smtClean="0">
                <a:latin typeface="Century Gothic" pitchFamily="34" charset="0"/>
              </a:rPr>
              <a:t> є процес розробки програмного  консолідованого ресурсу діяльності  ІТ - компаній у місті Вінниця. </a:t>
            </a: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ru-RU" sz="2800" dirty="0" smtClean="0">
                <a:latin typeface="Century Gothic" pitchFamily="34" charset="0"/>
              </a:rPr>
              <a:t/>
            </a:r>
            <a:br>
              <a:rPr lang="ru-RU" sz="2800" dirty="0" smtClean="0">
                <a:latin typeface="Century Gothic" pitchFamily="34" charset="0"/>
              </a:rPr>
            </a:br>
            <a:r>
              <a:rPr lang="ru-RU" sz="2800" dirty="0" smtClean="0">
                <a:latin typeface="Century Gothic" pitchFamily="34" charset="0"/>
              </a:rPr>
              <a:t> </a:t>
            </a:r>
            <a:br>
              <a:rPr lang="ru-RU" sz="2800" dirty="0" smtClean="0">
                <a:latin typeface="Century Gothic" pitchFamily="34" charset="0"/>
              </a:rPr>
            </a:br>
            <a:r>
              <a:rPr lang="ru-RU" sz="2800" b="1" dirty="0" smtClean="0">
                <a:latin typeface="Century Gothic" pitchFamily="34" charset="0"/>
              </a:rPr>
              <a:t>Пре</a:t>
            </a:r>
            <a:r>
              <a:rPr lang="uk-UA" sz="2800" b="1" dirty="0" err="1" smtClean="0">
                <a:latin typeface="Century Gothic" pitchFamily="34" charset="0"/>
              </a:rPr>
              <a:t>дметом</a:t>
            </a:r>
            <a:r>
              <a:rPr lang="uk-UA" sz="2800" b="1" dirty="0" smtClean="0">
                <a:latin typeface="Century Gothic" pitchFamily="34" charset="0"/>
              </a:rPr>
              <a:t> дослідження</a:t>
            </a:r>
            <a:r>
              <a:rPr lang="uk-UA" sz="2800" dirty="0" smtClean="0">
                <a:latin typeface="Century Gothic" pitchFamily="34" charset="0"/>
              </a:rPr>
              <a:t> є програмні засоби та методи реалізації програмних консолідованих ресурсів.</a:t>
            </a: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58214" cy="6072206"/>
          </a:xfrm>
        </p:spPr>
        <p:txBody>
          <a:bodyPr>
            <a:normAutofit fontScale="90000"/>
          </a:bodyPr>
          <a:lstStyle/>
          <a:p>
            <a:pPr algn="l"/>
            <a:r>
              <a:rPr lang="uk-UA" sz="2800" b="1" dirty="0" smtClean="0">
                <a:latin typeface="Century Gothic" pitchFamily="34" charset="0"/>
              </a:rPr>
              <a:t/>
            </a:r>
            <a:br>
              <a:rPr lang="uk-UA" sz="2800" b="1" dirty="0" smtClean="0">
                <a:latin typeface="Century Gothic" pitchFamily="34" charset="0"/>
              </a:rPr>
            </a:br>
            <a:r>
              <a:rPr lang="uk-UA" sz="2800" b="1" dirty="0" smtClean="0">
                <a:latin typeface="Century Gothic" pitchFamily="34" charset="0"/>
              </a:rPr>
              <a:t/>
            </a:r>
            <a:br>
              <a:rPr lang="uk-UA" sz="2800" b="1" dirty="0" smtClean="0">
                <a:latin typeface="Century Gothic" pitchFamily="34" charset="0"/>
              </a:rPr>
            </a:br>
            <a:r>
              <a:rPr lang="uk-UA" sz="2800" b="1" dirty="0" smtClean="0">
                <a:latin typeface="Century Gothic" pitchFamily="34" charset="0"/>
              </a:rPr>
              <a:t>Практичне </a:t>
            </a:r>
            <a:r>
              <a:rPr lang="uk-UA" sz="2800" b="1" dirty="0" smtClean="0">
                <a:latin typeface="Century Gothic" pitchFamily="34" charset="0"/>
              </a:rPr>
              <a:t>значення одержаних результатів. </a:t>
            </a:r>
            <a:r>
              <a:rPr lang="uk-UA" sz="2800" dirty="0" smtClean="0">
                <a:latin typeface="Century Gothic" pitchFamily="34" charset="0"/>
              </a:rPr>
              <a:t>Отримано новий програмно консолідований ресурс діяльності ІТ - компаній у місті Вінниця, який представляє собою систему, що складається із </a:t>
            </a:r>
            <a:r>
              <a:rPr lang="en-US" sz="2800" dirty="0" smtClean="0">
                <a:latin typeface="Century Gothic" pitchFamily="34" charset="0"/>
              </a:rPr>
              <a:t>Java </a:t>
            </a:r>
            <a:r>
              <a:rPr lang="uk-UA" sz="2800" dirty="0" smtClean="0">
                <a:latin typeface="Century Gothic" pitchFamily="34" charset="0"/>
              </a:rPr>
              <a:t>- </a:t>
            </a:r>
            <a:r>
              <a:rPr lang="uk-UA" sz="2800" dirty="0" err="1" smtClean="0">
                <a:latin typeface="Century Gothic" pitchFamily="34" charset="0"/>
              </a:rPr>
              <a:t>додатоку</a:t>
            </a:r>
            <a:r>
              <a:rPr lang="uk-UA" sz="2800" dirty="0" smtClean="0">
                <a:latin typeface="Century Gothic" pitchFamily="34" charset="0"/>
              </a:rPr>
              <a:t> та бази даних</a:t>
            </a:r>
            <a:r>
              <a:rPr lang="uk-UA" sz="2800" dirty="0" smtClean="0">
                <a:latin typeface="Century Gothic" pitchFamily="34" charset="0"/>
              </a:rPr>
              <a:t>.</a:t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800" dirty="0" smtClean="0">
                <a:latin typeface="Century Gothic" pitchFamily="34" charset="0"/>
              </a:rPr>
              <a:t/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800" b="1" dirty="0" smtClean="0">
                <a:latin typeface="Century Gothic" pitchFamily="34" charset="0"/>
              </a:rPr>
              <a:t>Наукова новизна розробки: </a:t>
            </a:r>
            <a:r>
              <a:rPr lang="uk-UA" sz="2800" dirty="0" smtClean="0">
                <a:latin typeface="Century Gothic" pitchFamily="34" charset="0"/>
              </a:rPr>
              <a:t>вдосконалено метод аналізу програмного консолідованого ресурсу діяльності ІТ - компаній у місті Вінниця за рахунок використаних сучасних технологій програмування та обробки баз даних.</a:t>
            </a:r>
            <a:br>
              <a:rPr lang="uk-UA" sz="2800" dirty="0" smtClean="0">
                <a:latin typeface="Century Gothic" pitchFamily="34" charset="0"/>
              </a:rPr>
            </a:br>
            <a:r>
              <a:rPr lang="ru-RU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rPr>
              <a:t/>
            </a:r>
            <a:br>
              <a:rPr lang="ru-RU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4318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err="1" smtClean="0">
                <a:latin typeface="Century Gothic" pitchFamily="34" charset="0"/>
                <a:cs typeface="Times New Roman" pitchFamily="18" charset="0"/>
              </a:rPr>
              <a:t>Основні</a:t>
            </a:r>
            <a:r>
              <a:rPr lang="ru-RU" sz="3100" dirty="0" smtClean="0"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Century Gothic" pitchFamily="34" charset="0"/>
                <a:cs typeface="Times New Roman" pitchFamily="18" charset="0"/>
              </a:rPr>
              <a:t>задачі</a:t>
            </a:r>
            <a:r>
              <a:rPr lang="ru-RU" sz="3100" dirty="0" smtClean="0"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Century Gothic" pitchFamily="34" charset="0"/>
                <a:cs typeface="Times New Roman" pitchFamily="18" charset="0"/>
              </a:rPr>
              <a:t>дослідження</a:t>
            </a:r>
            <a:r>
              <a:rPr lang="ru-RU" sz="3100" dirty="0" smtClean="0">
                <a:latin typeface="Century Gothic" pitchFamily="34" charset="0"/>
                <a:cs typeface="Times New Roman" pitchFamily="18" charset="0"/>
              </a:rPr>
              <a:t> у </a:t>
            </a:r>
            <a:r>
              <a:rPr lang="ru-RU" sz="3100" dirty="0" err="1" smtClean="0">
                <a:latin typeface="Century Gothic" pitchFamily="34" charset="0"/>
                <a:cs typeface="Times New Roman" pitchFamily="18" charset="0"/>
              </a:rPr>
              <a:t>відповідності</a:t>
            </a:r>
            <a:r>
              <a:rPr lang="ru-RU" sz="3100" dirty="0" smtClean="0">
                <a:latin typeface="Century Gothic" pitchFamily="34" charset="0"/>
                <a:cs typeface="Times New Roman" pitchFamily="18" charset="0"/>
              </a:rPr>
              <a:t> до </a:t>
            </a:r>
            <a:r>
              <a:rPr lang="ru-RU" sz="3100" dirty="0" err="1" smtClean="0">
                <a:latin typeface="Century Gothic" pitchFamily="34" charset="0"/>
                <a:cs typeface="Times New Roman" pitchFamily="18" charset="0"/>
              </a:rPr>
              <a:t>поставленої</a:t>
            </a:r>
            <a:r>
              <a:rPr lang="ru-RU" sz="3100" dirty="0" smtClean="0">
                <a:latin typeface="Century Gothic" pitchFamily="34" charset="0"/>
                <a:cs typeface="Times New Roman" pitchFamily="18" charset="0"/>
              </a:rPr>
              <a:t> мети </a:t>
            </a:r>
            <a:r>
              <a:rPr lang="ru-RU" sz="3100" dirty="0" err="1" smtClean="0">
                <a:latin typeface="Century Gothic" pitchFamily="34" charset="0"/>
                <a:cs typeface="Times New Roman" pitchFamily="18" charset="0"/>
              </a:rPr>
              <a:t>полягають</a:t>
            </a:r>
            <a:r>
              <a:rPr lang="ru-RU" sz="3100" dirty="0" smtClean="0">
                <a:latin typeface="Century Gothic" pitchFamily="34" charset="0"/>
                <a:cs typeface="Times New Roman" pitchFamily="18" charset="0"/>
              </a:rPr>
              <a:t> у </a:t>
            </a:r>
            <a:r>
              <a:rPr lang="ru-RU" sz="3100" dirty="0" err="1" smtClean="0">
                <a:latin typeface="Century Gothic" pitchFamily="34" charset="0"/>
                <a:cs typeface="Times New Roman" pitchFamily="18" charset="0"/>
              </a:rPr>
              <a:t>наступному</a:t>
            </a:r>
            <a:r>
              <a:rPr lang="ru-RU" sz="3100" dirty="0" smtClean="0">
                <a:latin typeface="Century Gothic" pitchFamily="34" charset="0"/>
                <a:cs typeface="Times New Roman" pitchFamily="18" charset="0"/>
              </a:rPr>
              <a:t>:</a:t>
            </a:r>
            <a:br>
              <a:rPr lang="ru-RU" sz="3100" dirty="0" smtClean="0">
                <a:latin typeface="Century Gothic" pitchFamily="34" charset="0"/>
                <a:cs typeface="Times New Roman" pitchFamily="18" charset="0"/>
              </a:rPr>
            </a:br>
            <a:r>
              <a:rPr lang="ru-RU" sz="3100" dirty="0" smtClean="0">
                <a:latin typeface="Century Gothic" pitchFamily="34" charset="0"/>
                <a:cs typeface="Times New Roman" pitchFamily="18" charset="0"/>
              </a:rPr>
              <a:t> </a:t>
            </a:r>
            <a:br>
              <a:rPr lang="ru-RU" sz="3100" dirty="0" smtClean="0">
                <a:latin typeface="Century Gothic" pitchFamily="34" charset="0"/>
                <a:cs typeface="Times New Roman" pitchFamily="18" charset="0"/>
              </a:rPr>
            </a:br>
            <a:r>
              <a:rPr lang="uk-UA" sz="2400" dirty="0" smtClean="0"/>
              <a:t> </a:t>
            </a:r>
            <a:r>
              <a:rPr lang="uk-UA" sz="2700" dirty="0" smtClean="0">
                <a:latin typeface="Century Gothic" pitchFamily="34" charset="0"/>
              </a:rPr>
              <a:t>- р</a:t>
            </a:r>
            <a:r>
              <a:rPr lang="ru-RU" sz="2700" dirty="0" err="1" smtClean="0">
                <a:latin typeface="Century Gothic" pitchFamily="34" charset="0"/>
              </a:rPr>
              <a:t>озробка</a:t>
            </a:r>
            <a:r>
              <a:rPr lang="ru-RU" sz="2700" dirty="0" smtClean="0">
                <a:latin typeface="Century Gothic" pitchFamily="34" charset="0"/>
              </a:rPr>
              <a:t> </a:t>
            </a:r>
            <a:r>
              <a:rPr lang="ru-RU" sz="2700" dirty="0" err="1" smtClean="0">
                <a:latin typeface="Century Gothic" pitchFamily="34" charset="0"/>
              </a:rPr>
              <a:t>функціонуючої</a:t>
            </a:r>
            <a:r>
              <a:rPr lang="ru-RU" sz="2700" dirty="0" smtClean="0">
                <a:latin typeface="Century Gothic" pitchFamily="34" charset="0"/>
              </a:rPr>
              <a:t> </a:t>
            </a:r>
            <a:r>
              <a:rPr lang="ru-RU" sz="2700" dirty="0" err="1" smtClean="0">
                <a:latin typeface="Century Gothic" pitchFamily="34" charset="0"/>
              </a:rPr>
              <a:t>структури</a:t>
            </a:r>
            <a:r>
              <a:rPr lang="ru-RU" sz="2700" dirty="0" smtClean="0">
                <a:latin typeface="Century Gothic" pitchFamily="34" charset="0"/>
              </a:rPr>
              <a:t> </a:t>
            </a:r>
            <a:r>
              <a:rPr lang="uk-UA" sz="2700" dirty="0" smtClean="0">
                <a:latin typeface="Century Gothic" pitchFamily="34" charset="0"/>
              </a:rPr>
              <a:t>програмного консолідованого ресурсу;</a:t>
            </a:r>
            <a:br>
              <a:rPr lang="uk-UA" sz="2700" dirty="0" smtClean="0">
                <a:latin typeface="Century Gothic" pitchFamily="34" charset="0"/>
              </a:rPr>
            </a:br>
            <a:r>
              <a:rPr lang="uk-UA" sz="2700" dirty="0" smtClean="0">
                <a:latin typeface="Century Gothic" pitchFamily="34" charset="0"/>
              </a:rPr>
              <a:t>-  р</a:t>
            </a:r>
            <a:r>
              <a:rPr lang="ru-RU" sz="2700" dirty="0" err="1" smtClean="0">
                <a:latin typeface="Century Gothic" pitchFamily="34" charset="0"/>
              </a:rPr>
              <a:t>озробка</a:t>
            </a:r>
            <a:r>
              <a:rPr lang="ru-RU" sz="2700" dirty="0" smtClean="0">
                <a:latin typeface="Century Gothic" pitchFamily="34" charset="0"/>
              </a:rPr>
              <a:t> </a:t>
            </a:r>
            <a:r>
              <a:rPr lang="en-US" sz="2700" dirty="0" smtClean="0">
                <a:latin typeface="Century Gothic" pitchFamily="34" charset="0"/>
              </a:rPr>
              <a:t>ER </a:t>
            </a:r>
            <a:r>
              <a:rPr lang="uk-UA" sz="2700" dirty="0" smtClean="0">
                <a:latin typeface="Century Gothic" pitchFamily="34" charset="0"/>
              </a:rPr>
              <a:t>- моделі бази даних;</a:t>
            </a:r>
            <a:br>
              <a:rPr lang="uk-UA" sz="2700" dirty="0" smtClean="0">
                <a:latin typeface="Century Gothic" pitchFamily="34" charset="0"/>
              </a:rPr>
            </a:br>
            <a:r>
              <a:rPr lang="uk-UA" sz="2700" dirty="0" smtClean="0">
                <a:latin typeface="Century Gothic" pitchFamily="34" charset="0"/>
              </a:rPr>
              <a:t>- створення структурної схеми додатку клієнта для бази даних;</a:t>
            </a:r>
            <a:br>
              <a:rPr lang="uk-UA" sz="2700" dirty="0" smtClean="0">
                <a:latin typeface="Century Gothic" pitchFamily="34" charset="0"/>
              </a:rPr>
            </a:br>
            <a:r>
              <a:rPr lang="uk-UA" sz="2700" dirty="0" smtClean="0">
                <a:latin typeface="Century Gothic" pitchFamily="34" charset="0"/>
              </a:rPr>
              <a:t>- розробка бази даних; </a:t>
            </a:r>
            <a:br>
              <a:rPr lang="uk-UA" sz="2700" dirty="0" smtClean="0">
                <a:latin typeface="Century Gothic" pitchFamily="34" charset="0"/>
              </a:rPr>
            </a:br>
            <a:r>
              <a:rPr lang="uk-UA" sz="2700" dirty="0" smtClean="0">
                <a:latin typeface="Century Gothic" pitchFamily="34" charset="0"/>
              </a:rPr>
              <a:t>- р</a:t>
            </a:r>
            <a:r>
              <a:rPr lang="ru-RU" sz="2700" dirty="0" err="1" smtClean="0">
                <a:latin typeface="Century Gothic" pitchFamily="34" charset="0"/>
              </a:rPr>
              <a:t>озробк</a:t>
            </a:r>
            <a:r>
              <a:rPr lang="uk-UA" sz="2700" dirty="0" smtClean="0">
                <a:latin typeface="Century Gothic" pitchFamily="34" charset="0"/>
              </a:rPr>
              <a:t>а інтерфейсу програми клієнта;  </a:t>
            </a:r>
            <a:br>
              <a:rPr lang="uk-UA" sz="2700" dirty="0" smtClean="0">
                <a:latin typeface="Century Gothic" pitchFamily="34" charset="0"/>
              </a:rPr>
            </a:br>
            <a:r>
              <a:rPr lang="uk-UA" sz="2700" dirty="0" smtClean="0">
                <a:latin typeface="Century Gothic" pitchFamily="34" charset="0"/>
              </a:rPr>
              <a:t>- розробка модулів керування;</a:t>
            </a:r>
            <a:br>
              <a:rPr lang="uk-UA" sz="2700" dirty="0" smtClean="0">
                <a:latin typeface="Century Gothic" pitchFamily="34" charset="0"/>
              </a:rPr>
            </a:br>
            <a:r>
              <a:rPr lang="uk-UA" sz="2700" dirty="0" smtClean="0">
                <a:latin typeface="Century Gothic" pitchFamily="34" charset="0"/>
              </a:rPr>
              <a:t>- тестування ресурсу. </a:t>
            </a:r>
            <a:br>
              <a:rPr lang="uk-UA" sz="2700" dirty="0" smtClean="0">
                <a:latin typeface="Century Gothic" pitchFamily="34" charset="0"/>
              </a:rPr>
            </a:br>
            <a:endParaRPr lang="ru-RU" sz="27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2800" dirty="0" smtClean="0">
                <a:latin typeface="Century Gothic" pitchFamily="34" charset="0"/>
              </a:rPr>
              <a:t/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800" dirty="0" smtClean="0">
                <a:latin typeface="Century Gothic" pitchFamily="34" charset="0"/>
              </a:rPr>
              <a:t/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400" dirty="0" smtClean="0"/>
              <a:t> </a:t>
            </a:r>
            <a:r>
              <a:rPr lang="uk-UA" sz="2000" dirty="0" smtClean="0">
                <a:latin typeface="Century Gothic" pitchFamily="34" charset="0"/>
              </a:rPr>
              <a:t>Дерево цілей програмного консолідованого ресурсу діяльності ІТ - компаній у місті Вінниця</a:t>
            </a: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800" dirty="0" smtClean="0">
                <a:latin typeface="Century Gothic" pitchFamily="34" charset="0"/>
              </a:rPr>
              <a:t/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800" dirty="0">
                <a:latin typeface="Century Gothic" pitchFamily="34" charset="0"/>
              </a:rPr>
              <a:t/>
            </a:r>
            <a:br>
              <a:rPr lang="uk-UA" sz="2800" dirty="0">
                <a:latin typeface="Century Gothic" pitchFamily="34" charset="0"/>
              </a:rPr>
            </a:br>
            <a:r>
              <a:rPr lang="uk-UA" sz="2800" dirty="0" smtClean="0">
                <a:latin typeface="Century Gothic" pitchFamily="34" charset="0"/>
              </a:rPr>
              <a:t>    </a:t>
            </a:r>
            <a:r>
              <a:rPr lang="uk-UA" sz="2000" dirty="0" smtClean="0">
                <a:latin typeface="Century Gothic" pitchFamily="34" charset="0"/>
              </a:rPr>
              <a:t>                                                  </a:t>
            </a:r>
            <a:r>
              <a:rPr lang="uk-UA" sz="2800" dirty="0" smtClean="0">
                <a:latin typeface="Century Gothic" pitchFamily="34" charset="0"/>
              </a:rPr>
              <a:t/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800" dirty="0" smtClean="0">
                <a:latin typeface="Century Gothic" pitchFamily="34" charset="0"/>
              </a:rPr>
              <a:t/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800" dirty="0">
                <a:latin typeface="Century Gothic" pitchFamily="34" charset="0"/>
              </a:rPr>
              <a:t/>
            </a:r>
            <a:br>
              <a:rPr lang="uk-UA" sz="2800" dirty="0">
                <a:latin typeface="Century Gothic" pitchFamily="34" charset="0"/>
              </a:rPr>
            </a:br>
            <a:endParaRPr lang="ru-RU" sz="2800" dirty="0">
              <a:latin typeface="Century Gothic" pitchFamily="34" charset="0"/>
            </a:endParaRPr>
          </a:p>
        </p:txBody>
      </p:sp>
      <p:pic>
        <p:nvPicPr>
          <p:cNvPr id="7" name="Рисунок 6" descr="C:\Users\Roman Sladetsky\Desktop\Безымянный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736"/>
            <a:ext cx="7007569" cy="471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3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uk-UA" sz="1400" dirty="0" smtClean="0">
                <a:latin typeface="Century Gothic" pitchFamily="34" charset="0"/>
              </a:rPr>
              <a:t/>
            </a:r>
            <a:br>
              <a:rPr lang="uk-UA" sz="1400" dirty="0" smtClean="0">
                <a:latin typeface="Century Gothic" pitchFamily="34" charset="0"/>
              </a:rPr>
            </a:br>
            <a:r>
              <a:rPr lang="uk-UA" sz="1400" dirty="0" smtClean="0">
                <a:latin typeface="Century Gothic" pitchFamily="34" charset="0"/>
              </a:rPr>
              <a:t/>
            </a:r>
            <a:br>
              <a:rPr lang="uk-UA" sz="14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Існуючі аналоги на базі яких можливе створення подібного програмного консолідованого ресурсу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/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/>
            </a:r>
            <a:br>
              <a:rPr lang="uk-UA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FileMaker                                                                                    FoxPro</a:t>
            </a:r>
            <a:r>
              <a:rPr lang="uk-UA" sz="1600" dirty="0" smtClean="0">
                <a:latin typeface="Century Gothic" pitchFamily="34" charset="0"/>
              </a:rPr>
              <a:t/>
            </a:r>
            <a:br>
              <a:rPr lang="uk-UA" sz="1600" dirty="0" smtClean="0">
                <a:latin typeface="Century Gothic" pitchFamily="34" charset="0"/>
              </a:rPr>
            </a:br>
            <a:endParaRPr lang="ru-RU" sz="1600" dirty="0">
              <a:latin typeface="Century Gothic" pitchFamily="34" charset="0"/>
            </a:endParaRPr>
          </a:p>
        </p:txBody>
      </p:sp>
      <p:pic>
        <p:nvPicPr>
          <p:cNvPr id="7" name="Рисунок 6" descr="http://screenshots.en.sftcdn.net/en/scrn/6000/6107/filemaker-3.jpg"/>
          <p:cNvPicPr/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71473" y="1928802"/>
            <a:ext cx="400052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www.dfpug.de/loseblattsammlung/migration/whitepapers/FOX52.GIF"/>
          <p:cNvPicPr>
            <a:picLocks noGrp="1"/>
          </p:cNvPicPr>
          <p:nvPr>
            <p:ph idx="1"/>
          </p:nvPr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4857752" y="1928802"/>
            <a:ext cx="3833806" cy="321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357982"/>
          </a:xfrm>
        </p:spPr>
        <p:txBody>
          <a:bodyPr>
            <a:normAutofit fontScale="90000"/>
          </a:bodyPr>
          <a:lstStyle/>
          <a:p>
            <a:pPr algn="l"/>
            <a:r>
              <a:rPr lang="uk-UA" sz="2800" dirty="0" smtClean="0">
                <a:latin typeface="Century Gothic" pitchFamily="34" charset="0"/>
              </a:rPr>
              <a:t>Вибір мови програмування</a:t>
            </a:r>
            <a:br>
              <a:rPr lang="uk-UA" sz="2800" dirty="0" smtClean="0">
                <a:latin typeface="Century Gothic" pitchFamily="34" charset="0"/>
              </a:rPr>
            </a:br>
            <a:r>
              <a:rPr lang="uk-UA" sz="2800" dirty="0" smtClean="0"/>
              <a:t> </a:t>
            </a:r>
            <a:r>
              <a:rPr lang="uk-UA" sz="1600" dirty="0" err="1" smtClean="0">
                <a:latin typeface="Century Gothic" pitchFamily="34" charset="0"/>
              </a:rPr>
              <a:t>Java</a:t>
            </a:r>
            <a:r>
              <a:rPr lang="uk-UA" sz="1600" dirty="0" smtClean="0">
                <a:latin typeface="Century Gothic" pitchFamily="34" charset="0"/>
              </a:rPr>
              <a:t> - об'єктно-орієнтована мова програмування, розроблена компанією </a:t>
            </a:r>
            <a:r>
              <a:rPr lang="uk-UA" sz="1600" dirty="0" err="1" smtClean="0">
                <a:latin typeface="Century Gothic" pitchFamily="34" charset="0"/>
              </a:rPr>
              <a:t>Sun</a:t>
            </a:r>
            <a:r>
              <a:rPr lang="uk-UA" sz="1600" dirty="0" smtClean="0">
                <a:latin typeface="Century Gothic" pitchFamily="34" charset="0"/>
              </a:rPr>
              <a:t> </a:t>
            </a:r>
            <a:r>
              <a:rPr lang="uk-UA" sz="1600" dirty="0" err="1" smtClean="0">
                <a:latin typeface="Century Gothic" pitchFamily="34" charset="0"/>
              </a:rPr>
              <a:t>Microsystems</a:t>
            </a:r>
            <a:r>
              <a:rPr lang="uk-UA" sz="1600" dirty="0" smtClean="0">
                <a:latin typeface="Century Gothic" pitchFamily="34" charset="0"/>
              </a:rPr>
              <a:t> (в подальшому придбана компанією </a:t>
            </a:r>
            <a:r>
              <a:rPr lang="uk-UA" sz="1600" dirty="0" err="1" smtClean="0">
                <a:latin typeface="Century Gothic" pitchFamily="34" charset="0"/>
              </a:rPr>
              <a:t>Oracle</a:t>
            </a:r>
            <a:r>
              <a:rPr lang="uk-UA" sz="1600" dirty="0" smtClean="0">
                <a:latin typeface="Century Gothic" pitchFamily="34" charset="0"/>
              </a:rPr>
              <a:t>). Програми </a:t>
            </a:r>
            <a:r>
              <a:rPr lang="uk-UA" sz="1600" dirty="0" err="1" smtClean="0">
                <a:latin typeface="Century Gothic" pitchFamily="34" charset="0"/>
              </a:rPr>
              <a:t>Java</a:t>
            </a:r>
            <a:r>
              <a:rPr lang="uk-UA" sz="1600" dirty="0" smtClean="0">
                <a:latin typeface="Century Gothic" pitchFamily="34" charset="0"/>
              </a:rPr>
              <a:t> зазвичай транслюються в спеціальний байт-код, тому вони можуть працювати на будь </a:t>
            </a:r>
            <a:r>
              <a:rPr lang="uk-UA" sz="1600" dirty="0" err="1" smtClean="0">
                <a:latin typeface="Century Gothic" pitchFamily="34" charset="0"/>
              </a:rPr>
              <a:t>віртуальнії</a:t>
            </a:r>
            <a:r>
              <a:rPr lang="uk-UA" sz="1600" dirty="0" smtClean="0">
                <a:latin typeface="Century Gothic" pitchFamily="34" charset="0"/>
              </a:rPr>
              <a:t> Java-машині незалежно від комп'ютерної архітектури. Дата офіційного випуску - 23 травня 1995 року. Програми на </a:t>
            </a:r>
            <a:r>
              <a:rPr lang="uk-UA" sz="1600" dirty="0" err="1" smtClean="0">
                <a:latin typeface="Century Gothic" pitchFamily="34" charset="0"/>
              </a:rPr>
              <a:t>Java</a:t>
            </a:r>
            <a:r>
              <a:rPr lang="uk-UA" sz="1600" dirty="0" smtClean="0">
                <a:latin typeface="Century Gothic" pitchFamily="34" charset="0"/>
              </a:rPr>
              <a:t> транслюються в байт-код, що виконується віртуальною машиною </a:t>
            </a:r>
            <a:r>
              <a:rPr lang="uk-UA" sz="1600" dirty="0" err="1" smtClean="0">
                <a:latin typeface="Century Gothic" pitchFamily="34" charset="0"/>
              </a:rPr>
              <a:t>Java</a:t>
            </a:r>
            <a:r>
              <a:rPr lang="uk-UA" sz="1600" dirty="0" smtClean="0">
                <a:latin typeface="Century Gothic" pitchFamily="34" charset="0"/>
              </a:rPr>
              <a:t> (JVM) - програмою</a:t>
            </a:r>
            <a:r>
              <a:rPr lang="uk-UA" sz="1600" dirty="0" smtClean="0">
                <a:latin typeface="Century Gothic" pitchFamily="34" charset="0"/>
              </a:rPr>
              <a:t>.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/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b="1" dirty="0" smtClean="0">
                <a:latin typeface="Century Gothic" pitchFamily="34" charset="0"/>
              </a:rPr>
              <a:t> Основні можливості мови програмування </a:t>
            </a:r>
            <a:r>
              <a:rPr lang="en-US" sz="1600" b="1" dirty="0" smtClean="0">
                <a:latin typeface="Century Gothic" pitchFamily="34" charset="0"/>
              </a:rPr>
              <a:t>Java </a:t>
            </a:r>
            <a:r>
              <a:rPr lang="uk-UA" sz="1600" b="1" dirty="0" smtClean="0">
                <a:latin typeface="Century Gothic" pitchFamily="34" charset="0"/>
              </a:rPr>
              <a:t>наступні:</a:t>
            </a:r>
            <a:r>
              <a:rPr lang="uk-UA" sz="1600" dirty="0" smtClean="0">
                <a:latin typeface="Century Gothic" pitchFamily="34" charset="0"/>
              </a:rPr>
              <a:t/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автоматичне керування пам'яттю;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розширені можливості обробки виняткових ситуацій;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багатий набір засобів фільтрації введення-виведення;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набір стандартних колекцій: масив, список, стек і т. п .;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наявність простих засобів створення мережевих додатків (у тому числі з використанням протоколу RMI);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наявність класів, що дозволяють виконувати HTTP-запити і обробляти відповіді;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вбудовані в мову засоби створення </a:t>
            </a:r>
            <a:r>
              <a:rPr lang="uk-UA" sz="1600" dirty="0" err="1" smtClean="0">
                <a:latin typeface="Century Gothic" pitchFamily="34" charset="0"/>
              </a:rPr>
              <a:t>багатопоточних</a:t>
            </a:r>
            <a:r>
              <a:rPr lang="uk-UA" sz="1600" dirty="0" smtClean="0">
                <a:latin typeface="Century Gothic" pitchFamily="34" charset="0"/>
              </a:rPr>
              <a:t> додатків, які потім були перенесені на багато мов (наприклад, </a:t>
            </a:r>
            <a:r>
              <a:rPr lang="uk-UA" sz="1600" dirty="0" err="1" smtClean="0">
                <a:latin typeface="Century Gothic" pitchFamily="34" charset="0"/>
              </a:rPr>
              <a:t>python</a:t>
            </a:r>
            <a:r>
              <a:rPr lang="uk-UA" sz="1600" dirty="0" smtClean="0">
                <a:latin typeface="Century Gothic" pitchFamily="34" charset="0"/>
              </a:rPr>
              <a:t>);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уніфікований доступ до баз даних: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на рівні окремих SQL-запитів - на основі JDBC, SQLJ;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на рівні концепції об'єктів, що володіють здатністю до зберігання в базі даних - на основі </a:t>
            </a:r>
            <a:r>
              <a:rPr lang="uk-UA" sz="1600" dirty="0" err="1" smtClean="0">
                <a:latin typeface="Century Gothic" pitchFamily="34" charset="0"/>
              </a:rPr>
              <a:t>Java</a:t>
            </a:r>
            <a:r>
              <a:rPr lang="uk-UA" sz="1600" dirty="0" smtClean="0">
                <a:latin typeface="Century Gothic" pitchFamily="34" charset="0"/>
              </a:rPr>
              <a:t> </a:t>
            </a:r>
            <a:r>
              <a:rPr lang="uk-UA" sz="1600" dirty="0" err="1" smtClean="0">
                <a:latin typeface="Century Gothic" pitchFamily="34" charset="0"/>
              </a:rPr>
              <a:t>Data</a:t>
            </a:r>
            <a:r>
              <a:rPr lang="uk-UA" sz="1600" dirty="0" smtClean="0">
                <a:latin typeface="Century Gothic" pitchFamily="34" charset="0"/>
              </a:rPr>
              <a:t> </a:t>
            </a:r>
            <a:r>
              <a:rPr lang="uk-UA" sz="1600" dirty="0" err="1" smtClean="0">
                <a:latin typeface="Century Gothic" pitchFamily="34" charset="0"/>
              </a:rPr>
              <a:t>Objects</a:t>
            </a:r>
            <a:r>
              <a:rPr lang="uk-UA" sz="1600" dirty="0" smtClean="0">
                <a:latin typeface="Century Gothic" pitchFamily="34" charset="0"/>
              </a:rPr>
              <a:t> (англ.) і </a:t>
            </a:r>
            <a:r>
              <a:rPr lang="uk-UA" sz="1600" dirty="0" err="1" smtClean="0">
                <a:latin typeface="Century Gothic" pitchFamily="34" charset="0"/>
              </a:rPr>
              <a:t>Java</a:t>
            </a:r>
            <a:r>
              <a:rPr lang="uk-UA" sz="1600" dirty="0" smtClean="0">
                <a:latin typeface="Century Gothic" pitchFamily="34" charset="0"/>
              </a:rPr>
              <a:t> </a:t>
            </a:r>
            <a:r>
              <a:rPr lang="uk-UA" sz="1600" dirty="0" err="1" smtClean="0">
                <a:latin typeface="Century Gothic" pitchFamily="34" charset="0"/>
              </a:rPr>
              <a:t>Persistence</a:t>
            </a:r>
            <a:r>
              <a:rPr lang="uk-UA" sz="1600" dirty="0" smtClean="0">
                <a:latin typeface="Century Gothic" pitchFamily="34" charset="0"/>
              </a:rPr>
              <a:t> API;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підтримка узагальнень (починаючи з версії 1.5);</a:t>
            </a:r>
            <a:br>
              <a:rPr lang="uk-UA" sz="1600" dirty="0" smtClean="0">
                <a:latin typeface="Century Gothic" pitchFamily="34" charset="0"/>
              </a:rPr>
            </a:br>
            <a:r>
              <a:rPr lang="uk-UA" sz="1600" dirty="0" smtClean="0">
                <a:latin typeface="Century Gothic" pitchFamily="34" charset="0"/>
              </a:rPr>
              <a:t>- паралельне виконання програм</a:t>
            </a:r>
            <a:br>
              <a:rPr lang="uk-UA" sz="1600" dirty="0" smtClean="0">
                <a:latin typeface="Century Gothic" pitchFamily="34" charset="0"/>
              </a:rPr>
            </a:br>
            <a:endParaRPr lang="ru-RU" sz="16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547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Autofit/>
          </a:bodyPr>
          <a:lstStyle/>
          <a:p>
            <a:r>
              <a:rPr lang="en-US" sz="1400" b="1" dirty="0" smtClean="0">
                <a:latin typeface="Century Gothic" pitchFamily="34" charset="0"/>
              </a:rPr>
              <a:t>JDBC</a:t>
            </a:r>
            <a:r>
              <a:rPr lang="en-US" sz="1400" dirty="0" smtClean="0">
                <a:latin typeface="Century Gothic" pitchFamily="34" charset="0"/>
              </a:rPr>
              <a:t/>
            </a:r>
            <a:br>
              <a:rPr lang="en-US" sz="1400" dirty="0" smtClean="0">
                <a:latin typeface="Century Gothic" pitchFamily="34" charset="0"/>
              </a:rPr>
            </a:br>
            <a:r>
              <a:rPr lang="en-US" sz="1400" dirty="0" smtClean="0">
                <a:latin typeface="Century Gothic" pitchFamily="34" charset="0"/>
              </a:rPr>
              <a:t> JDBC (</a:t>
            </a:r>
            <a:r>
              <a:rPr lang="uk-UA" sz="1400" dirty="0" smtClean="0">
                <a:latin typeface="Century Gothic" pitchFamily="34" charset="0"/>
              </a:rPr>
              <a:t>англ. </a:t>
            </a:r>
            <a:r>
              <a:rPr lang="en-US" sz="1400" dirty="0" smtClean="0">
                <a:latin typeface="Century Gothic" pitchFamily="34" charset="0"/>
              </a:rPr>
              <a:t>Java </a:t>
            </a:r>
            <a:r>
              <a:rPr lang="en-US" sz="1400" dirty="0" err="1" smtClean="0">
                <a:latin typeface="Century Gothic" pitchFamily="34" charset="0"/>
              </a:rPr>
              <a:t>DataBase</a:t>
            </a:r>
            <a:r>
              <a:rPr lang="en-US" sz="1400" dirty="0" smtClean="0">
                <a:latin typeface="Century Gothic" pitchFamily="34" charset="0"/>
              </a:rPr>
              <a:t> Connectivity - </a:t>
            </a:r>
            <a:r>
              <a:rPr lang="uk-UA" sz="1400" dirty="0" smtClean="0">
                <a:latin typeface="Century Gothic" pitchFamily="34" charset="0"/>
              </a:rPr>
              <a:t>з'єднання з базами даних на </a:t>
            </a:r>
            <a:r>
              <a:rPr lang="en-US" sz="1400" dirty="0" smtClean="0">
                <a:latin typeface="Century Gothic" pitchFamily="34" charset="0"/>
              </a:rPr>
              <a:t>Java) - </a:t>
            </a:r>
            <a:r>
              <a:rPr lang="uk-UA" sz="1400" dirty="0" smtClean="0">
                <a:latin typeface="Century Gothic" pitchFamily="34" charset="0"/>
              </a:rPr>
              <a:t>переносних незалежний промисловий стандарт взаємодії </a:t>
            </a:r>
            <a:r>
              <a:rPr lang="en-US" sz="1400" dirty="0" smtClean="0">
                <a:latin typeface="Century Gothic" pitchFamily="34" charset="0"/>
              </a:rPr>
              <a:t>Java-</a:t>
            </a:r>
            <a:r>
              <a:rPr lang="uk-UA" sz="1400" dirty="0" smtClean="0">
                <a:latin typeface="Century Gothic" pitchFamily="34" charset="0"/>
              </a:rPr>
              <a:t>додатків з різними СУБД, реалізований у вигляді пакету </a:t>
            </a:r>
            <a:r>
              <a:rPr lang="en-US" sz="1400" dirty="0" smtClean="0">
                <a:latin typeface="Century Gothic" pitchFamily="34" charset="0"/>
              </a:rPr>
              <a:t>java.sql, </a:t>
            </a:r>
            <a:r>
              <a:rPr lang="uk-UA" sz="1400" dirty="0" smtClean="0">
                <a:latin typeface="Century Gothic" pitchFamily="34" charset="0"/>
              </a:rPr>
              <a:t>що входить до складу </a:t>
            </a:r>
            <a:r>
              <a:rPr lang="en-US" sz="1400" dirty="0" smtClean="0">
                <a:latin typeface="Century Gothic" pitchFamily="34" charset="0"/>
              </a:rPr>
              <a:t>Java SE.</a:t>
            </a:r>
            <a:br>
              <a:rPr lang="en-US" sz="1400" dirty="0" smtClean="0">
                <a:latin typeface="Century Gothic" pitchFamily="34" charset="0"/>
              </a:rPr>
            </a:br>
            <a:r>
              <a:rPr lang="en-US" sz="1400" dirty="0" smtClean="0">
                <a:latin typeface="Century Gothic" pitchFamily="34" charset="0"/>
              </a:rPr>
              <a:t/>
            </a:r>
            <a:br>
              <a:rPr lang="en-US" sz="1400" dirty="0" smtClean="0">
                <a:latin typeface="Century Gothic" pitchFamily="34" charset="0"/>
              </a:rPr>
            </a:br>
            <a:r>
              <a:rPr lang="en-US" sz="1400" dirty="0" smtClean="0">
                <a:latin typeface="Century Gothic" pitchFamily="34" charset="0"/>
              </a:rPr>
              <a:t>JDBC </a:t>
            </a:r>
            <a:r>
              <a:rPr lang="uk-UA" sz="1400" dirty="0" smtClean="0">
                <a:latin typeface="Century Gothic" pitchFamily="34" charset="0"/>
              </a:rPr>
              <a:t>заснований на концепції так званих драйверів, що дозволяють отримувати з'єднання з базою даних за спеціально описаному </a:t>
            </a:r>
            <a:r>
              <a:rPr lang="en-US" sz="1400" dirty="0" smtClean="0">
                <a:latin typeface="Century Gothic" pitchFamily="34" charset="0"/>
              </a:rPr>
              <a:t>URL. </a:t>
            </a:r>
            <a:r>
              <a:rPr lang="uk-UA" sz="1400" dirty="0" smtClean="0">
                <a:latin typeface="Century Gothic" pitchFamily="34" charset="0"/>
              </a:rPr>
              <a:t>Драйвери можуть завантажуватися динамічно (під час роботи програми). Завантажившись, драйвер сам реєструє себе і викликається автоматично, коли програма вимагає </a:t>
            </a:r>
            <a:r>
              <a:rPr lang="en-US" sz="1400" dirty="0" smtClean="0">
                <a:latin typeface="Century Gothic" pitchFamily="34" charset="0"/>
              </a:rPr>
              <a:t>URL, </a:t>
            </a:r>
            <a:r>
              <a:rPr lang="uk-UA" sz="1400" dirty="0" smtClean="0">
                <a:latin typeface="Century Gothic" pitchFamily="34" charset="0"/>
              </a:rPr>
              <a:t>що містить протокол, за який драйвер відповідає.</a:t>
            </a:r>
            <a:endParaRPr lang="ru-RU" sz="1400" dirty="0">
              <a:latin typeface="Century Gothic" pitchFamily="34" charset="0"/>
            </a:endParaRPr>
          </a:p>
        </p:txBody>
      </p:sp>
      <p:pic>
        <p:nvPicPr>
          <p:cNvPr id="6146" name="Picture 2" descr="http://tutorials.jenkov.com/images/java-jdbc/jdb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071810"/>
            <a:ext cx="665856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3824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latin typeface="Century Gothic" pitchFamily="34" charset="0"/>
              </a:rPr>
              <a:t>ВИБІР СКБД</a:t>
            </a:r>
            <a:endParaRPr lang="ru-RU" sz="32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dirty="0" err="1" smtClean="0">
                <a:latin typeface="Century Gothic" pitchFamily="34" charset="0"/>
              </a:rPr>
              <a:t>MySQL</a:t>
            </a:r>
            <a:r>
              <a:rPr lang="uk-UA" dirty="0" smtClean="0">
                <a:latin typeface="Century Gothic" pitchFamily="34" charset="0"/>
              </a:rPr>
              <a:t> - вільна реляційна система управління базами даних. Розробку і підтримку </a:t>
            </a:r>
            <a:r>
              <a:rPr lang="uk-UA" dirty="0" err="1" smtClean="0">
                <a:latin typeface="Century Gothic" pitchFamily="34" charset="0"/>
              </a:rPr>
              <a:t>MySQL</a:t>
            </a:r>
            <a:r>
              <a:rPr lang="uk-UA" dirty="0" smtClean="0">
                <a:latin typeface="Century Gothic" pitchFamily="34" charset="0"/>
              </a:rPr>
              <a:t> здійснює корпорація </a:t>
            </a:r>
            <a:r>
              <a:rPr lang="uk-UA" dirty="0" err="1" smtClean="0">
                <a:latin typeface="Century Gothic" pitchFamily="34" charset="0"/>
              </a:rPr>
              <a:t>Oracle</a:t>
            </a:r>
            <a:r>
              <a:rPr lang="uk-UA" dirty="0" smtClean="0">
                <a:latin typeface="Century Gothic" pitchFamily="34" charset="0"/>
              </a:rPr>
              <a:t>, що отримала права на торговельну марку разом з поглиненою </a:t>
            </a:r>
            <a:r>
              <a:rPr lang="uk-UA" dirty="0" err="1" smtClean="0">
                <a:latin typeface="Century Gothic" pitchFamily="34" charset="0"/>
              </a:rPr>
              <a:t>Sun</a:t>
            </a:r>
            <a:r>
              <a:rPr lang="uk-UA" dirty="0" smtClean="0">
                <a:latin typeface="Century Gothic" pitchFamily="34" charset="0"/>
              </a:rPr>
              <a:t> </a:t>
            </a:r>
            <a:r>
              <a:rPr lang="uk-UA" dirty="0" err="1" smtClean="0">
                <a:latin typeface="Century Gothic" pitchFamily="34" charset="0"/>
              </a:rPr>
              <a:t>Microsystems</a:t>
            </a:r>
            <a:r>
              <a:rPr lang="uk-UA" dirty="0" smtClean="0">
                <a:latin typeface="Century Gothic" pitchFamily="34" charset="0"/>
              </a:rPr>
              <a:t>, яка раніше придбала шведську компанію </a:t>
            </a:r>
            <a:r>
              <a:rPr lang="uk-UA" dirty="0" err="1" smtClean="0">
                <a:latin typeface="Century Gothic" pitchFamily="34" charset="0"/>
              </a:rPr>
              <a:t>MySQL</a:t>
            </a:r>
            <a:r>
              <a:rPr lang="uk-UA" dirty="0" smtClean="0">
                <a:latin typeface="Century Gothic" pitchFamily="34" charset="0"/>
              </a:rPr>
              <a:t> AB. Продукт поширюється як під GNU </a:t>
            </a:r>
            <a:r>
              <a:rPr lang="uk-UA" dirty="0" err="1" smtClean="0">
                <a:latin typeface="Century Gothic" pitchFamily="34" charset="0"/>
              </a:rPr>
              <a:t>General</a:t>
            </a:r>
            <a:r>
              <a:rPr lang="uk-UA" dirty="0" smtClean="0">
                <a:latin typeface="Century Gothic" pitchFamily="34" charset="0"/>
              </a:rPr>
              <a:t> </a:t>
            </a:r>
            <a:r>
              <a:rPr lang="uk-UA" dirty="0" err="1" smtClean="0">
                <a:latin typeface="Century Gothic" pitchFamily="34" charset="0"/>
              </a:rPr>
              <a:t>Public</a:t>
            </a:r>
            <a:r>
              <a:rPr lang="uk-UA" dirty="0" smtClean="0">
                <a:latin typeface="Century Gothic" pitchFamily="34" charset="0"/>
              </a:rPr>
              <a:t> </a:t>
            </a:r>
            <a:r>
              <a:rPr lang="uk-UA" dirty="0" err="1" smtClean="0">
                <a:latin typeface="Century Gothic" pitchFamily="34" charset="0"/>
              </a:rPr>
              <a:t>License</a:t>
            </a:r>
            <a:r>
              <a:rPr lang="uk-UA" dirty="0" smtClean="0">
                <a:latin typeface="Century Gothic" pitchFamily="34" charset="0"/>
              </a:rPr>
              <a:t>, так і під власною комерційною ліцензією. Крім цього, розробники створюють функціональність за замовленням ліцензійних користувачів. Саме завдяки такому замовленню майже в перших версіях з'явився механізм реплікації</a:t>
            </a:r>
            <a:r>
              <a:rPr lang="uk-UA" dirty="0" smtClean="0">
                <a:latin typeface="Century Gothic" pitchFamily="34" charset="0"/>
              </a:rPr>
              <a:t>.</a:t>
            </a:r>
            <a:endParaRPr lang="uk-UA" dirty="0" smtClean="0">
              <a:latin typeface="Century Gothic" pitchFamily="34" charset="0"/>
            </a:endParaRPr>
          </a:p>
          <a:p>
            <a:r>
              <a:rPr lang="uk-UA" dirty="0" err="1" smtClean="0">
                <a:latin typeface="Century Gothic" pitchFamily="34" charset="0"/>
              </a:rPr>
              <a:t>MySQL</a:t>
            </a:r>
            <a:r>
              <a:rPr lang="uk-UA" dirty="0" smtClean="0">
                <a:latin typeface="Century Gothic" pitchFamily="34" charset="0"/>
              </a:rPr>
              <a:t> є рішенням для малих і середніх додатків. Входить до складу серверів WAMP, </a:t>
            </a:r>
            <a:r>
              <a:rPr lang="uk-UA" dirty="0" err="1" smtClean="0">
                <a:latin typeface="Century Gothic" pitchFamily="34" charset="0"/>
              </a:rPr>
              <a:t>AppServ</a:t>
            </a:r>
            <a:r>
              <a:rPr lang="uk-UA" dirty="0" smtClean="0">
                <a:latin typeface="Century Gothic" pitchFamily="34" charset="0"/>
              </a:rPr>
              <a:t>, LAMP і в портативні збірки серверів </a:t>
            </a:r>
            <a:r>
              <a:rPr lang="en-US" dirty="0" smtClean="0">
                <a:latin typeface="Century Gothic" pitchFamily="34" charset="0"/>
              </a:rPr>
              <a:t>Denver</a:t>
            </a:r>
            <a:r>
              <a:rPr lang="uk-UA" dirty="0" smtClean="0">
                <a:latin typeface="Century Gothic" pitchFamily="34" charset="0"/>
              </a:rPr>
              <a:t>, XAMPP, </a:t>
            </a:r>
            <a:r>
              <a:rPr lang="uk-UA" dirty="0" err="1" smtClean="0">
                <a:latin typeface="Century Gothic" pitchFamily="34" charset="0"/>
              </a:rPr>
              <a:t>VertrigoServ</a:t>
            </a:r>
            <a:r>
              <a:rPr lang="uk-UA" dirty="0" smtClean="0">
                <a:latin typeface="Century Gothic" pitchFamily="34" charset="0"/>
              </a:rPr>
              <a:t>. Зазвичай </a:t>
            </a:r>
            <a:r>
              <a:rPr lang="uk-UA" dirty="0" err="1" smtClean="0">
                <a:latin typeface="Century Gothic" pitchFamily="34" charset="0"/>
              </a:rPr>
              <a:t>MySQL</a:t>
            </a:r>
            <a:r>
              <a:rPr lang="uk-UA" dirty="0" smtClean="0">
                <a:latin typeface="Century Gothic" pitchFamily="34" charset="0"/>
              </a:rPr>
              <a:t> використовується як сервер, до якого звертаються локальні або видалені клієнти, проте в дистрибутив входить бібліотека внутрішнього сервера, що дозволяє включати </a:t>
            </a:r>
            <a:r>
              <a:rPr lang="uk-UA" dirty="0" err="1" smtClean="0">
                <a:latin typeface="Century Gothic" pitchFamily="34" charset="0"/>
              </a:rPr>
              <a:t>MySQL</a:t>
            </a:r>
            <a:r>
              <a:rPr lang="uk-UA" dirty="0" smtClean="0">
                <a:latin typeface="Century Gothic" pitchFamily="34" charset="0"/>
              </a:rPr>
              <a:t> в автономні програми.</a:t>
            </a:r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424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Магістерська кваліфікаційна робота на тему: “Розробка програмного консолідованого ресурсу діяльності ІТ - компаній у місті Вінниця”</vt:lpstr>
      <vt:lpstr>Мета роботи - проаналізувати специфіку діяльності програмних консолідованих ресурсів, їх відмінності, розглянути сучасні засоби по розробці програмно - консолідованих ресурсів та розробити систему керування базою даних.  Об'єктом дослідження є процес розробки програмного  консолідованого ресурсу діяльності  ІТ - компаній у місті Вінниця.     Предметом дослідження є програмні засоби та методи реалізації програмних консолідованих ресурсів.  </vt:lpstr>
      <vt:lpstr>  Практичне значення одержаних результатів. Отримано новий програмно консолідований ресурс діяльності ІТ - компаній у місті Вінниця, який представляє собою систему, що складається із Java - додатоку та бази даних.  Наукова новизна розробки: вдосконалено метод аналізу програмного консолідованого ресурсу діяльності ІТ - компаній у місті Вінниця за рахунок використаних сучасних технологій програмування та обробки баз даних.   </vt:lpstr>
      <vt:lpstr>Основні задачі дослідження у відповідності до поставленої мети полягають у наступному:    - розробка функціонуючої структури програмного консолідованого ресурсу; -  розробка ER - моделі бази даних; - створення структурної схеми додатку клієнта для бази даних; - розробка бази даних;  - розробка інтерфейсу програми клієнта;   - розробка модулів керування; - тестування ресурсу.  </vt:lpstr>
      <vt:lpstr>   Дерево цілей програмного консолідованого ресурсу діяльності ІТ - компаній у місті Вінниця                                                            </vt:lpstr>
      <vt:lpstr>  Існуючі аналоги на базі яких можливе створення подібного програмного консолідованого ресурсу   FileMaker                                                                                    FoxPro </vt:lpstr>
      <vt:lpstr>Вибір мови програмування  Java - об'єктно-орієнтована мова програмування, розроблена компанією Sun Microsystems (в подальшому придбана компанією Oracle). Програми Java зазвичай транслюються в спеціальний байт-код, тому вони можуть працювати на будь віртуальнії Java-машині незалежно від комп'ютерної архітектури. Дата офіційного випуску - 23 травня 1995 року. Програми на Java транслюються в байт-код, що виконується віртуальною машиною Java (JVM) - програмою.   Основні можливості мови програмування Java наступні: - автоматичне керування пам'яттю; - розширені можливості обробки виняткових ситуацій; - багатий набір засобів фільтрації введення-виведення; - набір стандартних колекцій: масив, список, стек і т. п .; - наявність простих засобів створення мережевих додатків (у тому числі з використанням протоколу RMI); - наявність класів, що дозволяють виконувати HTTP-запити і обробляти відповіді; - вбудовані в мову засоби створення багатопоточних додатків, які потім були перенесені на багато мов (наприклад, python); - уніфікований доступ до баз даних: - на рівні окремих SQL-запитів - на основі JDBC, SQLJ; - на рівні концепції об'єктів, що володіють здатністю до зберігання в базі даних - на основі Java Data Objects (англ.) і Java Persistence API; - підтримка узагальнень (починаючи з версії 1.5); - паралельне виконання програм </vt:lpstr>
      <vt:lpstr>JDBC  JDBC (англ. Java DataBase Connectivity - з'єднання з базами даних на Java) - переносних незалежний промисловий стандарт взаємодії Java-додатків з різними СУБД, реалізований у вигляді пакету java.sql, що входить до складу Java SE.  JDBC заснований на концепції так званих драйверів, що дозволяють отримувати з'єднання з базою даних за спеціально описаному URL. Драйвери можуть завантажуватися динамічно (під час роботи програми). Завантажившись, драйвер сам реєструє себе і викликається автоматично, коли програма вимагає URL, що містить протокол, за який драйвер відповідає.</vt:lpstr>
      <vt:lpstr>ВИБІР СКБД</vt:lpstr>
      <vt:lpstr>Проектування бази даних</vt:lpstr>
      <vt:lpstr>ER-модель для бази даних ІТ - компаній у місті Вінниця</vt:lpstr>
      <vt:lpstr>Структурна схема програми - клієнта для адміністратора</vt:lpstr>
      <vt:lpstr>Структурна схема програми - клієнта для користувача</vt:lpstr>
      <vt:lpstr>МОДУЛЬ АВТОРИЗАЦІЇ В ПРОГРАМІ</vt:lpstr>
      <vt:lpstr>Панель адміністратора</vt:lpstr>
      <vt:lpstr>Модулі керування даними</vt:lpstr>
      <vt:lpstr>ВИСНОВКИ </vt:lpstr>
      <vt:lpstr>ДЯКУЮ ЗА УВАГУ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Дипломний проект  на тему: “РозробкаWeb – орієнтованої системи для Інтернет - магазину”</dc:title>
  <dc:creator>User</dc:creator>
  <cp:lastModifiedBy>Roman Sladetsky</cp:lastModifiedBy>
  <cp:revision>13</cp:revision>
  <dcterms:created xsi:type="dcterms:W3CDTF">2013-06-19T20:58:55Z</dcterms:created>
  <dcterms:modified xsi:type="dcterms:W3CDTF">2015-11-27T08:04:04Z</dcterms:modified>
</cp:coreProperties>
</file>