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9.jpg" ContentType="image/gif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70" r:id="rId8"/>
    <p:sldId id="263" r:id="rId9"/>
    <p:sldId id="267" r:id="rId10"/>
    <p:sldId id="271" r:id="rId11"/>
    <p:sldId id="269" r:id="rId12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B392"/>
    <a:srgbClr val="F2B393"/>
    <a:srgbClr val="F1B291"/>
    <a:srgbClr val="1EB2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4" autoAdjust="0"/>
    <p:restoredTop sz="94660"/>
  </p:normalViewPr>
  <p:slideViewPr>
    <p:cSldViewPr>
      <p:cViewPr varScale="1">
        <p:scale>
          <a:sx n="109" d="100"/>
          <a:sy n="109" d="100"/>
        </p:scale>
        <p:origin x="168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2394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269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87845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49268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3149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3407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240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2218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8474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7812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6480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76EE80B-EC13-4B27-AC15-4A972C6366C7}" type="datetimeFigureOut">
              <a:rPr lang="uk-UA" smtClean="0"/>
              <a:t>27.11.2015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B5118CD-12F3-488E-A856-0BE8484CA633}" type="slidenum">
              <a:rPr lang="uk-UA" smtClean="0"/>
              <a:t>‹#›</a:t>
            </a:fld>
            <a:endParaRPr lang="uk-UA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8501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кутник 5"/>
          <p:cNvSpPr/>
          <p:nvPr/>
        </p:nvSpPr>
        <p:spPr>
          <a:xfrm>
            <a:off x="395536" y="1844824"/>
            <a:ext cx="846449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Консолідований інформаційний ресурс </a:t>
            </a:r>
          </a:p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галузі орг</a:t>
            </a:r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анізації дозвілля </a:t>
            </a:r>
          </a:p>
          <a:p>
            <a:pPr algn="ctr"/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місті Вінниця</a:t>
            </a:r>
            <a:endParaRPr lang="uk-UA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-540568" y="4347542"/>
            <a:ext cx="9684568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2300" b="1" i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ст. гр. КІН-14м     Чечелюк О. В.</a:t>
            </a:r>
          </a:p>
          <a:p>
            <a:pPr algn="r"/>
            <a:endParaRPr lang="uk-UA" sz="2300" b="1" i="1" dirty="0" smtClean="0">
              <a:solidFill>
                <a:schemeClr val="tx2">
                  <a:lumMod val="50000"/>
                </a:schemeClr>
              </a:solidFill>
              <a:latin typeface="+mj-lt"/>
            </a:endParaRPr>
          </a:p>
          <a:p>
            <a:pPr algn="r"/>
            <a:r>
              <a:rPr lang="uk-UA" sz="2300" b="1" i="1" dirty="0" smtClean="0">
                <a:solidFill>
                  <a:schemeClr val="tx2">
                    <a:lumMod val="50000"/>
                  </a:schemeClr>
                </a:solidFill>
                <a:latin typeface="+mj-lt"/>
              </a:rPr>
              <a:t>Науковий керівник – к.т.н., доцент  Карпінець В. В.</a:t>
            </a:r>
            <a:endParaRPr lang="uk-UA" sz="2300" b="1" i="1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182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1040717" y="442106"/>
            <a:ext cx="7265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Вигляд Звіту </a:t>
            </a:r>
            <a:r>
              <a:rPr lang="uk-UA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 </a:t>
            </a:r>
            <a:r>
              <a:rPr lang="uk-UA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валовий дохід</a:t>
            </a:r>
            <a:endParaRPr lang="uk-UA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859" y="1181931"/>
            <a:ext cx="5721209" cy="5010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19395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http://zsoka56.hu/honlapok/szilveszter/tuzijatekok/tuzijatek53.gif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6" name="AutoShape 7" descr="http://img-fotki.yandex.ru/get/6616/39663434.23e/0_7cd41_f7aacdbc_M.jpg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8" name="AutoShape 9" descr="http://img-fotki.yandex.ru/get/6514/39663434.23e/0_7cd58_2a1e6fed_S.jpg"/>
          <p:cNvSpPr>
            <a:spLocks noChangeAspect="1" noChangeArrowheads="1"/>
          </p:cNvSpPr>
          <p:nvPr/>
        </p:nvSpPr>
        <p:spPr bwMode="auto">
          <a:xfrm>
            <a:off x="4644008" y="326480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721" y="4154016"/>
            <a:ext cx="2542457" cy="2228850"/>
          </a:xfrm>
          <a:prstGeom prst="rect">
            <a:avLst/>
          </a:prstGeom>
        </p:spPr>
      </p:pic>
      <p:sp>
        <p:nvSpPr>
          <p:cNvPr id="23" name="AutoShape 11" descr="http://img-fotki.yandex.ru/get/6417/39663434.23e/0_7cd54_15a2de4a_XS.jpg"/>
          <p:cNvSpPr>
            <a:spLocks noChangeAspect="1" noChangeArrowheads="1"/>
          </p:cNvSpPr>
          <p:nvPr/>
        </p:nvSpPr>
        <p:spPr bwMode="auto">
          <a:xfrm>
            <a:off x="520700" y="3206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7" name="Прямокутник 5"/>
          <p:cNvSpPr/>
          <p:nvPr/>
        </p:nvSpPr>
        <p:spPr>
          <a:xfrm>
            <a:off x="2917413" y="2132856"/>
            <a:ext cx="34531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Дякую за увагу!</a:t>
            </a:r>
            <a:endParaRPr lang="uk-UA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837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652696"/>
            <a:ext cx="8136904" cy="923330"/>
          </a:xfrm>
          <a:prstGeom prst="rect">
            <a:avLst/>
          </a:prstGeom>
          <a:gradFill>
            <a:gsLst>
              <a:gs pos="0">
                <a:srgbClr val="F2B392"/>
              </a:gs>
              <a:gs pos="0">
                <a:schemeClr val="accent4">
                  <a:tint val="60000"/>
                  <a:shade val="99000"/>
                  <a:satMod val="120000"/>
                </a:schemeClr>
              </a:gs>
              <a:gs pos="0">
                <a:srgbClr val="F2B392"/>
              </a:gs>
            </a:gsLst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обґрунтування та розробка консолідованого інформаційного ресурсу для застосування у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організації дозвілля як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інструменту для прийняття важливих </a:t>
            </a: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рішень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1" name="Групувати 20"/>
          <p:cNvGrpSpPr/>
          <p:nvPr/>
        </p:nvGrpSpPr>
        <p:grpSpPr>
          <a:xfrm>
            <a:off x="3426988" y="844151"/>
            <a:ext cx="2808312" cy="800316"/>
            <a:chOff x="3237746" y="844151"/>
            <a:chExt cx="2808312" cy="800316"/>
          </a:xfrm>
        </p:grpSpPr>
        <p:sp>
          <p:nvSpPr>
            <p:cNvPr id="3" name="Стрелка вниз 1"/>
            <p:cNvSpPr/>
            <p:nvPr/>
          </p:nvSpPr>
          <p:spPr>
            <a:xfrm>
              <a:off x="4317866" y="1273791"/>
              <a:ext cx="648072" cy="370676"/>
            </a:xfrm>
            <a:prstGeom prst="downArrow">
              <a:avLst/>
            </a:prstGeom>
            <a:solidFill>
              <a:schemeClr val="tx1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6" name="Группа 10"/>
            <p:cNvGrpSpPr/>
            <p:nvPr/>
          </p:nvGrpSpPr>
          <p:grpSpPr>
            <a:xfrm>
              <a:off x="3237746" y="844151"/>
              <a:ext cx="2808312" cy="421412"/>
              <a:chOff x="395536" y="1201686"/>
              <a:chExt cx="2808312" cy="792088"/>
            </a:xfrm>
          </p:grpSpPr>
          <p:sp>
            <p:nvSpPr>
              <p:cNvPr id="7" name="Овал 6"/>
              <p:cNvSpPr/>
              <p:nvPr/>
            </p:nvSpPr>
            <p:spPr>
              <a:xfrm>
                <a:off x="395536" y="1201686"/>
                <a:ext cx="2808312" cy="792088"/>
              </a:xfrm>
              <a:prstGeom prst="ellipse">
                <a:avLst/>
              </a:prstGeom>
              <a:solidFill>
                <a:srgbClr val="F2B392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899592" y="1232618"/>
                <a:ext cx="1890640" cy="694198"/>
              </a:xfrm>
              <a:prstGeom prst="rect">
                <a:avLst/>
              </a:prstGeom>
              <a:noFill/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uk-UA" b="1" i="1" dirty="0"/>
                  <a:t>Мета роботи:</a:t>
                </a:r>
              </a:p>
            </p:txBody>
          </p:sp>
        </p:grpSp>
      </p:grpSp>
      <p:sp>
        <p:nvSpPr>
          <p:cNvPr id="9" name="Прямоугольник 15"/>
          <p:cNvSpPr/>
          <p:nvPr/>
        </p:nvSpPr>
        <p:spPr>
          <a:xfrm>
            <a:off x="539552" y="3721590"/>
            <a:ext cx="8100869" cy="646331"/>
          </a:xfrm>
          <a:prstGeom prst="rect">
            <a:avLst/>
          </a:prstGeom>
          <a:solidFill>
            <a:srgbClr val="F2B392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57200" algn="ctr"/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консолідований інформаційний ресурс в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галузі організації дозвілля </a:t>
            </a:r>
          </a:p>
          <a:p>
            <a:pPr indent="457200"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місті Вінниця</a:t>
            </a:r>
          </a:p>
        </p:txBody>
      </p:sp>
      <p:sp>
        <p:nvSpPr>
          <p:cNvPr id="10" name="Прямоугольник 19"/>
          <p:cNvSpPr/>
          <p:nvPr/>
        </p:nvSpPr>
        <p:spPr>
          <a:xfrm>
            <a:off x="521534" y="5422075"/>
            <a:ext cx="8136904" cy="646331"/>
          </a:xfrm>
          <a:prstGeom prst="rect">
            <a:avLst/>
          </a:prstGeom>
          <a:solidFill>
            <a:srgbClr val="F2B392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сукупність теоретичних та практичних засад реалізації консолідованого ресурсу організації дозвілля в умовах функціонування ринкової економіки</a:t>
            </a:r>
          </a:p>
        </p:txBody>
      </p:sp>
      <p:grpSp>
        <p:nvGrpSpPr>
          <p:cNvPr id="2" name="Групувати 1"/>
          <p:cNvGrpSpPr/>
          <p:nvPr/>
        </p:nvGrpSpPr>
        <p:grpSpPr>
          <a:xfrm>
            <a:off x="2987824" y="4629611"/>
            <a:ext cx="3888432" cy="792213"/>
            <a:chOff x="2853898" y="2924568"/>
            <a:chExt cx="3888432" cy="792213"/>
          </a:xfrm>
        </p:grpSpPr>
        <p:sp>
          <p:nvSpPr>
            <p:cNvPr id="15" name="Стрелка вниз 1"/>
            <p:cNvSpPr/>
            <p:nvPr/>
          </p:nvSpPr>
          <p:spPr>
            <a:xfrm>
              <a:off x="4418402" y="3346105"/>
              <a:ext cx="648072" cy="370676"/>
            </a:xfrm>
            <a:prstGeom prst="downArrow">
              <a:avLst/>
            </a:prstGeom>
            <a:solidFill>
              <a:schemeClr val="tx1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12" name="Группа 10"/>
            <p:cNvGrpSpPr/>
            <p:nvPr/>
          </p:nvGrpSpPr>
          <p:grpSpPr>
            <a:xfrm>
              <a:off x="2853898" y="2924568"/>
              <a:ext cx="3888432" cy="421412"/>
              <a:chOff x="402823" y="1200979"/>
              <a:chExt cx="2808312" cy="792088"/>
            </a:xfrm>
          </p:grpSpPr>
          <p:sp>
            <p:nvSpPr>
              <p:cNvPr id="13" name="Овал 12"/>
              <p:cNvSpPr/>
              <p:nvPr/>
            </p:nvSpPr>
            <p:spPr>
              <a:xfrm>
                <a:off x="402823" y="1200979"/>
                <a:ext cx="2808312" cy="792088"/>
              </a:xfrm>
              <a:prstGeom prst="ellipse">
                <a:avLst/>
              </a:prstGeom>
              <a:solidFill>
                <a:srgbClr val="F2B392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932358" y="1201686"/>
                <a:ext cx="1890640" cy="694198"/>
              </a:xfrm>
              <a:prstGeom prst="rect">
                <a:avLst/>
              </a:prstGeom>
              <a:noFill/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uk-UA" b="1" i="1" dirty="0" smtClean="0">
                    <a:latin typeface="Times New Roman" pitchFamily="18" charset="0"/>
                    <a:cs typeface="Times New Roman" pitchFamily="18" charset="0"/>
                  </a:rPr>
                  <a:t>Предмет </a:t>
                </a:r>
                <a:r>
                  <a:rPr lang="uk-UA" b="1" i="1" dirty="0">
                    <a:latin typeface="Times New Roman" pitchFamily="18" charset="0"/>
                    <a:cs typeface="Times New Roman" pitchFamily="18" charset="0"/>
                  </a:rPr>
                  <a:t>дослідження </a:t>
                </a:r>
                <a:r>
                  <a:rPr lang="uk-UA" b="1" i="1" dirty="0" smtClean="0"/>
                  <a:t>:</a:t>
                </a:r>
                <a:endParaRPr lang="uk-UA" b="1" i="1" dirty="0"/>
              </a:p>
            </p:txBody>
          </p:sp>
        </p:grpSp>
      </p:grpSp>
      <p:grpSp>
        <p:nvGrpSpPr>
          <p:cNvPr id="16" name="Групувати 15"/>
          <p:cNvGrpSpPr/>
          <p:nvPr/>
        </p:nvGrpSpPr>
        <p:grpSpPr>
          <a:xfrm>
            <a:off x="2932148" y="2920442"/>
            <a:ext cx="3888432" cy="800960"/>
            <a:chOff x="2843808" y="2916072"/>
            <a:chExt cx="3888432" cy="800960"/>
          </a:xfrm>
        </p:grpSpPr>
        <p:sp>
          <p:nvSpPr>
            <p:cNvPr id="18" name="Стрелка вниз 1"/>
            <p:cNvSpPr/>
            <p:nvPr/>
          </p:nvSpPr>
          <p:spPr>
            <a:xfrm>
              <a:off x="4463988" y="3346356"/>
              <a:ext cx="648072" cy="370676"/>
            </a:xfrm>
            <a:prstGeom prst="downArrow">
              <a:avLst/>
            </a:prstGeom>
            <a:solidFill>
              <a:schemeClr val="tx1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grpSp>
          <p:nvGrpSpPr>
            <p:cNvPr id="17" name="Группа 10"/>
            <p:cNvGrpSpPr/>
            <p:nvPr/>
          </p:nvGrpSpPr>
          <p:grpSpPr>
            <a:xfrm>
              <a:off x="2843808" y="2916072"/>
              <a:ext cx="3888432" cy="646331"/>
              <a:chOff x="395536" y="1185010"/>
              <a:chExt cx="2808312" cy="1214847"/>
            </a:xfrm>
          </p:grpSpPr>
          <p:sp>
            <p:nvSpPr>
              <p:cNvPr id="19" name="Овал 18"/>
              <p:cNvSpPr/>
              <p:nvPr/>
            </p:nvSpPr>
            <p:spPr>
              <a:xfrm>
                <a:off x="395536" y="1201686"/>
                <a:ext cx="2808312" cy="792088"/>
              </a:xfrm>
              <a:prstGeom prst="ellipse">
                <a:avLst/>
              </a:prstGeom>
              <a:solidFill>
                <a:srgbClr val="F2B392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977489" y="1185010"/>
                <a:ext cx="1890640" cy="1214847"/>
              </a:xfrm>
              <a:prstGeom prst="rect">
                <a:avLst/>
              </a:prstGeom>
              <a:noFill/>
              <a:ln/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uk-UA" b="1" i="1" dirty="0">
                    <a:latin typeface="Times New Roman" pitchFamily="18" charset="0"/>
                    <a:cs typeface="Times New Roman" pitchFamily="18" charset="0"/>
                  </a:rPr>
                  <a:t>Об'єкт дослідження </a:t>
                </a:r>
                <a:r>
                  <a:rPr lang="uk-UA" b="1" i="1" dirty="0" smtClean="0"/>
                  <a:t>:</a:t>
                </a:r>
                <a:endParaRPr lang="uk-UA" b="1" i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1120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рисунки\14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78" y="1844824"/>
            <a:ext cx="7688669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кутник 5"/>
          <p:cNvSpPr/>
          <p:nvPr/>
        </p:nvSpPr>
        <p:spPr>
          <a:xfrm>
            <a:off x="1000974" y="764704"/>
            <a:ext cx="72698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СХЕМА Процесу </a:t>
            </a:r>
            <a:r>
              <a:rPr lang="uk-UA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консолідації даних</a:t>
            </a:r>
          </a:p>
        </p:txBody>
      </p:sp>
    </p:spTree>
    <p:extLst>
      <p:ext uri="{BB962C8B-B14F-4D97-AF65-F5344CB8AC3E}">
        <p14:creationId xmlns:p14="http://schemas.microsoft.com/office/powerpoint/2010/main" val="66530729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'є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5292897"/>
              </p:ext>
            </p:extLst>
          </p:nvPr>
        </p:nvGraphicFramePr>
        <p:xfrm>
          <a:off x="593725" y="1773238"/>
          <a:ext cx="8002588" cy="417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Visio" r:id="rId3" imgW="6328241" imgH="3146549" progId="Visio.Drawing.11">
                  <p:embed/>
                </p:oleObj>
              </mc:Choice>
              <mc:Fallback>
                <p:oleObj name="Visio" r:id="rId3" imgW="6328241" imgH="314654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725" y="1773238"/>
                        <a:ext cx="8002588" cy="4176712"/>
                      </a:xfrm>
                      <a:prstGeom prst="rect">
                        <a:avLst/>
                      </a:prstGeom>
                      <a:solidFill>
                        <a:schemeClr val="accent2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accent2">
                            <a:lumMod val="50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575556" y="653952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Діаграма потоків даних консолідованого інформаційного ресурсу для організації дозвілля в місті Вінниця</a:t>
            </a:r>
            <a:endParaRPr lang="uk-UA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5073475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graphicFrame>
        <p:nvGraphicFramePr>
          <p:cNvPr id="5" name="Об'є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0672260"/>
              </p:ext>
            </p:extLst>
          </p:nvPr>
        </p:nvGraphicFramePr>
        <p:xfrm>
          <a:off x="827584" y="1484784"/>
          <a:ext cx="7717189" cy="439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36" name="Visio" r:id="rId3" imgW="7534297" imgH="4429086" progId="Visio.Drawing.11">
                  <p:embed/>
                </p:oleObj>
              </mc:Choice>
              <mc:Fallback>
                <p:oleObj name="Visio" r:id="rId3" imgW="7534297" imgH="4429086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584" y="1484784"/>
                        <a:ext cx="7717189" cy="4392488"/>
                      </a:xfrm>
                      <a:prstGeom prst="rect">
                        <a:avLst/>
                      </a:prstGeom>
                      <a:solidFill>
                        <a:schemeClr val="accent6">
                          <a:lumMod val="40000"/>
                          <a:lumOff val="60000"/>
                        </a:schemeClr>
                      </a:solidFill>
                      <a:ln>
                        <a:solidFill>
                          <a:schemeClr val="accent2">
                            <a:lumMod val="75000"/>
                          </a:schemeClr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кутник 5"/>
          <p:cNvSpPr/>
          <p:nvPr/>
        </p:nvSpPr>
        <p:spPr>
          <a:xfrm>
            <a:off x="683568" y="565584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ER-модель предметної області </a:t>
            </a:r>
            <a:endParaRPr lang="uk-UA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uk-UA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організації дозвілля в місті </a:t>
            </a:r>
            <a:r>
              <a:rPr lang="uk-UA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Вінниця»</a:t>
            </a:r>
            <a:endParaRPr lang="uk-UA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1015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1115616" y="332656"/>
            <a:ext cx="723742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Діаграма бази даних для мережі організації дозвілля в місті Вінниця</a:t>
            </a:r>
          </a:p>
          <a:p>
            <a:endParaRPr lang="uk-UA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050193"/>
            <a:ext cx="6261046" cy="5228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00970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980155"/>
            <a:ext cx="1800200" cy="14401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База </a:t>
            </a:r>
          </a:p>
          <a:p>
            <a:pPr algn="ctr"/>
            <a:r>
              <a:rPr lang="uk-UA" dirty="0" smtClean="0"/>
              <a:t>Даних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339752" y="1988838"/>
            <a:ext cx="1944216" cy="14401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mtClean="0"/>
              <a:t>Рівень </a:t>
            </a:r>
          </a:p>
          <a:p>
            <a:pPr algn="ctr"/>
            <a:r>
              <a:rPr lang="uk-UA" smtClean="0"/>
              <a:t>доступу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1997521"/>
            <a:ext cx="1944216" cy="14314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Бізнес </a:t>
            </a:r>
          </a:p>
          <a:p>
            <a:pPr algn="ctr"/>
            <a:r>
              <a:rPr lang="uk-UA" dirty="0" smtClean="0"/>
              <a:t>рівень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913322" y="1997521"/>
            <a:ext cx="1944216" cy="14314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dirty="0" smtClean="0"/>
              <a:t>Рівень</a:t>
            </a:r>
          </a:p>
          <a:p>
            <a:pPr algn="ctr"/>
            <a:r>
              <a:rPr lang="uk-UA" dirty="0"/>
              <a:t>п</a:t>
            </a:r>
            <a:r>
              <a:rPr lang="uk-UA" dirty="0" smtClean="0"/>
              <a:t>редставлення</a:t>
            </a:r>
            <a:endParaRPr lang="ru-RU" dirty="0"/>
          </a:p>
        </p:txBody>
      </p:sp>
      <p:cxnSp>
        <p:nvCxnSpPr>
          <p:cNvPr id="7" name="Прямая со стрелкой 6"/>
          <p:cNvCxnSpPr>
            <a:stCxn id="2" idx="3"/>
            <a:endCxn id="3" idx="1"/>
          </p:cNvCxnSpPr>
          <p:nvPr/>
        </p:nvCxnSpPr>
        <p:spPr>
          <a:xfrm>
            <a:off x="1979712" y="2700235"/>
            <a:ext cx="360040" cy="8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258930" y="2691552"/>
            <a:ext cx="360040" cy="8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588224" y="2730731"/>
            <a:ext cx="360040" cy="86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2518327" y="332656"/>
            <a:ext cx="4069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Архітектура</a:t>
            </a:r>
            <a:r>
              <a:rPr lang="ru-RU" dirty="0"/>
              <a:t> програмного забезпечення</a:t>
            </a:r>
          </a:p>
        </p:txBody>
      </p:sp>
    </p:spTree>
    <p:extLst>
      <p:ext uri="{BB962C8B-B14F-4D97-AF65-F5344CB8AC3E}">
        <p14:creationId xmlns:p14="http://schemas.microsoft.com/office/powerpoint/2010/main" val="334349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кутник 4"/>
          <p:cNvSpPr/>
          <p:nvPr/>
        </p:nvSpPr>
        <p:spPr>
          <a:xfrm>
            <a:off x="532478" y="857030"/>
            <a:ext cx="81369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Вигляд   звіту  про  Виконані  </a:t>
            </a:r>
          </a:p>
          <a:p>
            <a:pPr algn="ctr"/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замовлення  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 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AD-EXPERT</a:t>
            </a:r>
            <a:r>
              <a:rPr lang="uk-UA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  <a:endParaRPr lang="uk-UA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312" y="1556792"/>
            <a:ext cx="7803472" cy="4317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622193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кутник 3"/>
          <p:cNvSpPr/>
          <p:nvPr/>
        </p:nvSpPr>
        <p:spPr>
          <a:xfrm>
            <a:off x="1040717" y="442106"/>
            <a:ext cx="7265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Статистика</a:t>
            </a:r>
            <a:endParaRPr lang="uk-UA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749" y="980728"/>
            <a:ext cx="5401429" cy="4820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41190"/>
      </p:ext>
    </p:extLst>
  </p:cSld>
  <p:clrMapOvr>
    <a:masterClrMapping/>
  </p:clrMapOvr>
  <p:transition spd="slow"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265</TotalTime>
  <Words>147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Calibri Light</vt:lpstr>
      <vt:lpstr>Times New Roman</vt:lpstr>
      <vt:lpstr>Ретро</vt:lpstr>
      <vt:lpstr>Visio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Надин</dc:creator>
  <cp:lastModifiedBy>Александр Чечелюк</cp:lastModifiedBy>
  <cp:revision>38</cp:revision>
  <dcterms:created xsi:type="dcterms:W3CDTF">2014-11-17T10:28:42Z</dcterms:created>
  <dcterms:modified xsi:type="dcterms:W3CDTF">2015-11-27T06:43:44Z</dcterms:modified>
</cp:coreProperties>
</file>