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8" r:id="rId6"/>
    <p:sldId id="261" r:id="rId7"/>
    <p:sldId id="269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10" autoAdjust="0"/>
  </p:normalViewPr>
  <p:slideViewPr>
    <p:cSldViewPr>
      <p:cViewPr>
        <p:scale>
          <a:sx n="75" d="100"/>
          <a:sy n="75" d="100"/>
        </p:scale>
        <p:origin x="-1212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EFE4-97F6-4737-A158-86B33266E410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0DFC8-6B19-4807-B47A-A63B2976830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C510C-8867-4103-88C9-33EFAE3382B3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1A02-FBCF-4FE3-AAF4-A077E8CA112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F6B78-4334-45BD-9CE0-E3281360EF3D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0B66-9EA3-4853-A028-1C61F7E9CBE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BCC18-C884-49B4-8FD8-211BAAD0355B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2E5FA-19B9-4385-8E86-5D38E9E92FB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465B0-3A28-42A7-9FF6-24CD4702BA4B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4F9C0-1168-4534-9EAE-F1A5E70B4E9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C3F93-6BA8-4EF7-977A-C659ECFA7A6D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FA9D-C508-4355-9C16-303EF500A14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C2632-C7D2-49C7-AB50-858669E312B7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82214-B924-4B2F-864A-0DCB1D4CE4C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EE6B2-9111-4B18-8715-BDCD498A876D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47959-7246-4CD5-AB1E-4B2F130E92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827-2FB5-4727-A068-3D13AF449BEB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AF819-4D22-4CF1-BB02-1DACDC5FBF6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4B292-6F3C-4398-9392-FE8533F3DD70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09BDC-4900-4991-AD49-FBAC6724DB0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91EEB-EDA7-45E1-9AEC-0B1437809412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3827B-57E6-4EDA-935E-C8A1CB754F0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B86FD-BD28-42FF-A907-3D6710CAE74B}" type="datetimeFigureOut">
              <a:rPr lang="uk-UA"/>
              <a:pPr>
                <a:defRPr/>
              </a:pPr>
              <a:t>18.11.2015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DC0B28-DC44-40BD-94B3-F76EBE935D7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0"/>
            <a:ext cx="7772400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40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Оптимальне керування функціонуванням розосереджених джерел енергії в електромережах</a:t>
            </a:r>
            <a:endParaRPr lang="uk-UA" sz="40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3716338"/>
            <a:ext cx="6400800" cy="1752600"/>
          </a:xfrm>
        </p:spPr>
        <p:txBody>
          <a:bodyPr/>
          <a:lstStyle/>
          <a:p>
            <a:pPr algn="l" eaLnBrk="1" hangingPunct="1"/>
            <a:r>
              <a:rPr lang="uk-UA" sz="3600" smtClean="0">
                <a:solidFill>
                  <a:schemeClr val="tx1"/>
                </a:solidFill>
              </a:rPr>
              <a:t>Виконав: ст. гр. 1ЕС-</a:t>
            </a:r>
            <a:r>
              <a:rPr lang="uk-UA" sz="3600" smtClean="0">
                <a:solidFill>
                  <a:schemeClr val="tx1"/>
                </a:solidFill>
                <a:latin typeface="Arial" charset="0"/>
              </a:rPr>
              <a:t>15м</a:t>
            </a:r>
            <a:r>
              <a:rPr lang="uk-UA" sz="3600" smtClean="0">
                <a:solidFill>
                  <a:schemeClr val="tx1"/>
                </a:solidFill>
              </a:rPr>
              <a:t/>
            </a:r>
            <a:br>
              <a:rPr lang="uk-UA" sz="3600" smtClean="0">
                <a:solidFill>
                  <a:schemeClr val="tx1"/>
                </a:solidFill>
              </a:rPr>
            </a:br>
            <a:r>
              <a:rPr lang="uk-UA" sz="3600" smtClean="0">
                <a:solidFill>
                  <a:schemeClr val="tx1"/>
                </a:solidFill>
              </a:rPr>
              <a:t>Постовий М.П.</a:t>
            </a:r>
            <a:br>
              <a:rPr lang="uk-UA" sz="3600" smtClean="0">
                <a:solidFill>
                  <a:schemeClr val="tx1"/>
                </a:solidFill>
              </a:rPr>
            </a:br>
            <a:r>
              <a:rPr lang="uk-UA" sz="3600" smtClean="0">
                <a:solidFill>
                  <a:schemeClr val="tx1"/>
                </a:solidFill>
              </a:rPr>
              <a:t>Науковий керівник:</a:t>
            </a:r>
            <a:br>
              <a:rPr lang="uk-UA" sz="3600" smtClean="0">
                <a:solidFill>
                  <a:schemeClr val="tx1"/>
                </a:solidFill>
              </a:rPr>
            </a:br>
            <a:r>
              <a:rPr lang="uk-UA" sz="3600" smtClean="0">
                <a:solidFill>
                  <a:schemeClr val="tx1"/>
                </a:solidFill>
              </a:rPr>
              <a:t>к.т.н. доц. кафедри ЕЕС </a:t>
            </a:r>
            <a:br>
              <a:rPr lang="uk-UA" sz="3600" smtClean="0">
                <a:solidFill>
                  <a:schemeClr val="tx1"/>
                </a:solidFill>
              </a:rPr>
            </a:br>
            <a:r>
              <a:rPr lang="uk-UA" sz="3600" smtClean="0">
                <a:solidFill>
                  <a:schemeClr val="tx1"/>
                </a:solidFill>
              </a:rPr>
              <a:t>Кулик В.В.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uk-UA" sz="3200" smtClean="0"/>
              <a:t>Влив СЕС на електричну мережу</a:t>
            </a:r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/>
          <a:srcRect l="27110" t="21405" r="21413" b="27702"/>
          <a:stretch>
            <a:fillRect/>
          </a:stretch>
        </p:blipFill>
        <p:spPr bwMode="auto">
          <a:xfrm>
            <a:off x="1403350" y="981075"/>
            <a:ext cx="669766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smtClean="0"/>
              <a:t>Влив СЕС на електричну мережу</a:t>
            </a:r>
          </a:p>
        </p:txBody>
      </p:sp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/>
          <a:srcRect l="30429" t="20375" r="30820" b="10051"/>
          <a:stretch>
            <a:fillRect/>
          </a:stretch>
        </p:blipFill>
        <p:spPr bwMode="auto">
          <a:xfrm>
            <a:off x="1835150" y="1341438"/>
            <a:ext cx="50419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uk-UA" sz="3200" smtClean="0"/>
              <a:t>Висновки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uk-UA" sz="2000" smtClean="0"/>
              <a:t>Тема магістерської роботи являється актуальною, оскільки ВДЕ розвиваються, а проблем їз їх впровадженням постійно все більше і більше. Тому, було дослідженно як саме впливає розосереджена генерація на втрати потужності в ЕМ. Було досліджено, що для електричних мереж 10 кВ через більшу чутливість режиму до зміни потужності генерування РДЕ, особливо приєднаних у електрично віддалених вузлах, діапазон потужностей генерування станцій, що супроводжується гарантованим позитивним впливом на рівень втрат та відхилення напруги, обмежується значеннями 100-200 кВт залежно від режиму ЕМ.</a:t>
            </a:r>
          </a:p>
          <a:p>
            <a:pPr marL="609600" indent="-609600">
              <a:lnSpc>
                <a:spcPct val="80000"/>
              </a:lnSpc>
            </a:pPr>
            <a:r>
              <a:rPr lang="uk-UA" sz="2000" smtClean="0"/>
              <a:t>Було виявлено, що втрати в електричних мережах з малими ГЕС залежать від способу під’єднання станцій і видачі потужності. Зокрема доцільним є приєднання ГЕС безпосередньо до розподільних електричних мереж 10 (6) кВ, а не до шин живильних підстанцій 110 (35) кВ. При розрахунку впливу  сонячних електростанцій було встановлено, що саме СЕС суттєво можуть збільшувати  втрати в електричній мережі. Тому необхідно оптимізувати схему їх приєднання до мереж.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i="1" u="sng" smtClean="0">
                <a:solidFill>
                  <a:srgbClr val="FF0000"/>
                </a:solidFill>
                <a:latin typeface="Arial" charset="0"/>
              </a:rPr>
              <a:t>Актуальність</a:t>
            </a:r>
            <a:endParaRPr lang="uk-UA" sz="3600" i="1" u="sng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4176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2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Розвиток РДЕ та їх удосконалення – це головні  завдання, які світ ставить перед собою на найближчих 20 років.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Негативний вплив традиційної енергетики на екологічну ситуацію в країні та світі обґрунтовує необхідність розвивати альтернативні джерела енергії, які не забруднюють довкілля.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З кожним роком навантаження від споживачів зростає. Генерування традиційних станцій можна збільшувати, але це пов</a:t>
            </a:r>
            <a:r>
              <a:rPr lang="en-US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язано з певними проблемами. Крім того, існуючі ЕМ не справляються з задачею транспортування електроенергії та потребують реконструкції. </a:t>
            </a:r>
            <a:endParaRPr lang="uk-UA" sz="2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uk-UA" sz="2000" b="1" smtClean="0"/>
              <a:t/>
            </a:r>
            <a:br>
              <a:rPr lang="uk-UA" sz="2000" b="1" smtClean="0"/>
            </a:br>
            <a:r>
              <a:rPr lang="uk-UA" sz="2000" b="1" smtClean="0">
                <a:latin typeface="Arial" charset="0"/>
              </a:rPr>
              <a:t>Особливості інтегрування </a:t>
            </a:r>
            <a:r>
              <a:rPr lang="uk-UA" sz="1800" smtClean="0"/>
              <a:t/>
            </a:r>
            <a:br>
              <a:rPr lang="uk-UA" sz="1800" smtClean="0"/>
            </a:br>
            <a:endParaRPr lang="uk-UA" sz="1800" smtClean="0"/>
          </a:p>
        </p:txBody>
      </p:sp>
      <p:sp>
        <p:nvSpPr>
          <p:cNvPr id="15362" name="Прямоугольник 6"/>
          <p:cNvSpPr>
            <a:spLocks noChangeArrowheads="1"/>
          </p:cNvSpPr>
          <p:nvPr/>
        </p:nvSpPr>
        <p:spPr bwMode="auto">
          <a:xfrm>
            <a:off x="1403350" y="2060575"/>
            <a:ext cx="611981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uk-UA" sz="2000"/>
              <a:t>Сучасні електричні мережі будувалися із врахуванням того, що живлення буде іти від великих станцій  до споживача, а не навпаки.</a:t>
            </a:r>
          </a:p>
          <a:p>
            <a:pPr marL="342900" indent="-342900">
              <a:buFontTx/>
              <a:buAutoNum type="arabicPeriod"/>
            </a:pPr>
            <a:r>
              <a:rPr lang="uk-UA" sz="2000"/>
              <a:t>Влада допомагає у встановлені РДЕ, а це призводить до того що інвесторам цікаво вкладати кошти у галузь відновлюваної енергетики з максимальним прибутком. </a:t>
            </a:r>
          </a:p>
          <a:p>
            <a:pPr marL="342900" indent="-342900">
              <a:buFontTx/>
              <a:buAutoNum type="arabicPeriod"/>
            </a:pPr>
            <a:r>
              <a:rPr lang="uk-UA" sz="2000"/>
              <a:t>Але негативний вплив на режими електричних мереж обмежує можливості розвитку РДЕ.</a:t>
            </a:r>
          </a:p>
          <a:p>
            <a:pPr marL="342900" indent="-342900">
              <a:buFontTx/>
              <a:buAutoNum type="arabicPeriod"/>
            </a:pPr>
            <a:endParaRPr lang="uk-UA" sz="2000"/>
          </a:p>
          <a:p>
            <a:pPr marL="342900" indent="-342900">
              <a:buFontTx/>
              <a:buAutoNum type="arabicPeriod"/>
            </a:pPr>
            <a:endParaRPr lang="uk-UA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uk-UA" sz="3200" smtClean="0">
                <a:latin typeface="Arial" charset="0"/>
              </a:rPr>
              <a:t>Мета, задачі, новизна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2000" b="1" smtClean="0"/>
              <a:t>Метою даної магістерської роботи</a:t>
            </a:r>
            <a:r>
              <a:rPr lang="uk-UA" sz="2000" smtClean="0"/>
              <a:t> є підвищення ефективності функціонування розподільних електромереж з розосередженими джерелами електроенергії за рахунок зменшення технологічних втрат.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Основні задачі</a:t>
            </a:r>
            <a:r>
              <a:rPr lang="ru-RU" sz="2000" smtClean="0"/>
              <a:t>: 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дослідження  проблеми інтеграції РДЕ в енергетичну систему;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математичне моделювання взаємовпливів режимів  РДЕ та електромереж;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розроблення алгоритмів оптимізації генерування РДЕ перевірка їх ефективності;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оцінити ефективності капіталовкладення </a:t>
            </a:r>
            <a:r>
              <a:rPr lang="uk-UA" sz="2000" smtClean="0"/>
              <a:t>у</a:t>
            </a:r>
            <a:r>
              <a:rPr lang="ru-RU" sz="2000" smtClean="0"/>
              <a:t> заходи по зниженню втрат в електричних мережах</a:t>
            </a:r>
            <a:r>
              <a:rPr lang="ru-RU" sz="20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b="1" smtClean="0"/>
              <a:t>Наукова новизна</a:t>
            </a:r>
            <a:r>
              <a:rPr lang="uk-UA" sz="2000" smtClean="0"/>
              <a:t> </a:t>
            </a:r>
            <a:r>
              <a:rPr lang="uk-UA" sz="2000" b="1" smtClean="0"/>
              <a:t>одержаних результатів</a:t>
            </a:r>
            <a:r>
              <a:rPr lang="uk-UA" sz="2400" smtClean="0"/>
              <a:t> </a:t>
            </a:r>
            <a:r>
              <a:rPr lang="uk-UA" sz="1800" smtClean="0"/>
              <a:t>полягає у тому, що вдосконалено метод зменшення технологічних втрат потужностей РДЕ з урахуванням взаємовпливу в електричних мережах з розосередженими джерелами електроенергії, що проявляється у врахуванні впливу останніх на структуру втрат електроенергії в електромережах.</a:t>
            </a:r>
          </a:p>
          <a:p>
            <a:pPr>
              <a:lnSpc>
                <a:spcPct val="80000"/>
              </a:lnSpc>
            </a:pPr>
            <a:endParaRPr lang="uk-UA" sz="18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АС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773238"/>
            <a:ext cx="6983412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>
                <a:latin typeface="Calibri" pitchFamily="34" charset="0"/>
              </a:rPr>
              <a:t>Структурна схема АСК розосередженими джерелами енергії в електричних мережах</a:t>
            </a:r>
            <a:r>
              <a:rPr lang="uk-UA" sz="4400">
                <a:latin typeface="Calibri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468313" y="4652963"/>
            <a:ext cx="8229600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uk-U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700213"/>
            <a:ext cx="7183438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Объект 2"/>
          <p:cNvSpPr>
            <a:spLocks/>
          </p:cNvSpPr>
          <p:nvPr/>
        </p:nvSpPr>
        <p:spPr bwMode="auto">
          <a:xfrm>
            <a:off x="457200" y="260350"/>
            <a:ext cx="8229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uk-UA" sz="3200" b="1"/>
              <a:t>Оцінювання</a:t>
            </a:r>
            <a:r>
              <a:rPr lang="uk-UA" sz="3200" b="1">
                <a:latin typeface="Calibri" pitchFamily="34" charset="0"/>
              </a:rPr>
              <a:t> </a:t>
            </a:r>
            <a:r>
              <a:rPr lang="uk-UA" sz="3200" b="1"/>
              <a:t>ефективності </a:t>
            </a:r>
            <a:r>
              <a:rPr lang="uk-UA" sz="3200" b="1">
                <a:latin typeface="Calibri" pitchFamily="34" charset="0"/>
              </a:rPr>
              <a:t>впровадження технічних заходів</a:t>
            </a:r>
            <a:r>
              <a:rPr lang="uk-UA" sz="3200" b="1"/>
              <a:t> зменшення втрат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uk-UA" sz="3200" b="1">
              <a:latin typeface="Calibri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uk-UA" sz="32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Схема приєднання Слобода-Бушанського комплексу РДЕ </a:t>
            </a:r>
            <a:br>
              <a:rPr lang="ru-RU" sz="2400" smtClean="0"/>
            </a:br>
            <a:r>
              <a:rPr lang="ru-RU" sz="2400" smtClean="0"/>
              <a:t>до електричних мереж</a:t>
            </a:r>
            <a:r>
              <a:rPr lang="uk-UA" smtClean="0"/>
              <a:t> </a:t>
            </a:r>
          </a:p>
        </p:txBody>
      </p:sp>
      <p:pic>
        <p:nvPicPr>
          <p:cNvPr id="18434" name="Picture 4" descr="GES_SES_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628775"/>
            <a:ext cx="6215063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56165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uk-UA" smtClean="0"/>
              <a:t>Результати розрахунків по технологічному впроваджені малої ГЕС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/>
          <a:srcRect b="35197"/>
          <a:stretch>
            <a:fillRect/>
          </a:stretch>
        </p:blipFill>
        <p:spPr bwMode="auto">
          <a:xfrm>
            <a:off x="1476375" y="1341438"/>
            <a:ext cx="64087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/>
          <a:srcRect l="29881" t="19345" r="26952" b="52632"/>
          <a:stretch>
            <a:fillRect/>
          </a:stretch>
        </p:blipFill>
        <p:spPr bwMode="auto">
          <a:xfrm>
            <a:off x="1476375" y="4005263"/>
            <a:ext cx="56165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l" eaLnBrk="1" hangingPunct="1"/>
            <a:r>
              <a:rPr lang="uk-UA" sz="3200" smtClean="0"/>
              <a:t/>
            </a:r>
            <a:br>
              <a:rPr lang="uk-UA" sz="3200" smtClean="0"/>
            </a:br>
            <a:endParaRPr lang="uk-UA" sz="3200" smtClean="0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5689600"/>
          </a:xfrm>
        </p:spPr>
        <p:txBody>
          <a:bodyPr/>
          <a:lstStyle/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Для всіх трьох характерних режимів вплив впровадження ГЕС призвів до зменшення втрат в електричній мережі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 l="30991" t="18292" r="28062" b="20444"/>
          <a:stretch>
            <a:fillRect/>
          </a:stretch>
        </p:blipFill>
        <p:spPr bwMode="auto">
          <a:xfrm>
            <a:off x="1835150" y="693738"/>
            <a:ext cx="53276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444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 Оптимальне керування функціонуванням розосереджених джерел енергії в електромережах</vt:lpstr>
      <vt:lpstr>Актуальність</vt:lpstr>
      <vt:lpstr> Особливості інтегрування  </vt:lpstr>
      <vt:lpstr>Мета, задачі, новизна</vt:lpstr>
      <vt:lpstr>Слайд 5</vt:lpstr>
      <vt:lpstr>Слайд 6</vt:lpstr>
      <vt:lpstr>Схема приєднання Слобода-Бушанського комплексу РДЕ  до електричних мереж </vt:lpstr>
      <vt:lpstr>Слайд 8</vt:lpstr>
      <vt:lpstr> </vt:lpstr>
      <vt:lpstr>Влив СЕС на електричну мережу</vt:lpstr>
      <vt:lpstr>Влив СЕС на електричну мережу</vt:lpstr>
      <vt:lpstr>Висновки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Максим</cp:lastModifiedBy>
  <cp:revision>19</cp:revision>
  <dcterms:created xsi:type="dcterms:W3CDTF">2014-06-17T08:39:02Z</dcterms:created>
  <dcterms:modified xsi:type="dcterms:W3CDTF">2015-11-18T14:27:35Z</dcterms:modified>
</cp:coreProperties>
</file>