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1" r:id="rId2"/>
    <p:sldId id="257" r:id="rId3"/>
    <p:sldId id="258" r:id="rId4"/>
    <p:sldId id="268" r:id="rId5"/>
    <p:sldId id="259" r:id="rId6"/>
    <p:sldId id="263" r:id="rId7"/>
    <p:sldId id="262" r:id="rId8"/>
    <p:sldId id="260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3857" autoAdjust="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10" Type="http://schemas.openxmlformats.org/officeDocument/2006/relationships/image" Target="../media/image21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0E13-37B3-4CD1-8A43-F5009EEAA36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F9D-E46A-4066-A6EC-8B6926F6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0E13-37B3-4CD1-8A43-F5009EEAA36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F9D-E46A-4066-A6EC-8B6926F6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0E13-37B3-4CD1-8A43-F5009EEAA36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F9D-E46A-4066-A6EC-8B6926F6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0E13-37B3-4CD1-8A43-F5009EEAA36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F9D-E46A-4066-A6EC-8B6926F6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0E13-37B3-4CD1-8A43-F5009EEAA36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F9D-E46A-4066-A6EC-8B6926F6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0E13-37B3-4CD1-8A43-F5009EEAA36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F9D-E46A-4066-A6EC-8B6926F6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0E13-37B3-4CD1-8A43-F5009EEAA36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F9D-E46A-4066-A6EC-8B6926F6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0E13-37B3-4CD1-8A43-F5009EEAA36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F9D-E46A-4066-A6EC-8B6926F6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0E13-37B3-4CD1-8A43-F5009EEAA36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F9D-E46A-4066-A6EC-8B6926F6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0E13-37B3-4CD1-8A43-F5009EEAA36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F9D-E46A-4066-A6EC-8B6926F6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80E13-37B3-4CD1-8A43-F5009EEAA36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F2F9D-E46A-4066-A6EC-8B6926F6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80E13-37B3-4CD1-8A43-F5009EEAA360}" type="datetimeFigureOut">
              <a:rPr lang="ru-RU" smtClean="0"/>
              <a:pPr/>
              <a:t>18.11.2015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F2F9D-E46A-4066-A6EC-8B6926F6AF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3.bin"/><Relationship Id="rId9" Type="http://schemas.openxmlformats.org/officeDocument/2006/relationships/oleObject" Target="../embeddings/oleObject2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3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500166" y="-346202"/>
            <a:ext cx="5925661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Факультет електроенергетики та електромеханіки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Кафедра електричних станцій та систем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14348" y="2357430"/>
            <a:ext cx="76102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Магістерська кваліфікаційна робота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uk-UA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тему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”Оптимальне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керування потоками потужності 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лектричних</a:t>
            </a:r>
            <a:r>
              <a:rPr kumimoji="0" lang="uk-UA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мережах електроенергетичних </a:t>
            </a:r>
            <a:r>
              <a:rPr kumimoji="0" lang="uk-UA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643438" y="4214818"/>
            <a:ext cx="389331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Виконав: студент</a:t>
            </a:r>
            <a:r>
              <a:rPr kumimoji="0" lang="uk-U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групи ЕСМ-14м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Дресвянкін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В. С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Керівник: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к.т.н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доцент каф. ЕСС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Кулик В.В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214290"/>
          <a:ext cx="7429553" cy="2710942"/>
        </p:xfrm>
        <a:graphic>
          <a:graphicData uri="http://schemas.openxmlformats.org/drawingml/2006/table">
            <a:tbl>
              <a:tblPr/>
              <a:tblGrid>
                <a:gridCol w="2704106"/>
                <a:gridCol w="1598351"/>
                <a:gridCol w="1563548"/>
                <a:gridCol w="1563548"/>
              </a:tblGrid>
              <a:tr h="308610">
                <a:tc rowSpan="2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Зменшення 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вартості втрат електроенергії, тис. грн.</a:t>
                      </a:r>
                      <a:endParaRPr lang="ru-RU" sz="1400" dirty="0">
                        <a:latin typeface="Kudriashov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4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Режим 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Режим 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Режим 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Метод оптимізації </a:t>
                      </a:r>
                      <a:r>
                        <a:rPr lang="uk-UA" sz="1400" dirty="0" err="1">
                          <a:latin typeface="Times New Roman"/>
                          <a:ea typeface="Calibri"/>
                          <a:cs typeface="Times New Roman"/>
                        </a:rPr>
                        <a:t>потокорозподілу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 в </a:t>
                      </a:r>
                      <a:r>
                        <a:rPr lang="uk-UA" sz="1400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 з приведенням параметрів </a:t>
                      </a:r>
                      <a:r>
                        <a:rPr lang="uk-UA" sz="1400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 до базисної напруги для </a:t>
                      </a:r>
                      <a:r>
                        <a:rPr lang="uk-UA" sz="1400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 110–750 кВ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14543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10054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32499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730"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Економіна ефективність одного перемикання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тис. грн./пер.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6.7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4.6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7.4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7" y="3143248"/>
          <a:ext cx="7429554" cy="3130071"/>
        </p:xfrm>
        <a:graphic>
          <a:graphicData uri="http://schemas.openxmlformats.org/drawingml/2006/table">
            <a:tbl>
              <a:tblPr/>
              <a:tblGrid>
                <a:gridCol w="2714091"/>
                <a:gridCol w="1500271"/>
                <a:gridCol w="1607596"/>
                <a:gridCol w="1607596"/>
              </a:tblGrid>
              <a:tr h="486321">
                <a:tc rowSpan="2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Зменшення 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вартості втрат електроенергії, тис. грн.</a:t>
                      </a:r>
                      <a:endParaRPr lang="ru-RU" sz="1400" dirty="0">
                        <a:latin typeface="Kudriashov"/>
                        <a:ea typeface="Times New Roman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54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Режим 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Режим 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Режим 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8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Метод оптимізації </a:t>
                      </a:r>
                      <a:r>
                        <a:rPr lang="uk-UA" sz="1400" dirty="0" err="1">
                          <a:latin typeface="Times New Roman"/>
                          <a:ea typeface="Calibri"/>
                          <a:cs typeface="Times New Roman"/>
                        </a:rPr>
                        <a:t>потокорозподілу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 в </a:t>
                      </a:r>
                      <a:r>
                        <a:rPr lang="uk-UA" sz="1400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 з урахуванням коефіцієнтів трансформації трансформаторів у явному вигляді для </a:t>
                      </a:r>
                      <a:r>
                        <a:rPr lang="uk-UA" sz="1400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 110–750 кВ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15285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13133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dirty="0">
                          <a:latin typeface="Times New Roman"/>
                          <a:ea typeface="Calibri"/>
                          <a:cs typeface="Times New Roman"/>
                        </a:rPr>
                        <a:t>45410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481"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Економіна ефективність одного перемикання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Calibri"/>
                          <a:cs typeface="Times New Roman"/>
                        </a:rPr>
                        <a:t>тис. грн./пер.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6.9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4.5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Calibri"/>
                          <a:cs typeface="Times New Roman"/>
                        </a:rPr>
                        <a:t>8.9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501090" y="142852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-180313"/>
            <a:ext cx="9144000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ВИСНОВКИ</a:t>
            </a:r>
            <a:endParaRPr lang="en-US" sz="16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роботі наведене нове вирішення актуальної задачі підвищення ефективності транспортування та розподілу електроенергії електричними мережами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що виявляється у вдосконаленні методу оптимального керування нормальними режимами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 урахуванням термічної нестабільності опорів ЛЕП та статичних характеристик навантаження.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Проаналізовано математичні моделі неоднорідної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яких коефіцієнти трансформації трансформаторів та автотрансформаторів зв’язку враховані у явному вигляді, що дає можливість враховувати вплив зрівнювальних струмів від незбалансованих коефіцієнтів трансформації на оптимальність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потокорозподілу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Вказані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бути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використан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удосконалення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засобів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автоматизації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оптимального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керування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нормальними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режимами ЕС.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Вдосконалено метод формування законів оптимального керування коефіцієнтами трансформації, що забезпечує підвищення адекватності функціонування систем автоматичного керування і, таким чином, дозволяє більш ефективно використовувати наявні регулювальні пристрої з метою зменшення втрат активної потужності в електричних системах.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Розроблено алгоритм визначення критеріїв подібності, що базується на характерних властивостях розроблених моделей нормальних режимів неоднорідних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Це дозволило підвищити ефективність процесу формування та адаптації законів оптимального керування потоками потужності в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Працездатність та ефективність запропонованих у роботі методів і алгоритмів, була перевірена шляхом проведення розрахунків з керування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потокорозподілом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реальних електроенергетичних систем.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Розглянуто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економічний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вплив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ЕС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двох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методів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керування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перетоками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потужност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 в електричних мережах і вибрано кращий з них. Кращим виявився метод оптимізації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потокорозподілу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 урахуванням коефіцієнтів трансформації трансформаторів у явному вигляді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 Визначено небезпечні фактори, які впливають на оперативно-ремонтний персонал, який обслуговує обладнання підстанцій, а також технічні рішення з гігієни праці і виробничої санітарії, а саме допустимі параметри мікроклімату, склад повітря робочої зони, виробниче освітлення, шум і вібрацію. Проведена о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цінка стійкості роботи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електричних мереж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умовах впливу іонізуючих випромінювань і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умовах дії електромагнітного імпульсу. Розроблено заходи по підвищенню стійкості роботи електричних мереж в умовах надзвичайних ситуацій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01090" y="142852"/>
            <a:ext cx="402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ДОПОВІДЬ ЗАКІНЧЕНО.</a:t>
            </a:r>
          </a:p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686800" cy="53578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Метою </a:t>
            </a:r>
            <a:r>
              <a:rPr lang="ru-RU" sz="19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ефективності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оптимального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керування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нормальними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режимами </a:t>
            </a:r>
            <a:r>
              <a:rPr lang="uk-UA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електричних систем з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критерієм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мінімуму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втрат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електроенергії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шляхом вдосконалення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моделювання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неоднорідності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ЕС </a:t>
            </a:r>
            <a:r>
              <a:rPr lang="uk-UA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засобів</a:t>
            </a:r>
            <a:r>
              <a:rPr lang="uk-UA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компенсації її негативного впливу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uk-UA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Відповідно до вказаної мети в роботі розв’язуються такі </a:t>
            </a:r>
            <a:r>
              <a:rPr lang="uk-UA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основні задачі</a:t>
            </a:r>
            <a:r>
              <a:rPr lang="uk-UA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дослідження математичної моделі неоднорідності </a:t>
            </a:r>
            <a:r>
              <a:rPr lang="uk-UA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</a:t>
            </a:r>
            <a:r>
              <a:rPr lang="uk-UA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–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вдосконалення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методу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оптимального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керування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нормальними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режимами ЕС</a:t>
            </a: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 –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розроблення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алгоритму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законів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оптимального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керування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нормальними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режимами ЕС для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компенсації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неоднорідності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Наукова новизна одержаних результатів</a:t>
            </a:r>
            <a:r>
              <a:rPr lang="uk-UA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полягає у тому, що вдосконалено метод формування законів оптимального керування потоками потужності в електроенергетичних системах шляхом урахування впливу статичних характеристик навантаження та температурних залежностей опору ЛЕП, що дозволило підвищити адекватність формування </a:t>
            </a:r>
            <a:r>
              <a:rPr lang="uk-UA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керувальних</a:t>
            </a:r>
            <a:r>
              <a:rPr lang="uk-UA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впливів для регулювальних пристроїв силових трансформаторів.</a:t>
            </a:r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01090" y="14285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385" name="Object 1"/>
          <p:cNvGraphicFramePr>
            <a:graphicFrameLocks noChangeAspect="1"/>
          </p:cNvGraphicFramePr>
          <p:nvPr/>
        </p:nvGraphicFramePr>
        <p:xfrm>
          <a:off x="785786" y="0"/>
          <a:ext cx="7286676" cy="6858000"/>
        </p:xfrm>
        <a:graphic>
          <a:graphicData uri="http://schemas.openxmlformats.org/presentationml/2006/ole">
            <p:oleObj spid="_x0000_s16385" name="Picture" r:id="rId3" imgW="6300216" imgH="8616696" progId="Word.Picture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501090" y="14285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54032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Оптимальний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струморозподіл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2500306"/>
            <a:ext cx="52207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Функція Лагранжа для (1) з урахуванням рівнянь зв'язку (2)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8913" name="Object 1"/>
          <p:cNvGraphicFramePr>
            <a:graphicFrameLocks noChangeAspect="1"/>
          </p:cNvGraphicFramePr>
          <p:nvPr/>
        </p:nvGraphicFramePr>
        <p:xfrm>
          <a:off x="3105140" y="2828924"/>
          <a:ext cx="2853124" cy="785818"/>
        </p:xfrm>
        <a:graphic>
          <a:graphicData uri="http://schemas.openxmlformats.org/presentationml/2006/ole">
            <p:oleObj spid="_x0000_s38913" name="Формула" r:id="rId3" imgW="2235200" imgH="622300" progId="Equation.3">
              <p:embed/>
            </p:oleObj>
          </a:graphicData>
        </a:graphic>
      </p:graphicFrame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3643305" y="1142984"/>
          <a:ext cx="1214447" cy="463408"/>
        </p:xfrm>
        <a:graphic>
          <a:graphicData uri="http://schemas.openxmlformats.org/presentationml/2006/ole">
            <p:oleObj spid="_x0000_s38916" name="Формула" r:id="rId4" imgW="736600" imgH="279400" progId="Equation.3">
              <p:embed/>
            </p:oleObj>
          </a:graphicData>
        </a:graphic>
      </p:graphicFrame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642918"/>
            <a:ext cx="85725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Задача визначення струмів, які забезпечують мінімум втрат активної потужності в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ЕС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може бути сформульована таким чином: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0" y="1500174"/>
            <a:ext cx="14470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умови 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8919" name="Object 7"/>
          <p:cNvGraphicFramePr>
            <a:graphicFrameLocks noChangeAspect="1"/>
          </p:cNvGraphicFramePr>
          <p:nvPr/>
        </p:nvGraphicFramePr>
        <p:xfrm>
          <a:off x="3643306" y="1785926"/>
          <a:ext cx="1231115" cy="785818"/>
        </p:xfrm>
        <a:graphic>
          <a:graphicData uri="http://schemas.openxmlformats.org/presentationml/2006/ole">
            <p:oleObj spid="_x0000_s38919" name="Формула" r:id="rId5" imgW="888614" imgH="571252" progId="Equation.3">
              <p:embed/>
            </p:oleObj>
          </a:graphicData>
        </a:graphic>
      </p:graphicFrame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5000628" y="1785926"/>
            <a:ext cx="22145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(2)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628" y="1214422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uk-UA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uk-UA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3571876"/>
            <a:ext cx="87154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Побудуємо практичний алгоритм визначення оптимальних струмів у вітках і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генеруючих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вузлах: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8925" name="Object 13"/>
          <p:cNvGraphicFramePr>
            <a:graphicFrameLocks noChangeAspect="1"/>
          </p:cNvGraphicFramePr>
          <p:nvPr/>
        </p:nvGraphicFramePr>
        <p:xfrm>
          <a:off x="1428728" y="4071942"/>
          <a:ext cx="2924175" cy="923925"/>
        </p:xfrm>
        <a:graphic>
          <a:graphicData uri="http://schemas.openxmlformats.org/presentationml/2006/ole">
            <p:oleObj spid="_x0000_s38925" name="Формула" r:id="rId6" imgW="2908300" imgH="927100" progId="Equation.3">
              <p:embed/>
            </p:oleObj>
          </a:graphicData>
        </a:graphic>
      </p:graphicFrame>
      <p:sp>
        <p:nvSpPr>
          <p:cNvPr id="3892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8927" name="Object 15"/>
          <p:cNvGraphicFramePr>
            <a:graphicFrameLocks noChangeAspect="1"/>
          </p:cNvGraphicFramePr>
          <p:nvPr/>
        </p:nvGraphicFramePr>
        <p:xfrm>
          <a:off x="5500694" y="4071942"/>
          <a:ext cx="1285875" cy="923925"/>
        </p:xfrm>
        <a:graphic>
          <a:graphicData uri="http://schemas.openxmlformats.org/presentationml/2006/ole">
            <p:oleObj spid="_x0000_s38927" name="Формула" r:id="rId7" imgW="1282700" imgH="927100" progId="Equation.3">
              <p:embed/>
            </p:oleObj>
          </a:graphicData>
        </a:graphic>
      </p:graphicFrame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8929" name="Object 17"/>
          <p:cNvGraphicFramePr>
            <a:graphicFrameLocks noChangeAspect="1"/>
          </p:cNvGraphicFramePr>
          <p:nvPr/>
        </p:nvGraphicFramePr>
        <p:xfrm>
          <a:off x="3286116" y="5357826"/>
          <a:ext cx="2171700" cy="619125"/>
        </p:xfrm>
        <a:graphic>
          <a:graphicData uri="http://schemas.openxmlformats.org/presentationml/2006/ole">
            <p:oleObj spid="_x0000_s38929" name="Формула" r:id="rId8" imgW="2184400" imgH="622300" progId="Equation.3">
              <p:embed/>
            </p:oleObj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8501090" y="14285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lang="ru-RU" b="1" dirty="0"/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3071813" y="1285875"/>
          <a:ext cx="1687512" cy="312738"/>
        </p:xfrm>
        <a:graphic>
          <a:graphicData uri="http://schemas.openxmlformats.org/presentationml/2006/ole">
            <p:oleObj spid="_x0000_s33795" name="Формула" r:id="rId3" imgW="1688760" imgH="317160" progId="Equation.3">
              <p:embed/>
            </p:oleObj>
          </a:graphicData>
        </a:graphic>
      </p:graphicFrame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1857364"/>
            <a:ext cx="72152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k'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k''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– вектори дійсних та уявних складових коефіцієнтів трансформації.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714356"/>
            <a:ext cx="4379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(1) 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643042" y="142852"/>
            <a:ext cx="62150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Закони оптимального керування трансформаторами з РПН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0" y="2421667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Останній вираз коефіцієнтів трансформації для системи автоматичного керування є законом оптимального керування нормальними режимами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ЕС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З урахуванням фактору часу вони записуються в таким чином 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3803" name="Object 11"/>
          <p:cNvGraphicFramePr>
            <a:graphicFrameLocks noChangeAspect="1"/>
          </p:cNvGraphicFramePr>
          <p:nvPr/>
        </p:nvGraphicFramePr>
        <p:xfrm>
          <a:off x="2863850" y="3114675"/>
          <a:ext cx="2378075" cy="312738"/>
        </p:xfrm>
        <a:graphic>
          <a:graphicData uri="http://schemas.openxmlformats.org/presentationml/2006/ole">
            <p:oleObj spid="_x0000_s33803" name="Формула" r:id="rId4" imgW="2425680" imgH="317160" progId="Equation.3">
              <p:embed/>
            </p:oleObj>
          </a:graphicData>
        </a:graphic>
      </p:graphicFrame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0" y="3429000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Кінцеві розрахункові формули законів оптимального керування трансформаторами з РПН з урахуванням приведення параметрів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ЕС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до напруги базисного вузла мають вигляд: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3806" name="Object 14"/>
          <p:cNvGraphicFramePr>
            <a:graphicFrameLocks noChangeAspect="1"/>
          </p:cNvGraphicFramePr>
          <p:nvPr/>
        </p:nvGraphicFramePr>
        <p:xfrm>
          <a:off x="2714612" y="4214818"/>
          <a:ext cx="2609850" cy="828675"/>
        </p:xfrm>
        <a:graphic>
          <a:graphicData uri="http://schemas.openxmlformats.org/presentationml/2006/ole">
            <p:oleObj spid="_x0000_s33806" name="Формула" r:id="rId5" imgW="2603500" imgH="825500" progId="Equation.3">
              <p:embed/>
            </p:oleObj>
          </a:graphicData>
        </a:graphic>
      </p:graphicFrame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0" y="5072074"/>
            <a:ext cx="72063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U</a:t>
            </a:r>
            <a:r>
              <a:rPr kumimoji="0" lang="uk-UA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бд</a:t>
            </a:r>
            <a:r>
              <a:rPr kumimoji="0" lang="uk-UA" sz="1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– діагональна матриця, кожний елемент якої дорівнює напрузі базисного вузла.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Object 16"/>
          <p:cNvGraphicFramePr>
            <a:graphicFrameLocks noChangeAspect="1"/>
          </p:cNvGraphicFramePr>
          <p:nvPr/>
        </p:nvGraphicFramePr>
        <p:xfrm>
          <a:off x="3143240" y="785794"/>
          <a:ext cx="1546225" cy="333375"/>
        </p:xfrm>
        <a:graphic>
          <a:graphicData uri="http://schemas.openxmlformats.org/presentationml/2006/ole">
            <p:oleObj spid="_x0000_s33808" name="Формула" r:id="rId6" imgW="1549080" imgH="330120" progId="Equation.3">
              <p:embed/>
            </p:oleObj>
          </a:graphicData>
        </a:graphic>
      </p:graphicFrame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0" y="333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857752" y="1214422"/>
            <a:ext cx="4379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(2) </a:t>
            </a:r>
            <a:endParaRPr lang="ru-RU" sz="1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357818" y="3071810"/>
            <a:ext cx="19809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у відносних одиницях</a:t>
            </a:r>
            <a:endParaRPr lang="ru-RU" sz="1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4429132"/>
            <a:ext cx="20766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- у іменованих одиницях</a:t>
            </a:r>
            <a:endParaRPr lang="ru-RU" sz="1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501090" y="14285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28596" y="428604"/>
            <a:ext cx="67866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Вектор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оптимальних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коефіцієнтів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трансформації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43914" cy="857232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Врахування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температурних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залежностей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опорів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струмоведучих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частин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електричних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мереж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3857620" y="1214422"/>
          <a:ext cx="1126522" cy="357190"/>
        </p:xfrm>
        <a:graphic>
          <a:graphicData uri="http://schemas.openxmlformats.org/presentationml/2006/ole">
            <p:oleObj spid="_x0000_s32778" r:id="rId3" imgW="787400" imgH="241300" progId="">
              <p:embed/>
            </p:oleObj>
          </a:graphicData>
        </a:graphic>
      </p:graphicFrame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83" name="Object 15"/>
          <p:cNvGraphicFramePr>
            <a:graphicFrameLocks noChangeAspect="1"/>
          </p:cNvGraphicFramePr>
          <p:nvPr/>
        </p:nvGraphicFramePr>
        <p:xfrm>
          <a:off x="2928926" y="1857364"/>
          <a:ext cx="3000375" cy="1104900"/>
        </p:xfrm>
        <a:graphic>
          <a:graphicData uri="http://schemas.openxmlformats.org/presentationml/2006/ole">
            <p:oleObj spid="_x0000_s32783" r:id="rId4" imgW="3009900" imgH="1104900" progId="">
              <p:embed/>
            </p:oleObj>
          </a:graphicData>
        </a:graphic>
      </p:graphicFrame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Object 16"/>
          <p:cNvGraphicFramePr>
            <a:graphicFrameLocks noChangeAspect="1"/>
          </p:cNvGraphicFramePr>
          <p:nvPr/>
        </p:nvGraphicFramePr>
        <p:xfrm>
          <a:off x="2428860" y="2928934"/>
          <a:ext cx="4095750" cy="1076325"/>
        </p:xfrm>
        <a:graphic>
          <a:graphicData uri="http://schemas.openxmlformats.org/presentationml/2006/ole">
            <p:oleObj spid="_x0000_s32784" r:id="rId5" imgW="4102100" imgH="1079500" progId="">
              <p:embed/>
            </p:oleObj>
          </a:graphicData>
        </a:graphic>
      </p:graphicFrame>
      <p:sp>
        <p:nvSpPr>
          <p:cNvPr id="327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86" name="Object 18"/>
          <p:cNvGraphicFramePr>
            <a:graphicFrameLocks noChangeAspect="1"/>
          </p:cNvGraphicFramePr>
          <p:nvPr/>
        </p:nvGraphicFramePr>
        <p:xfrm>
          <a:off x="3509945" y="4214818"/>
          <a:ext cx="1738325" cy="357190"/>
        </p:xfrm>
        <a:graphic>
          <a:graphicData uri="http://schemas.openxmlformats.org/presentationml/2006/ole">
            <p:oleObj spid="_x0000_s32786" r:id="rId6" imgW="1397000" imgH="292100" progId="">
              <p:embed/>
            </p:oleObj>
          </a:graphicData>
        </a:graphic>
      </p:graphicFrame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88" name="Object 20"/>
          <p:cNvGraphicFramePr>
            <a:graphicFrameLocks noChangeAspect="1"/>
          </p:cNvGraphicFramePr>
          <p:nvPr/>
        </p:nvGraphicFramePr>
        <p:xfrm>
          <a:off x="642910" y="4572008"/>
          <a:ext cx="3448050" cy="952500"/>
        </p:xfrm>
        <a:graphic>
          <a:graphicData uri="http://schemas.openxmlformats.org/presentationml/2006/ole">
            <p:oleObj spid="_x0000_s32788" r:id="rId7" imgW="3441700" imgH="952500" progId="">
              <p:embed/>
            </p:oleObj>
          </a:graphicData>
        </a:graphic>
      </p:graphicFrame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90" name="Object 22"/>
          <p:cNvGraphicFramePr>
            <a:graphicFrameLocks noChangeAspect="1"/>
          </p:cNvGraphicFramePr>
          <p:nvPr/>
        </p:nvGraphicFramePr>
        <p:xfrm>
          <a:off x="4572000" y="4572008"/>
          <a:ext cx="3524250" cy="952500"/>
        </p:xfrm>
        <a:graphic>
          <a:graphicData uri="http://schemas.openxmlformats.org/presentationml/2006/ole">
            <p:oleObj spid="_x0000_s32790" r:id="rId8" imgW="3530600" imgH="952500" progId="">
              <p:embed/>
            </p:oleObj>
          </a:graphicData>
        </a:graphic>
      </p:graphicFrame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92" name="Object 24"/>
          <p:cNvGraphicFramePr>
            <a:graphicFrameLocks noChangeAspect="1"/>
          </p:cNvGraphicFramePr>
          <p:nvPr/>
        </p:nvGraphicFramePr>
        <p:xfrm>
          <a:off x="3643306" y="5500702"/>
          <a:ext cx="1924050" cy="561975"/>
        </p:xfrm>
        <a:graphic>
          <a:graphicData uri="http://schemas.openxmlformats.org/presentationml/2006/ole">
            <p:oleObj spid="_x0000_s32792" r:id="rId9" imgW="1930400" imgH="558800" progId="">
              <p:embed/>
            </p:oleObj>
          </a:graphicData>
        </a:graphic>
      </p:graphicFrame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357158" y="928670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опір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віток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ЛЕП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0" y="247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96" name="Object 28"/>
          <p:cNvGraphicFramePr>
            <a:graphicFrameLocks noChangeAspect="1"/>
          </p:cNvGraphicFramePr>
          <p:nvPr/>
        </p:nvGraphicFramePr>
        <p:xfrm>
          <a:off x="2500298" y="928670"/>
          <a:ext cx="219809" cy="357190"/>
        </p:xfrm>
        <a:graphic>
          <a:graphicData uri="http://schemas.openxmlformats.org/presentationml/2006/ole">
            <p:oleObj spid="_x0000_s32796" r:id="rId10" imgW="152334" imgH="241195" progId="">
              <p:embed/>
            </p:oleObj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357158" y="1500174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Додатковий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опір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провідника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зумовлений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впливом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навколишнього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середовища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струмового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визнача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єтся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8596" y="3929066"/>
            <a:ext cx="46137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Виконуємо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поділ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складові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виконуємо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перетворення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799" name="Object 31"/>
          <p:cNvGraphicFramePr>
            <a:graphicFrameLocks noChangeAspect="1"/>
          </p:cNvGraphicFramePr>
          <p:nvPr/>
        </p:nvGraphicFramePr>
        <p:xfrm>
          <a:off x="3143240" y="6215082"/>
          <a:ext cx="857256" cy="305125"/>
        </p:xfrm>
        <a:graphic>
          <a:graphicData uri="http://schemas.openxmlformats.org/presentationml/2006/ole">
            <p:oleObj spid="_x0000_s32799" name="Формула" r:id="rId11" imgW="558558" imgH="203112" progId="Equation.3">
              <p:embed/>
            </p:oleObj>
          </a:graphicData>
        </a:graphic>
      </p:graphicFrame>
      <p:graphicFrame>
        <p:nvGraphicFramePr>
          <p:cNvPr id="32798" name="Object 30"/>
          <p:cNvGraphicFramePr>
            <a:graphicFrameLocks noChangeAspect="1"/>
          </p:cNvGraphicFramePr>
          <p:nvPr/>
        </p:nvGraphicFramePr>
        <p:xfrm>
          <a:off x="4143372" y="6215082"/>
          <a:ext cx="2087885" cy="381001"/>
        </p:xfrm>
        <a:graphic>
          <a:graphicData uri="http://schemas.openxmlformats.org/presentationml/2006/ole">
            <p:oleObj spid="_x0000_s32798" name="Формула" r:id="rId12" imgW="1308100" imgH="241300" progId="Equation.3">
              <p:embed/>
            </p:oleObj>
          </a:graphicData>
        </a:graphic>
      </p:graphicFrame>
      <p:sp>
        <p:nvSpPr>
          <p:cNvPr id="32800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802" name="Rectangle 34"/>
          <p:cNvSpPr>
            <a:spLocks noChangeArrowheads="1"/>
          </p:cNvSpPr>
          <p:nvPr/>
        </p:nvSpPr>
        <p:spPr bwMode="auto">
          <a:xfrm>
            <a:off x="0" y="438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501090" y="14285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000628" y="1214422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(1)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Врахування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залежності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ЕЕС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рівнів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напруги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2643174" y="1000108"/>
          <a:ext cx="2895600" cy="590550"/>
        </p:xfrm>
        <a:graphic>
          <a:graphicData uri="http://schemas.openxmlformats.org/presentationml/2006/ole">
            <p:oleObj spid="_x0000_s31745" r:id="rId3" imgW="2895600" imgH="596900" progId="">
              <p:embed/>
            </p:oleObj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3571868" y="1714488"/>
          <a:ext cx="1009650" cy="323850"/>
        </p:xfrm>
        <a:graphic>
          <a:graphicData uri="http://schemas.openxmlformats.org/presentationml/2006/ole">
            <p:oleObj spid="_x0000_s31746" r:id="rId4" imgW="1002865" imgH="317362" progId="">
              <p:embed/>
            </p:oleObj>
          </a:graphicData>
        </a:graphic>
      </p:graphicFrame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2428860" y="3500438"/>
          <a:ext cx="3143250" cy="1009650"/>
        </p:xfrm>
        <a:graphic>
          <a:graphicData uri="http://schemas.openxmlformats.org/presentationml/2006/ole">
            <p:oleObj spid="_x0000_s31748" r:id="rId5" imgW="3149600" imgH="1003300" progId="">
              <p:embed/>
            </p:oleObj>
          </a:graphicData>
        </a:graphic>
      </p:graphicFrame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2357422" y="4643446"/>
          <a:ext cx="3543300" cy="342900"/>
        </p:xfrm>
        <a:graphic>
          <a:graphicData uri="http://schemas.openxmlformats.org/presentationml/2006/ole">
            <p:oleObj spid="_x0000_s31750" r:id="rId6" imgW="3543300" imgH="342900" progId="">
              <p:embed/>
            </p:oleObj>
          </a:graphicData>
        </a:graphic>
      </p:graphicFrame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3143240" y="5286388"/>
          <a:ext cx="1790700" cy="323850"/>
        </p:xfrm>
        <a:graphic>
          <a:graphicData uri="http://schemas.openxmlformats.org/presentationml/2006/ole">
            <p:oleObj spid="_x0000_s31752" r:id="rId7" imgW="1790700" imgH="317500" progId="">
              <p:embed/>
            </p:oleObj>
          </a:graphicData>
        </a:graphic>
      </p:graphicFrame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1754" name="Object 10"/>
          <p:cNvGraphicFramePr>
            <a:graphicFrameLocks noChangeAspect="1"/>
          </p:cNvGraphicFramePr>
          <p:nvPr/>
        </p:nvGraphicFramePr>
        <p:xfrm>
          <a:off x="1714480" y="5857892"/>
          <a:ext cx="5353050" cy="723900"/>
        </p:xfrm>
        <a:graphic>
          <a:graphicData uri="http://schemas.openxmlformats.org/presentationml/2006/ole">
            <p:oleObj spid="_x0000_s31754" r:id="rId8" imgW="5346700" imgH="723900" progId="">
              <p:embed/>
            </p:oleObj>
          </a:graphicData>
        </a:graphic>
      </p:graphicFrame>
      <p:graphicFrame>
        <p:nvGraphicFramePr>
          <p:cNvPr id="31759" name="Object 15"/>
          <p:cNvGraphicFramePr>
            <a:graphicFrameLocks noChangeAspect="1"/>
          </p:cNvGraphicFramePr>
          <p:nvPr/>
        </p:nvGraphicFramePr>
        <p:xfrm>
          <a:off x="0" y="2000240"/>
          <a:ext cx="1285875" cy="514350"/>
        </p:xfrm>
        <a:graphic>
          <a:graphicData uri="http://schemas.openxmlformats.org/presentationml/2006/ole">
            <p:oleObj spid="_x0000_s31759" r:id="rId9" imgW="1282700" imgH="508000" progId="">
              <p:embed/>
            </p:oleObj>
          </a:graphicData>
        </a:graphic>
      </p:graphicFrame>
      <p:graphicFrame>
        <p:nvGraphicFramePr>
          <p:cNvPr id="31758" name="Object 14"/>
          <p:cNvGraphicFramePr>
            <a:graphicFrameLocks noChangeAspect="1"/>
          </p:cNvGraphicFramePr>
          <p:nvPr/>
        </p:nvGraphicFramePr>
        <p:xfrm>
          <a:off x="0" y="2786058"/>
          <a:ext cx="1352550" cy="514350"/>
        </p:xfrm>
        <a:graphic>
          <a:graphicData uri="http://schemas.openxmlformats.org/presentationml/2006/ole">
            <p:oleObj spid="_x0000_s31758" r:id="rId10" imgW="1346200" imgH="508000" progId="">
              <p:embed/>
            </p:oleObj>
          </a:graphicData>
        </a:graphic>
      </p:graphicFrame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1285852" y="2071678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задаючий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струм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вузла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розрахований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поточними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потужностями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навантаження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генерування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1285852" y="2850861"/>
            <a:ext cx="75242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поправка до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задаючого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струму </a:t>
            </a: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вузла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рахунок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статичної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характеристики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навантаження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642918"/>
            <a:ext cx="69294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Статичні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характеристики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подати так: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501090" y="14285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/>
              <a:t>7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42845" y="714356"/>
          <a:ext cx="3929091" cy="5775453"/>
        </p:xfrm>
        <a:graphic>
          <a:graphicData uri="http://schemas.openxmlformats.org/drawingml/2006/table">
            <a:tbl>
              <a:tblPr/>
              <a:tblGrid>
                <a:gridCol w="1506306"/>
                <a:gridCol w="807595"/>
                <a:gridCol w="807595"/>
                <a:gridCol w="807595"/>
              </a:tblGrid>
              <a:tr h="22110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Параметр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latin typeface="Times New Roman"/>
                          <a:ea typeface="Calibri"/>
                          <a:cs typeface="Times New Roman"/>
                        </a:rPr>
                        <a:t>Режим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3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3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Втрати потужності у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початковому стані 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Р, МВт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9.22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8.95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14.24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41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Метод оптимізації </a:t>
                      </a:r>
                      <a:r>
                        <a:rPr lang="uk-UA" sz="900" b="1" dirty="0" err="1">
                          <a:latin typeface="Times New Roman"/>
                          <a:ea typeface="Calibri"/>
                          <a:cs typeface="Times New Roman"/>
                        </a:rPr>
                        <a:t>потокорозподілу</a:t>
                      </a: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 в </a:t>
                      </a:r>
                      <a:r>
                        <a:rPr lang="uk-UA" sz="900" b="1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 з урахуванням коефіцієнтів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трансформації трансформаторів у явному вигляді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Втрати потужності у оптимізованому стані 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Ро, МВт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8.68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8.53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13.18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Зниження втрат потужності </a:t>
                      </a:r>
                      <a:r>
                        <a:rPr lang="en-US" sz="900" dirty="0"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Р,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u="sng" dirty="0">
                          <a:latin typeface="Times New Roman"/>
                          <a:ea typeface="Calibri"/>
                          <a:cs typeface="Times New Roman"/>
                        </a:rPr>
                        <a:t>0.54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5.9%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u="sng" dirty="0">
                          <a:latin typeface="Times New Roman"/>
                          <a:ea typeface="Calibri"/>
                          <a:cs typeface="Times New Roman"/>
                        </a:rPr>
                        <a:t>0.42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4.7%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u="sng" dirty="0">
                          <a:latin typeface="Times New Roman"/>
                          <a:ea typeface="Calibri"/>
                          <a:cs typeface="Times New Roman"/>
                        </a:rPr>
                        <a:t>1.06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7.4%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Сумарна кількість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перемикань РПН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Середня ефективність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одного перемикання РПН, МВт/перемик.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0.11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0.10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0.13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41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Метод оптимізації </a:t>
                      </a:r>
                      <a:r>
                        <a:rPr lang="uk-UA" sz="900" b="1" dirty="0" err="1">
                          <a:latin typeface="Times New Roman"/>
                          <a:ea typeface="Calibri"/>
                          <a:cs typeface="Times New Roman"/>
                        </a:rPr>
                        <a:t>потокорозподілу</a:t>
                      </a: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 в </a:t>
                      </a:r>
                      <a:r>
                        <a:rPr lang="uk-UA" sz="900" b="1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 з приведенням параметрів </a:t>
                      </a:r>
                      <a:r>
                        <a:rPr lang="uk-UA" sz="900" b="1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до базисної напруги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Втрати потужності у оптимізованому стані 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Ро, МВт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8.72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8.61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13.48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Зниження втрат потужності 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Р,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u="sng">
                          <a:latin typeface="Times New Roman"/>
                          <a:ea typeface="Calibri"/>
                          <a:cs typeface="Times New Roman"/>
                        </a:rPr>
                        <a:t>0.5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5.4%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u="sng">
                          <a:latin typeface="Times New Roman"/>
                          <a:ea typeface="Calibri"/>
                          <a:cs typeface="Times New Roman"/>
                        </a:rPr>
                        <a:t>0.34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3.8%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u="sng">
                          <a:latin typeface="Times New Roman"/>
                          <a:ea typeface="Calibri"/>
                          <a:cs typeface="Times New Roman"/>
                        </a:rPr>
                        <a:t>0.76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5.3%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Сумарна кількість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перемикань РПН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Середня ефективність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одного перемикання РПН, МВт/перемик.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0.16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0.11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0.09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Calibri"/>
                          <a:cs typeface="Times New Roman"/>
                        </a:rPr>
                        <a:t>Економічні втрати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Calibri"/>
                          <a:cs typeface="Times New Roman"/>
                        </a:rPr>
                        <a:t>потужності </a:t>
                      </a:r>
                      <a:r>
                        <a:rPr lang="uk-UA" sz="900" b="1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uk-UA" sz="900" b="1">
                          <a:latin typeface="Times New Roman"/>
                          <a:ea typeface="Calibri"/>
                          <a:cs typeface="Times New Roman"/>
                        </a:rPr>
                        <a:t>Ре, МВт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Calibri"/>
                          <a:cs typeface="Times New Roman"/>
                        </a:rPr>
                        <a:t>7.84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Calibri"/>
                          <a:cs typeface="Times New Roman"/>
                        </a:rPr>
                        <a:t>7.51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10.62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343" name="Object 7"/>
          <p:cNvGraphicFramePr>
            <a:graphicFrameLocks noChangeAspect="1"/>
          </p:cNvGraphicFramePr>
          <p:nvPr/>
        </p:nvGraphicFramePr>
        <p:xfrm>
          <a:off x="428596" y="2643182"/>
          <a:ext cx="214313" cy="227819"/>
        </p:xfrm>
        <a:graphic>
          <a:graphicData uri="http://schemas.openxmlformats.org/presentationml/2006/ole">
            <p:oleObj spid="_x0000_s14343" name="Формула" r:id="rId3" imgW="380880" imgH="393480" progId="Equation.3">
              <p:embed/>
            </p:oleObj>
          </a:graphicData>
        </a:graphic>
      </p:graphicFrame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142844" y="0"/>
            <a:ext cx="414340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Порівняльна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результатів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застосування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методів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оптимізації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потокорозподілу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ЕС для прикладу ЕС 110–220 кВ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4786315" y="714359"/>
          <a:ext cx="4071966" cy="5786474"/>
        </p:xfrm>
        <a:graphic>
          <a:graphicData uri="http://schemas.openxmlformats.org/drawingml/2006/table">
            <a:tbl>
              <a:tblPr/>
              <a:tblGrid>
                <a:gridCol w="1561080"/>
                <a:gridCol w="836962"/>
                <a:gridCol w="836962"/>
                <a:gridCol w="836962"/>
              </a:tblGrid>
              <a:tr h="22110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Параметр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Режим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3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Втрати потужності у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початковому стані 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Р, МВт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94.10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81.69</a:t>
                      </a:r>
                      <a:endParaRPr lang="ru-RU" sz="900">
                        <a:latin typeface="Kudriashov"/>
                        <a:ea typeface="Times New Roman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201.29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41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Метод оптимізації </a:t>
                      </a:r>
                      <a:r>
                        <a:rPr lang="uk-UA" sz="900" b="1" dirty="0" err="1">
                          <a:latin typeface="Times New Roman"/>
                          <a:ea typeface="Calibri"/>
                          <a:cs typeface="Times New Roman"/>
                        </a:rPr>
                        <a:t>потокорозподілу</a:t>
                      </a: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 в </a:t>
                      </a:r>
                      <a:r>
                        <a:rPr lang="uk-UA" sz="900" b="1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 з урахуванням коефіцієнтів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трансформації трансформаторів у явному вигляді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Втрати потужності у оптимізованому стані </a:t>
                      </a:r>
                      <a:r>
                        <a:rPr lang="uk-UA" sz="900" dirty="0" err="1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uk-UA" sz="900" dirty="0" err="1">
                          <a:latin typeface="Times New Roman"/>
                          <a:ea typeface="Calibri"/>
                          <a:cs typeface="Times New Roman"/>
                        </a:rPr>
                        <a:t>Ро</a:t>
                      </a: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, МВт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89.98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78.15</a:t>
                      </a:r>
                      <a:endParaRPr lang="ru-RU" sz="900">
                        <a:latin typeface="Kudriashov"/>
                        <a:ea typeface="Times New Roman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189.05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Зниження втрат потужності 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Р,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u="sng" dirty="0">
                          <a:latin typeface="Times New Roman"/>
                          <a:ea typeface="Calibri"/>
                          <a:cs typeface="Times New Roman"/>
                        </a:rPr>
                        <a:t>4.12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4.4%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u="sng">
                          <a:latin typeface="Times New Roman"/>
                          <a:ea typeface="Calibri"/>
                          <a:cs typeface="Times New Roman"/>
                        </a:rPr>
                        <a:t>3.54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4.3%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u="sng">
                          <a:latin typeface="Times New Roman"/>
                          <a:ea typeface="Calibri"/>
                          <a:cs typeface="Times New Roman"/>
                        </a:rPr>
                        <a:t>12.24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6.1%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Сумарна кількість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перемикань РПН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Середня ефективність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одного перемикання РПН, МВт/перемик.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0.69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0.44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0.87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41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Calibri"/>
                          <a:cs typeface="Times New Roman"/>
                        </a:rPr>
                        <a:t>Метод оптимізації потокорозподілу в ЕС з приведенням параметрів ЕС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Calibri"/>
                          <a:cs typeface="Times New Roman"/>
                        </a:rPr>
                        <a:t>до базисної напруги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Втрати потужності у оптимізованому стані 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Ро, МВт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90.18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78.98</a:t>
                      </a:r>
                      <a:endParaRPr lang="ru-RU" sz="900">
                        <a:latin typeface="Kudriashov"/>
                        <a:ea typeface="Times New Roman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192.24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Зниження втрат потужності </a:t>
                      </a:r>
                      <a:r>
                        <a:rPr lang="en-US" sz="900"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Р,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u="sng">
                          <a:latin typeface="Times New Roman"/>
                          <a:ea typeface="Calibri"/>
                          <a:cs typeface="Times New Roman"/>
                        </a:rPr>
                        <a:t>3.92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4.2%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u="sng">
                          <a:latin typeface="Times New Roman"/>
                          <a:ea typeface="Calibri"/>
                          <a:cs typeface="Times New Roman"/>
                        </a:rPr>
                        <a:t>2.71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3.3%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u="sng">
                          <a:latin typeface="Times New Roman"/>
                          <a:ea typeface="Calibri"/>
                          <a:cs typeface="Times New Roman"/>
                        </a:rPr>
                        <a:t>8.76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4.4%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2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Сумарна кількість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перемикань РПН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Середня ефективність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одного перемикання РПН, МВт/перемик.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0.65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Calibri"/>
                          <a:cs typeface="Times New Roman"/>
                        </a:rPr>
                        <a:t>0.45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Calibri"/>
                          <a:cs typeface="Times New Roman"/>
                        </a:rPr>
                        <a:t>0.73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Економічні втрати 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потужності </a:t>
                      </a:r>
                      <a:r>
                        <a:rPr lang="uk-UA" sz="900" b="1" dirty="0" err="1">
                          <a:latin typeface="Times New Roman"/>
                          <a:ea typeface="Calibri"/>
                          <a:cs typeface="Times New Roman"/>
                          <a:sym typeface="Symbol"/>
                        </a:rPr>
                        <a:t></a:t>
                      </a:r>
                      <a:r>
                        <a:rPr lang="uk-UA" sz="900" b="1" dirty="0" err="1">
                          <a:latin typeface="Times New Roman"/>
                          <a:ea typeface="Calibri"/>
                          <a:cs typeface="Times New Roman"/>
                        </a:rPr>
                        <a:t>Ре</a:t>
                      </a: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, МВт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65.32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>
                          <a:latin typeface="Times New Roman"/>
                          <a:ea typeface="Calibri"/>
                          <a:cs typeface="Times New Roman"/>
                        </a:rPr>
                        <a:t>62.47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b="1" dirty="0">
                          <a:latin typeface="Times New Roman"/>
                          <a:ea typeface="Calibri"/>
                          <a:cs typeface="Times New Roman"/>
                        </a:rPr>
                        <a:t>145.75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615" marR="41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346" name="Object 10"/>
          <p:cNvGraphicFramePr>
            <a:graphicFrameLocks noChangeAspect="1"/>
          </p:cNvGraphicFramePr>
          <p:nvPr/>
        </p:nvGraphicFramePr>
        <p:xfrm>
          <a:off x="5072066" y="2643182"/>
          <a:ext cx="196819" cy="214314"/>
        </p:xfrm>
        <a:graphic>
          <a:graphicData uri="http://schemas.openxmlformats.org/presentationml/2006/ole">
            <p:oleObj spid="_x0000_s14346" name="Формула" r:id="rId4" imgW="431800" imgH="457200" progId="Equation.3">
              <p:embed/>
            </p:oleObj>
          </a:graphicData>
        </a:graphic>
      </p:graphicFrame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4429124" y="0"/>
            <a:ext cx="45005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Порівняльна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результатів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застосування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методів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оптимізації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потокорозподілу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ЕС для прикладу ЕС 110–750 кВ ПЗЕС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843918" y="0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3357554" y="1142984"/>
          <a:ext cx="2000264" cy="331169"/>
        </p:xfrm>
        <a:graphic>
          <a:graphicData uri="http://schemas.openxmlformats.org/presentationml/2006/ole">
            <p:oleObj spid="_x0000_s30721" r:id="rId3" imgW="1435100" imgH="241300" progId="">
              <p:embed/>
            </p:oleObj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357290" y="1785926"/>
          <a:ext cx="6215106" cy="1995588"/>
        </p:xfrm>
        <a:graphic>
          <a:graphicData uri="http://schemas.openxmlformats.org/drawingml/2006/table">
            <a:tbl>
              <a:tblPr/>
              <a:tblGrid>
                <a:gridCol w="2270442"/>
                <a:gridCol w="1255034"/>
                <a:gridCol w="1344815"/>
                <a:gridCol w="1344815"/>
              </a:tblGrid>
              <a:tr h="256520">
                <a:tc rowSpan="2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Зменшення </a:t>
                      </a:r>
                      <a:r>
                        <a:rPr lang="uk-UA" sz="1100" dirty="0">
                          <a:latin typeface="Times New Roman"/>
                          <a:ea typeface="Times New Roman"/>
                          <a:cs typeface="Times New Roman"/>
                        </a:rPr>
                        <a:t>вартості втрат електроенергії, тис. грн.</a:t>
                      </a:r>
                      <a:endParaRPr lang="ru-RU" sz="1100" dirty="0">
                        <a:latin typeface="Kudriashov"/>
                        <a:ea typeface="Times New Roman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1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Режим 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Режим 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Режим 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Метод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приведення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пасивних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параметрів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до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базисної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напруги</a:t>
                      </a: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 для </a:t>
                      </a:r>
                      <a:r>
                        <a:rPr lang="uk-UA" sz="1200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 110–220 кВ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1855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1261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2819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14"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err="1">
                          <a:latin typeface="Times New Roman"/>
                          <a:ea typeface="Calibri"/>
                          <a:cs typeface="Times New Roman"/>
                        </a:rPr>
                        <a:t>Економіна</a:t>
                      </a: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 ефективність одного перемикання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тис. грн./пер.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1,7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1,1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0,9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357291" y="3929066"/>
          <a:ext cx="6215106" cy="2446839"/>
        </p:xfrm>
        <a:graphic>
          <a:graphicData uri="http://schemas.openxmlformats.org/drawingml/2006/table">
            <a:tbl>
              <a:tblPr/>
              <a:tblGrid>
                <a:gridCol w="2270442"/>
                <a:gridCol w="1255034"/>
                <a:gridCol w="1344815"/>
                <a:gridCol w="1344815"/>
              </a:tblGrid>
              <a:tr h="343719">
                <a:tc rowSpan="2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Зменшення </a:t>
                      </a: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вартості втрат електроенергії, тис. грн.</a:t>
                      </a:r>
                      <a:endParaRPr lang="ru-RU" sz="1200" dirty="0">
                        <a:latin typeface="Kudriashov"/>
                        <a:ea typeface="Times New Roman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Режим 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Режим 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Режим 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33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Метод оптимізації </a:t>
                      </a:r>
                      <a:r>
                        <a:rPr lang="uk-UA" sz="1200" dirty="0" err="1">
                          <a:latin typeface="Times New Roman"/>
                          <a:ea typeface="Calibri"/>
                          <a:cs typeface="Times New Roman"/>
                        </a:rPr>
                        <a:t>потокорозподілу</a:t>
                      </a: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 в </a:t>
                      </a:r>
                      <a:r>
                        <a:rPr lang="uk-UA" sz="1200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 з урахуванням коефіцієнтів трансформації трансформаторів у явному вигляді для </a:t>
                      </a:r>
                      <a:r>
                        <a:rPr lang="uk-UA" sz="1200" dirty="0" err="1">
                          <a:latin typeface="Times New Roman"/>
                          <a:ea typeface="Calibri"/>
                          <a:cs typeface="Times New Roman"/>
                        </a:rPr>
                        <a:t>ЕС</a:t>
                      </a:r>
                      <a:r>
                        <a:rPr lang="uk-UA" sz="1200" dirty="0">
                          <a:latin typeface="Times New Roman"/>
                          <a:ea typeface="Calibri"/>
                          <a:cs typeface="Times New Roman"/>
                        </a:rPr>
                        <a:t> 110–220 кВ.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2003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1558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3932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985"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Економіна ефективність одного перемикання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Calibri"/>
                          <a:cs typeface="Times New Roman"/>
                        </a:rPr>
                        <a:t>тис. грн./пер.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1.4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1.1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0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Calibri"/>
                          <a:cs typeface="Times New Roman"/>
                        </a:rPr>
                        <a:t>1.3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4" marR="679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571736" y="142852"/>
            <a:ext cx="4252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ТЕХНІКО-ЕКОНОМІЧНА ЧАСТИНА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01090" y="14285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714356"/>
            <a:ext cx="33468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Зміна вартості втрат електроенергії: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1058</TotalTime>
  <Words>1253</Words>
  <Application>Microsoft Office PowerPoint</Application>
  <PresentationFormat>Экран (4:3)</PresentationFormat>
  <Paragraphs>268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 Office</vt:lpstr>
      <vt:lpstr>Picture</vt:lpstr>
      <vt:lpstr>Формула</vt:lpstr>
      <vt:lpstr>Слайд 1</vt:lpstr>
      <vt:lpstr>Слайд 2</vt:lpstr>
      <vt:lpstr>Слайд 3</vt:lpstr>
      <vt:lpstr>Оптимальний струморозподіл</vt:lpstr>
      <vt:lpstr>Слайд 5</vt:lpstr>
      <vt:lpstr>Врахування температурних залежностей активних опорів струмоведучих частин електричних мереж</vt:lpstr>
      <vt:lpstr>Врахування залежності навантаження ЕЕС від рівнів напруги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Вова</cp:lastModifiedBy>
  <cp:revision>73</cp:revision>
  <dcterms:created xsi:type="dcterms:W3CDTF">2015-11-16T14:33:50Z</dcterms:created>
  <dcterms:modified xsi:type="dcterms:W3CDTF">2015-11-18T20:43:43Z</dcterms:modified>
</cp:coreProperties>
</file>