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20"/>
  </p:notesMasterIdLst>
  <p:sldIdLst>
    <p:sldId id="256" r:id="rId2"/>
    <p:sldId id="271" r:id="rId3"/>
    <p:sldId id="257" r:id="rId4"/>
    <p:sldId id="258" r:id="rId5"/>
    <p:sldId id="272" r:id="rId6"/>
    <p:sldId id="273" r:id="rId7"/>
    <p:sldId id="260" r:id="rId8"/>
    <p:sldId id="264" r:id="rId9"/>
    <p:sldId id="263" r:id="rId10"/>
    <p:sldId id="270" r:id="rId11"/>
    <p:sldId id="279" r:id="rId12"/>
    <p:sldId id="278" r:id="rId13"/>
    <p:sldId id="265" r:id="rId14"/>
    <p:sldId id="268" r:id="rId15"/>
    <p:sldId id="275" r:id="rId16"/>
    <p:sldId id="276" r:id="rId17"/>
    <p:sldId id="277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B25E0-E516-4120-B486-B4C7E2B08980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64283-24C2-45C4-A6B3-01FD141A8D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110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639840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164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440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45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20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24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969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877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815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387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563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39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483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3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33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531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368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25.11.2015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94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4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3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-28046"/>
            <a:ext cx="8229600" cy="349756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uk-UA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Інтелектуальна система керування руху </a:t>
            </a:r>
            <a:r>
              <a:rPr lang="uk-UA" sz="40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електропотягу</a:t>
            </a:r>
            <a:r>
              <a:rPr lang="uk-UA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метро</a:t>
            </a:r>
            <a:r>
              <a:rPr lang="uk-UA" sz="4000" b="1" dirty="0" smtClean="0"/>
              <a:t/>
            </a:r>
            <a:br>
              <a:rPr lang="uk-UA" sz="4000" b="1" dirty="0" smtClean="0"/>
            </a:b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305800" cy="1143000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Керівник: </a:t>
            </a:r>
            <a:r>
              <a:rPr lang="uk-UA" dirty="0" err="1" smtClean="0"/>
              <a:t>к.т.н</a:t>
            </a:r>
            <a:r>
              <a:rPr lang="uk-UA" dirty="0" smtClean="0"/>
              <a:t>, </a:t>
            </a:r>
            <a:r>
              <a:rPr lang="uk-UA" dirty="0" err="1" smtClean="0"/>
              <a:t>доц</a:t>
            </a:r>
            <a:r>
              <a:rPr lang="en-US" dirty="0"/>
              <a:t> </a:t>
            </a:r>
            <a:r>
              <a:rPr lang="uk-UA" dirty="0" smtClean="0"/>
              <a:t>. Грабко В.В.</a:t>
            </a:r>
          </a:p>
          <a:p>
            <a:r>
              <a:rPr lang="uk-UA" dirty="0" smtClean="0"/>
              <a:t>Доповідач: ст. гр. ЕТЗ-14м</a:t>
            </a:r>
          </a:p>
          <a:p>
            <a:r>
              <a:rPr lang="uk-UA" dirty="0" smtClean="0"/>
              <a:t>Сорочинський Егор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9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799200"/>
          </a:xfrm>
        </p:spPr>
        <p:txBody>
          <a:bodyPr>
            <a:noAutofit/>
          </a:bodyPr>
          <a:lstStyle/>
          <a:p>
            <a:r>
              <a:rPr lang="uk-UA" sz="4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Схема принципова електрична</a:t>
            </a:r>
            <a:endParaRPr lang="en-US" sz="4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15615" y="1340767"/>
            <a:ext cx="1025241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079646"/>
              </p:ext>
            </p:extLst>
          </p:nvPr>
        </p:nvGraphicFramePr>
        <p:xfrm>
          <a:off x="1115616" y="1340768"/>
          <a:ext cx="7780850" cy="309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Visio" r:id="rId3" imgW="20421610" imgH="8134166" progId="Visio.Drawing.15">
                  <p:embed/>
                </p:oleObj>
              </mc:Choice>
              <mc:Fallback>
                <p:oleObj name="Visio" r:id="rId3" imgW="20421610" imgH="813416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340768"/>
                        <a:ext cx="7780850" cy="30963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016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8 </a:t>
            </a:r>
            <a:r>
              <a:rPr lang="en-US" b="1" dirty="0"/>
              <a:t>FUZZY-</a:t>
            </a:r>
            <a:r>
              <a:rPr lang="uk-UA" b="1" dirty="0"/>
              <a:t>МОДЕЛЮВАННЯ ЗА ПРАВИЛАМИ </a:t>
            </a:r>
            <a:r>
              <a:rPr lang="uk-UA" b="1" dirty="0" smtClean="0"/>
              <a:t>МАМДАМІ</a:t>
            </a:r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38401"/>
            <a:ext cx="3402330" cy="2880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916" y="2431416"/>
            <a:ext cx="3457575" cy="2887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8089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92696"/>
            <a:ext cx="5714231" cy="5005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9655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389962"/>
            <a:ext cx="7314087" cy="1143000"/>
          </a:xfrm>
        </p:spPr>
        <p:txBody>
          <a:bodyPr>
            <a:noAutofit/>
          </a:bodyPr>
          <a:lstStyle/>
          <a:p>
            <a:r>
              <a:rPr lang="uk-UA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Моделювання </a:t>
            </a:r>
            <a:r>
              <a:rPr lang="uk-UA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ЕП </a:t>
            </a:r>
            <a:r>
              <a:rPr lang="uk-UA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ШІП-Д </a:t>
            </a:r>
            <a:r>
              <a:rPr lang="uk-UA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ППП </a:t>
            </a:r>
            <a:r>
              <a:rPr lang="en-US" sz="44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Mathlab</a:t>
            </a:r>
            <a:endParaRPr lang="en-US" sz="4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7488832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734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Графіки</a:t>
            </a:r>
            <a:r>
              <a:rPr lang="ru-RU" sz="6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перехідних</a:t>
            </a:r>
            <a:r>
              <a:rPr lang="ru-RU" sz="6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uk-UA" dirty="0" smtClean="0"/>
              <a:t/>
            </a:r>
            <a:br>
              <a:rPr lang="uk-UA" dirty="0" smtClean="0"/>
            </a:br>
            <a:endParaRPr lang="en-US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04156"/>
            <a:ext cx="8013576" cy="4001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857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980728"/>
            <a:ext cx="7740352" cy="479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35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124744"/>
            <a:ext cx="7626604" cy="487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11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692696"/>
            <a:ext cx="7438945" cy="505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6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822920"/>
          </a:xfrm>
        </p:spPr>
        <p:txBody>
          <a:bodyPr>
            <a:normAutofit/>
          </a:bodyPr>
          <a:lstStyle/>
          <a:p>
            <a:r>
              <a:rPr lang="uk-UA" b="1" i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uk-UA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5256584"/>
          </a:xfrm>
        </p:spPr>
        <p:txBody>
          <a:bodyPr>
            <a:noAutofit/>
          </a:bodyPr>
          <a:lstStyle/>
          <a:p>
            <a:pPr marL="137160" indent="0">
              <a:buNone/>
            </a:pPr>
            <a:endParaRPr lang="uk-UA" sz="1600" dirty="0"/>
          </a:p>
          <a:p>
            <a:pPr algn="just"/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даній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магістерській кваліфікаційній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роботі здійснено модернізацію електропривода вагону метро</a:t>
            </a:r>
          </a:p>
          <a:p>
            <a:pPr algn="just"/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Розглянуто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режими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електропривода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метро,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розрахунку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характеристик 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автоматичного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електроприводі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Розраховано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потужність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приводного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двигуна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проведено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техніко-економічне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обґрунтування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електропривода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проведеного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обґрунтування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обрано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систему ШІП-Д.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Двигун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електропривода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залишився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той,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використовувався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раніше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ДК117ДМ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дозволило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значно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зекономити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модернізації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Правильність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даного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двигуна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перевірено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за методом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еквівалентного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моменту.</a:t>
            </a:r>
            <a:endParaRPr lang="uk-UA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електропривода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проведено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розрахунок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силових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елементів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перетворювального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агрегату. Систему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побудовано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двоконтурну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підпорядкованого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Розроблено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схеми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електричні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структурну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функціональну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принципову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Проведено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розрахунок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побудову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статичних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характеристик,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динамічних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режимів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оцінку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стійкості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САЕП.</a:t>
            </a:r>
            <a:endParaRPr lang="uk-UA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В розділі “Економічна частина” виконано розрахунок економічної ефективності, в результаті чого можна відзначити, що економічні показники є досить ефективними та показовими. На завершальному етапі проектування електроприводу виділено комплекс заходів щодо безпечної експлуатації об’єкту та стійкості його роботи в умовах дії іонізуючого випромінювання та електромагнітного імпульсу.</a:t>
            </a:r>
          </a:p>
          <a:p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03972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88" y="-415048"/>
            <a:ext cx="8229600" cy="1692424"/>
          </a:xfrm>
        </p:spPr>
        <p:txBody>
          <a:bodyPr>
            <a:normAutofit fontScale="90000"/>
          </a:bodyPr>
          <a:lstStyle/>
          <a:p>
            <a:r>
              <a:rPr lang="uk-UA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uk-UA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8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Зовнішній вигляд</a:t>
            </a:r>
            <a:endParaRPr lang="uk-UA" sz="8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:\УЧОБА\магістр\мал 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6338908" cy="4722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937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352928" cy="1296144"/>
          </a:xfrm>
        </p:spPr>
        <p:txBody>
          <a:bodyPr>
            <a:noAutofit/>
          </a:bodyPr>
          <a:lstStyle/>
          <a:p>
            <a:r>
              <a:rPr lang="ru-RU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Коротк</a:t>
            </a:r>
            <a:r>
              <a:rPr lang="uk-UA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 теоретичні відомості</a:t>
            </a:r>
            <a:endParaRPr lang="en-US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168511"/>
              </p:ext>
            </p:extLst>
          </p:nvPr>
        </p:nvGraphicFramePr>
        <p:xfrm>
          <a:off x="617091" y="1412776"/>
          <a:ext cx="8053833" cy="53222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281959"/>
                <a:gridCol w="916110"/>
                <a:gridCol w="8557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Тип вагону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602" marR="85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81-717.5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602" marR="85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81-714.5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602" marR="85602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Маса вагона (т)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34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33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effectLst/>
                        </a:rPr>
                        <a:t>Пасожировмісткість</a:t>
                      </a:r>
                      <a:r>
                        <a:rPr lang="uk-UA" sz="1400" dirty="0">
                          <a:effectLst/>
                        </a:rPr>
                        <a:t> (шт.)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309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330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Діаметр коліс (мм)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780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780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Місць для сидіння (шт.)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40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44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Конструкційна швидкість (км / </a:t>
                      </a:r>
                      <a:r>
                        <a:rPr lang="uk-UA" sz="1400" dirty="0" err="1">
                          <a:effectLst/>
                        </a:rPr>
                        <a:t>год</a:t>
                      </a:r>
                      <a:r>
                        <a:rPr lang="uk-UA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Число тягових двигунів типу </a:t>
                      </a:r>
                      <a:r>
                        <a:rPr lang="uk-UA" sz="1400" dirty="0" smtClean="0">
                          <a:effectLst/>
                        </a:rPr>
                        <a:t>ДК117ДМ(шт</a:t>
                      </a:r>
                      <a:r>
                        <a:rPr lang="uk-UA" sz="1400" dirty="0">
                          <a:effectLst/>
                        </a:rPr>
                        <a:t>.)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Потужність 4 тягових двигунів (сумарна 4 х </a:t>
                      </a:r>
                      <a:r>
                        <a:rPr lang="uk-UA" sz="1400" dirty="0" smtClean="0">
                          <a:effectLst/>
                        </a:rPr>
                        <a:t>114 </a:t>
                      </a:r>
                      <a:r>
                        <a:rPr lang="uk-UA" sz="1400" dirty="0">
                          <a:effectLst/>
                        </a:rPr>
                        <a:t>кВт)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456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Час набору швидкості до 80 км / </a:t>
                      </a:r>
                      <a:r>
                        <a:rPr lang="uk-UA" sz="1400" dirty="0" err="1">
                          <a:effectLst/>
                        </a:rPr>
                        <a:t>год</a:t>
                      </a:r>
                      <a:r>
                        <a:rPr lang="uk-UA" sz="1400" dirty="0">
                          <a:effectLst/>
                        </a:rPr>
                        <a:t> при максимальному навантаженні на вагон 81 - 717 - 21,7 т, 81 - 714 - 23 </a:t>
                      </a:r>
                      <a:r>
                        <a:rPr lang="uk-UA" sz="1400" dirty="0" err="1">
                          <a:effectLst/>
                        </a:rPr>
                        <a:t>т</a:t>
                      </a:r>
                      <a:r>
                        <a:rPr lang="uk-UA" sz="1400" dirty="0">
                          <a:effectLst/>
                        </a:rPr>
                        <a:t> (з)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en-US" sz="1400">
                        <a:effectLst/>
                      </a:endParaRP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40</a:t>
                      </a:r>
                      <a:endParaRPr lang="en-US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40</a:t>
                      </a:r>
                      <a:endParaRPr lang="en-US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Times New Roman"/>
                        </a:rPr>
                        <a:t>Часовий струм двигуна (А)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330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330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</a:tr>
              <a:tr h="333658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Годинна потужність двигуна (кВт)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110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110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Тривалий струм двигуна (А)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280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Times New Roman"/>
                        </a:rPr>
                        <a:t>280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Times New Roman"/>
                        </a:rPr>
                        <a:t>Номінальна напруга на колекторі (В)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Times New Roman"/>
                        </a:rPr>
                        <a:t>375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201" marR="6420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99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uk-UA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Кінематична </a:t>
            </a:r>
            <a:r>
              <a:rPr lang="uk-UA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схема ЕП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59632" y="1700807"/>
            <a:ext cx="115212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630340"/>
              </p:ext>
            </p:extLst>
          </p:nvPr>
        </p:nvGraphicFramePr>
        <p:xfrm>
          <a:off x="1285691" y="1376772"/>
          <a:ext cx="7526788" cy="4299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Visio" r:id="rId3" imgW="12192163" imgH="6953224" progId="Visio.Drawing.15">
                  <p:embed/>
                </p:oleObj>
              </mc:Choice>
              <mc:Fallback>
                <p:oleObj name="Visio" r:id="rId3" imgW="12192163" imgH="695322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691" y="1376772"/>
                        <a:ext cx="7526788" cy="4299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239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4522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uk-UA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Навантажувальна діаграма</a:t>
            </a:r>
            <a: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uk-UA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тахограма</a:t>
            </a:r>
            <a:endParaRPr lang="uk-UA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846" y="1017730"/>
            <a:ext cx="8747110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62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87424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uk-UA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Техніко-економічне </a:t>
            </a:r>
            <a:r>
              <a:rPr lang="uk-UA" sz="4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обгрутнування</a:t>
            </a:r>
            <a:endParaRPr lang="uk-UA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344570"/>
              </p:ext>
            </p:extLst>
          </p:nvPr>
        </p:nvGraphicFramePr>
        <p:xfrm>
          <a:off x="1475656" y="1340768"/>
          <a:ext cx="6840760" cy="38884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91453"/>
                <a:gridCol w="1157390"/>
                <a:gridCol w="1150635"/>
                <a:gridCol w="1341282"/>
              </a:tblGrid>
              <a:tr h="5554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 dirty="0">
                          <a:effectLst/>
                        </a:rPr>
                        <a:t>Показники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ШІП-Д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ТП-Д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РКС-ДПС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5554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Вартість двигуна, гри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65000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65000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65000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5554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Вартість системи керування, грн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45000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47000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3500</a:t>
                      </a:r>
                      <a:r>
                        <a:rPr lang="ru-RU" sz="1400" spc="-50">
                          <a:effectLst/>
                        </a:rPr>
                        <a:t>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5554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Капітальні витрати , грн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110000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112000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100000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5554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 dirty="0">
                          <a:effectLst/>
                        </a:rPr>
                        <a:t>Річні капітальні витрати, грн/рік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spc="-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18700</a:t>
                      </a:r>
                      <a:endParaRPr lang="ru-RU" sz="1400" b="0" spc="-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spc="-50">
                          <a:effectLst/>
                        </a:rPr>
                        <a:t>22386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16</a:t>
                      </a:r>
                      <a:r>
                        <a:rPr lang="ru-RU" sz="1400" spc="-50">
                          <a:effectLst/>
                        </a:rPr>
                        <a:t>700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5554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Додаткові витрати, грн/рік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spc="-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45637,62</a:t>
                      </a:r>
                      <a:endParaRPr lang="ru-RU" sz="1400" b="0" spc="-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48520,3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28850,9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5554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Приведені витрати, грн/рік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spc="-5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56687,62</a:t>
                      </a:r>
                      <a:endParaRPr lang="ru-RU" sz="1400" b="0" spc="-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>
                          <a:effectLst/>
                        </a:rPr>
                        <a:t>58859,4</a:t>
                      </a:r>
                      <a:endParaRPr lang="uk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spc="-50" dirty="0">
                          <a:effectLst/>
                        </a:rPr>
                        <a:t>44927,4</a:t>
                      </a:r>
                      <a:endParaRPr lang="uk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6725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39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39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62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-4995936"/>
            <a:ext cx="6156176" cy="4536504"/>
          </a:xfrm>
        </p:spPr>
        <p:txBody>
          <a:bodyPr>
            <a:noAutofit/>
          </a:bodyPr>
          <a:lstStyle/>
          <a:p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Параметри </a:t>
            </a: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тягового </a:t>
            </a: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двигуна</a:t>
            </a:r>
            <a:b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ДК117ДМ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693778"/>
              </p:ext>
            </p:extLst>
          </p:nvPr>
        </p:nvGraphicFramePr>
        <p:xfrm>
          <a:off x="1835696" y="1268761"/>
          <a:ext cx="5837581" cy="50405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50031"/>
                <a:gridCol w="1287550"/>
              </a:tblGrid>
              <a:tr h="458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Параметри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Значення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Номінальна потужність Р</a:t>
                      </a:r>
                      <a:r>
                        <a:rPr lang="uk-UA" sz="1300" kern="50" baseline="-25000">
                          <a:effectLst/>
                        </a:rPr>
                        <a:t>ном</a:t>
                      </a:r>
                      <a:r>
                        <a:rPr lang="uk-UA" sz="1300" kern="50">
                          <a:effectLst/>
                        </a:rPr>
                        <a:t>, кВт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114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Номінальна напруга U</a:t>
                      </a:r>
                      <a:r>
                        <a:rPr lang="uk-UA" sz="1300" kern="50" baseline="-25000">
                          <a:effectLst/>
                        </a:rPr>
                        <a:t>ном</a:t>
                      </a:r>
                      <a:r>
                        <a:rPr lang="uk-UA" sz="1300" kern="50">
                          <a:effectLst/>
                        </a:rPr>
                        <a:t>, В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375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Номінальна швидкість обертання n</a:t>
                      </a:r>
                      <a:r>
                        <a:rPr lang="uk-UA" sz="1300" kern="50" baseline="-25000">
                          <a:effectLst/>
                        </a:rPr>
                        <a:t>ном</a:t>
                      </a:r>
                      <a:r>
                        <a:rPr lang="uk-UA" sz="1300" kern="50">
                          <a:effectLst/>
                        </a:rPr>
                        <a:t>, об/хв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1480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Номінальний струм статора І</a:t>
                      </a:r>
                      <a:r>
                        <a:rPr lang="uk-UA" sz="1300" kern="50" baseline="-25000">
                          <a:effectLst/>
                        </a:rPr>
                        <a:t>1 ном</a:t>
                      </a:r>
                      <a:r>
                        <a:rPr lang="uk-UA" sz="1300" kern="50">
                          <a:effectLst/>
                        </a:rPr>
                        <a:t>, А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0,71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Коефіцієнт корисної дії η</a:t>
                      </a:r>
                      <a:r>
                        <a:rPr lang="uk-UA" sz="1300" kern="50" baseline="-25000">
                          <a:effectLst/>
                        </a:rPr>
                        <a:t>ном</a:t>
                      </a:r>
                      <a:r>
                        <a:rPr lang="uk-UA" sz="1300" kern="50">
                          <a:effectLst/>
                        </a:rPr>
                        <a:t>, %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89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Опір якоря </a:t>
                      </a:r>
                      <a:r>
                        <a:rPr lang="en-US" sz="1300" kern="50">
                          <a:effectLst/>
                        </a:rPr>
                        <a:t>R</a:t>
                      </a:r>
                      <a:r>
                        <a:rPr lang="en-US" sz="1300" kern="50" baseline="-25000">
                          <a:effectLst/>
                        </a:rPr>
                        <a:t>я</a:t>
                      </a:r>
                      <a:r>
                        <a:rPr lang="uk-UA" sz="1300" kern="50">
                          <a:effectLst/>
                        </a:rPr>
                        <a:t>, Ом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0,0285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Опір обмотки збудження </a:t>
                      </a:r>
                      <a:r>
                        <a:rPr lang="en-US" sz="1300" kern="50">
                          <a:effectLst/>
                        </a:rPr>
                        <a:t>R</a:t>
                      </a:r>
                      <a:r>
                        <a:rPr lang="uk-UA" sz="1300" kern="50" baseline="-25000">
                          <a:effectLst/>
                        </a:rPr>
                        <a:t>зб</a:t>
                      </a:r>
                      <a:r>
                        <a:rPr lang="uk-UA" sz="1300" kern="50">
                          <a:effectLst/>
                        </a:rPr>
                        <a:t>, Ом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0,0312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Опір додаткових полюсів </a:t>
                      </a:r>
                      <a:r>
                        <a:rPr lang="en-US" sz="1300" kern="50">
                          <a:effectLst/>
                        </a:rPr>
                        <a:t>R</a:t>
                      </a:r>
                      <a:r>
                        <a:rPr lang="ru-RU" sz="1300" kern="50" baseline="-25000">
                          <a:effectLst/>
                        </a:rPr>
                        <a:t>дп</a:t>
                      </a:r>
                      <a:r>
                        <a:rPr lang="uk-UA" sz="1300" kern="50">
                          <a:effectLst/>
                        </a:rPr>
                        <a:t>, Ом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0,0103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Кратність максимального моменту двигуна λ</a:t>
                      </a:r>
                      <a:r>
                        <a:rPr lang="uk-UA" sz="1300" kern="50" baseline="-25000">
                          <a:effectLst/>
                        </a:rPr>
                        <a:t>m</a:t>
                      </a:r>
                      <a:r>
                        <a:rPr lang="uk-UA" sz="1300" kern="50">
                          <a:effectLst/>
                        </a:rPr>
                        <a:t> </a:t>
                      </a:r>
                      <a:r>
                        <a:rPr lang="uk-UA" sz="1300" kern="50" baseline="-25000">
                          <a:effectLst/>
                        </a:rPr>
                        <a:t>max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3,27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  <a:tr h="4582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>
                          <a:effectLst/>
                        </a:rPr>
                        <a:t>Осьовий момент інерції  кг∙м</a:t>
                      </a:r>
                      <a:r>
                        <a:rPr lang="uk-UA" sz="1300" kern="50" baseline="30000">
                          <a:effectLst/>
                        </a:rPr>
                        <a:t>2</a:t>
                      </a:r>
                      <a:endParaRPr lang="uk-UA" sz="1100" kern="5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kern="50" dirty="0">
                          <a:effectLst/>
                        </a:rPr>
                        <a:t>0,71</a:t>
                      </a:r>
                      <a:endParaRPr lang="uk-UA" sz="1100" kern="50" dirty="0">
                        <a:effectLst/>
                        <a:latin typeface="Times New Roman" panose="02020603050405020304" pitchFamily="18" charset="0"/>
                        <a:ea typeface="Lucida Sans Unicode" panose="020B0602030504020204" pitchFamily="34" charset="0"/>
                      </a:endParaRPr>
                    </a:p>
                  </a:txBody>
                  <a:tcPr marL="65407" marR="65407" marT="0" marB="0" anchor="ctr"/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835868" y="126876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Таблиця 4.1 – Технічні дані приводного двигуна типу ДК117ДМ.</a:t>
            </a:r>
            <a:endParaRPr kumimoji="0" lang="uk-UA" altLang="uk-UA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55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91264" cy="2700536"/>
          </a:xfrm>
        </p:spPr>
        <p:txBody>
          <a:bodyPr>
            <a:noAutofit/>
          </a:bodyPr>
          <a:lstStyle/>
          <a:p>
            <a:r>
              <a:rPr lang="uk-UA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Структурна схема електропривода </a:t>
            </a:r>
            <a:r>
              <a:rPr lang="uk-UA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системою </a:t>
            </a:r>
            <a:r>
              <a:rPr lang="uk-UA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ШІП-Д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755575" y="2692677"/>
            <a:ext cx="782364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228382" y="3861047"/>
            <a:ext cx="96907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7592048"/>
              </p:ext>
            </p:extLst>
          </p:nvPr>
        </p:nvGraphicFramePr>
        <p:xfrm>
          <a:off x="256982" y="3417474"/>
          <a:ext cx="8915624" cy="1944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Visio" r:id="rId3" imgW="11077584" imgH="2419481" progId="Visio.Drawing.15">
                  <p:embed/>
                </p:oleObj>
              </mc:Choice>
              <mc:Fallback>
                <p:oleObj name="Visio" r:id="rId3" imgW="11077584" imgH="2419481" progId="Visio.Drawing.15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982" y="3417474"/>
                        <a:ext cx="8915624" cy="19442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234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364" y="-14971"/>
            <a:ext cx="8363272" cy="157018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Схема </a:t>
            </a:r>
            <a:r>
              <a:rPr lang="ru-RU" sz="4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функціональна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електропривода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 системою 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ШІМ-ДПС</a:t>
            </a:r>
            <a:endParaRPr lang="en-US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683568" y="81834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782547"/>
              </p:ext>
            </p:extLst>
          </p:nvPr>
        </p:nvGraphicFramePr>
        <p:xfrm>
          <a:off x="683568" y="1754451"/>
          <a:ext cx="8468806" cy="41948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Visio" r:id="rId3" imgW="16316151" imgH="8077410" progId="Visio.Drawing.15">
                  <p:embed/>
                </p:oleObj>
              </mc:Choice>
              <mc:Fallback>
                <p:oleObj name="Visio" r:id="rId3" imgW="16316151" imgH="8077410" progId="Visio.Drawing.1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754451"/>
                        <a:ext cx="8468806" cy="41948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927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</TotalTime>
  <Words>485</Words>
  <Application>Microsoft Office PowerPoint</Application>
  <PresentationFormat>Экран (4:3)</PresentationFormat>
  <Paragraphs>119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Corbel</vt:lpstr>
      <vt:lpstr>Lucida Sans Unicode</vt:lpstr>
      <vt:lpstr>Times New Roman</vt:lpstr>
      <vt:lpstr>Параллакс</vt:lpstr>
      <vt:lpstr>Visio</vt:lpstr>
      <vt:lpstr>Інтелектуальна система керування руху електропотягу метро  </vt:lpstr>
      <vt:lpstr>       Зовнішній вигляд</vt:lpstr>
      <vt:lpstr>Короткі теоретичні відомості</vt:lpstr>
      <vt:lpstr>   Кінематична схема ЕП </vt:lpstr>
      <vt:lpstr>  Навантажувальна діаграма та тахограма</vt:lpstr>
      <vt:lpstr>Техніко-економічне обгрутнування</vt:lpstr>
      <vt:lpstr>         Параметри тягового двигуна                    ДК117ДМ </vt:lpstr>
      <vt:lpstr>Структурна схема електропривода  за системою ШІП-Д </vt:lpstr>
      <vt:lpstr>               Схема функціональна електропривода за системою ШІМ-ДПС</vt:lpstr>
      <vt:lpstr> Схема принципова електрична</vt:lpstr>
      <vt:lpstr>8 FUZZY-МОДЕЛЮВАННЯ ЗА ПРАВИЛАМИ МАМДАМІ</vt:lpstr>
      <vt:lpstr>Презентация PowerPoint</vt:lpstr>
      <vt:lpstr> Моделювання ЕП ШІП-Д в               ППП Mathlab</vt:lpstr>
      <vt:lpstr>  Графіки перехідних процесів </vt:lpstr>
      <vt:lpstr>Презентация PowerPoint</vt:lpstr>
      <vt:lpstr>Презентация PowerPoint</vt:lpstr>
      <vt:lpstr>Презентация PowerPoint</vt:lpstr>
      <vt:lpstr>Висновки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Електропривод вагону метро</dc:title>
  <dc:creator>pLus1q</dc:creator>
  <cp:lastModifiedBy>Егор Сороч</cp:lastModifiedBy>
  <cp:revision>28</cp:revision>
  <dcterms:created xsi:type="dcterms:W3CDTF">2013-06-20T13:24:20Z</dcterms:created>
  <dcterms:modified xsi:type="dcterms:W3CDTF">2015-11-25T09:42:28Z</dcterms:modified>
</cp:coreProperties>
</file>