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9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80" r:id="rId14"/>
    <p:sldId id="291" r:id="rId15"/>
    <p:sldId id="292" r:id="rId16"/>
    <p:sldId id="290" r:id="rId1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B92D14"/>
    <a:srgbClr val="35759D"/>
    <a:srgbClr val="35B19D"/>
    <a:srgbClr val="000000"/>
    <a:srgbClr val="E8E8E8"/>
    <a:srgbClr val="1E1E20"/>
    <a:srgbClr val="D5D5D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6" autoAdjust="0"/>
    <p:restoredTop sz="93837" autoAdjust="0"/>
  </p:normalViewPr>
  <p:slideViewPr>
    <p:cSldViewPr>
      <p:cViewPr>
        <p:scale>
          <a:sx n="70" d="100"/>
          <a:sy n="70" d="100"/>
        </p:scale>
        <p:origin x="-1428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Кількість знайдених файлів з підозрілим вмістом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З використанням нечіткої логіки</c:v>
                </c:pt>
                <c:pt idx="1">
                  <c:v>Без використання нечіткої логіки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Кількість рекомендацій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З використанням нечіткої логіки</c:v>
                </c:pt>
                <c:pt idx="1">
                  <c:v>Без використання нечіткої логіки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16</c:v>
                </c:pt>
                <c:pt idx="1">
                  <c:v>6</c:v>
                </c:pt>
              </c:numCache>
            </c:numRef>
          </c:val>
        </c:ser>
        <c:axId val="69684608"/>
        <c:axId val="74192384"/>
      </c:barChart>
      <c:catAx>
        <c:axId val="69684608"/>
        <c:scaling>
          <c:orientation val="minMax"/>
        </c:scaling>
        <c:axPos val="b"/>
        <c:tickLblPos val="nextTo"/>
        <c:crossAx val="74192384"/>
        <c:crosses val="autoZero"/>
        <c:auto val="1"/>
        <c:lblAlgn val="ctr"/>
        <c:lblOffset val="100"/>
      </c:catAx>
      <c:valAx>
        <c:axId val="74192384"/>
        <c:scaling>
          <c:orientation val="minMax"/>
        </c:scaling>
        <c:axPos val="l"/>
        <c:majorGridlines/>
        <c:numFmt formatCode="General" sourceLinked="1"/>
        <c:tickLblPos val="nextTo"/>
        <c:crossAx val="6968460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7D46CFF-A1D1-4148-A05D-96397D995AE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FA2EF1-4BD5-48BC-B546-187E5171228A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BADCC8-FF46-4B10-8AB8-BA877B9BE142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B92DD3-06E4-4BA5-B1C4-1156BE6A57B9}" type="slidenum">
              <a:rPr lang="en-US"/>
              <a:pPr/>
              <a:t>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8820150" cy="2368500"/>
          </a:xfrm>
        </p:spPr>
        <p:txBody>
          <a:bodyPr/>
          <a:lstStyle/>
          <a:p>
            <a:pPr algn="l"/>
            <a:r>
              <a:rPr lang="uk-UA" sz="4000" dirty="0" smtClean="0"/>
              <a:t>Інформаційна технологія</a:t>
            </a:r>
            <a:br>
              <a:rPr lang="uk-UA" sz="4000" dirty="0" smtClean="0"/>
            </a:br>
            <a:r>
              <a:rPr lang="uk-UA" sz="4000" dirty="0" smtClean="0"/>
              <a:t>захисту вмісту</a:t>
            </a:r>
            <a:br>
              <a:rPr lang="uk-UA" sz="4000" dirty="0" smtClean="0"/>
            </a:br>
            <a:r>
              <a:rPr lang="uk-UA" sz="4000" dirty="0" smtClean="0"/>
              <a:t>контенту</a:t>
            </a:r>
            <a:endParaRPr lang="ru-RU" sz="4000" dirty="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5724128" y="4869160"/>
            <a:ext cx="3419872" cy="1988840"/>
          </a:xfrm>
          <a:ln>
            <a:prstDash val="sysDot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uk-UA" sz="2300" dirty="0" smtClean="0">
                <a:solidFill>
                  <a:schemeClr val="tx1"/>
                </a:solidFill>
              </a:rPr>
              <a:t>Розробила:</a:t>
            </a:r>
          </a:p>
          <a:p>
            <a:pPr>
              <a:lnSpc>
                <a:spcPct val="90000"/>
              </a:lnSpc>
            </a:pPr>
            <a:r>
              <a:rPr lang="uk-UA" sz="2300" dirty="0">
                <a:solidFill>
                  <a:schemeClr val="tx1"/>
                </a:solidFill>
              </a:rPr>
              <a:t>с</a:t>
            </a:r>
            <a:r>
              <a:rPr lang="uk-UA" sz="2300" dirty="0" smtClean="0">
                <a:solidFill>
                  <a:schemeClr val="tx1"/>
                </a:solidFill>
              </a:rPr>
              <a:t>т. гр. 1КН-14мі</a:t>
            </a:r>
          </a:p>
          <a:p>
            <a:pPr>
              <a:lnSpc>
                <a:spcPct val="90000"/>
              </a:lnSpc>
            </a:pPr>
            <a:r>
              <a:rPr lang="uk-UA" sz="2300" dirty="0" smtClean="0">
                <a:solidFill>
                  <a:schemeClr val="tx1"/>
                </a:solidFill>
              </a:rPr>
              <a:t>Паламаренко Л. О.</a:t>
            </a:r>
          </a:p>
          <a:p>
            <a:pPr>
              <a:lnSpc>
                <a:spcPct val="90000"/>
              </a:lnSpc>
            </a:pPr>
            <a:r>
              <a:rPr lang="uk-UA" sz="2300" dirty="0" smtClean="0">
                <a:solidFill>
                  <a:schemeClr val="tx1"/>
                </a:solidFill>
              </a:rPr>
              <a:t>Науковий керівник:</a:t>
            </a:r>
          </a:p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chemeClr val="tx1"/>
                </a:solidFill>
              </a:rPr>
              <a:t>PhD</a:t>
            </a:r>
            <a:r>
              <a:rPr lang="uk-UA" sz="2300" dirty="0" smtClean="0">
                <a:solidFill>
                  <a:schemeClr val="tx1"/>
                </a:solidFill>
              </a:rPr>
              <a:t>, проф. Савчук Т.О.</a:t>
            </a:r>
            <a:endParaRPr lang="ru-RU" sz="23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хема IDEF0.png"/>
          <p:cNvPicPr/>
          <p:nvPr/>
        </p:nvPicPr>
        <p:blipFill>
          <a:blip r:embed="rId2" cstate="print"/>
          <a:srcRect l="3960" t="12262" b="44132"/>
          <a:stretch>
            <a:fillRect/>
          </a:stretch>
        </p:blipFill>
        <p:spPr bwMode="auto">
          <a:xfrm>
            <a:off x="1721922" y="1528948"/>
            <a:ext cx="5700156" cy="3800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7740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solidFill>
                  <a:schemeClr val="accent3"/>
                </a:solidFill>
              </a:rPr>
              <a:t>С</a:t>
            </a:r>
            <a:r>
              <a:rPr lang="ru-RU" dirty="0" err="1" smtClean="0">
                <a:solidFill>
                  <a:schemeClr val="accent3"/>
                </a:solidFill>
              </a:rPr>
              <a:t>труктурна</a:t>
            </a:r>
            <a:r>
              <a:rPr lang="ru-RU" dirty="0" smtClean="0">
                <a:solidFill>
                  <a:schemeClr val="accent3"/>
                </a:solidFill>
              </a:rPr>
              <a:t> схема </a:t>
            </a:r>
            <a:r>
              <a:rPr lang="en-US" dirty="0" smtClean="0">
                <a:solidFill>
                  <a:schemeClr val="accent3"/>
                </a:solidFill>
              </a:rPr>
              <a:t>IDEF</a:t>
            </a:r>
            <a:r>
              <a:rPr lang="ru-RU" dirty="0" smtClean="0">
                <a:solidFill>
                  <a:schemeClr val="accent3"/>
                </a:solidFill>
              </a:rPr>
              <a:t>0 </a:t>
            </a:r>
            <a:r>
              <a:rPr lang="ru-RU" dirty="0" err="1" smtClean="0">
                <a:solidFill>
                  <a:schemeClr val="accent3"/>
                </a:solidFill>
              </a:rPr>
              <a:t>програмного</a:t>
            </a:r>
            <a:r>
              <a:rPr lang="ru-RU" dirty="0" smtClean="0">
                <a:solidFill>
                  <a:schemeClr val="accent3"/>
                </a:solidFill>
              </a:rPr>
              <a:t> </a:t>
            </a:r>
            <a:r>
              <a:rPr lang="ru-RU" err="1" smtClean="0">
                <a:solidFill>
                  <a:schemeClr val="accent3"/>
                </a:solidFill>
              </a:rPr>
              <a:t>засобу</a:t>
            </a:r>
            <a:r>
              <a:rPr lang="ru-RU" smtClean="0">
                <a:solidFill>
                  <a:schemeClr val="accent3"/>
                </a:solidFill>
              </a:rPr>
              <a:t> </a:t>
            </a:r>
            <a:r>
              <a:rPr lang="uk-UA" smtClean="0">
                <a:solidFill>
                  <a:schemeClr val="accent3"/>
                </a:solidFill>
              </a:rPr>
              <a:t>захисту </a:t>
            </a:r>
            <a:r>
              <a:rPr lang="uk-UA" dirty="0" smtClean="0">
                <a:solidFill>
                  <a:schemeClr val="accent3"/>
                </a:solidFill>
              </a:rPr>
              <a:t>вмісту контенту</a:t>
            </a:r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UM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5934075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148064" y="2276872"/>
            <a:ext cx="384002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UML</a:t>
            </a:r>
            <a:r>
              <a:rPr lang="uk-UA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_діаграма</a:t>
            </a:r>
            <a:r>
              <a:rPr lang="uk-UA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класів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043608" y="1124744"/>
          <a:ext cx="6463035" cy="4676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6516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solidFill>
                  <a:schemeClr val="accent3"/>
                </a:solidFill>
              </a:rPr>
              <a:t>Результати аналізу роботи інформаційної технології захисту вмісту контенту</a:t>
            </a:r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28800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Результати роботи були апробовані на 1 міжнародній науковій конференції – «ІНТЕРНЕТ-ОСВІТА-НАУКА-2014» (м. Вінниця,  Україна, 2014 р.), Всеукраїнській науково-практичній конференції молодих учених та студентів «Інтелектуальні технології в системному програмуванні» (м. Хмельницький,  Україна, 2014 р.), та опубліковані у збірнику тез даної конференції; XLІІІ, XLIV науково-технічній конференції професорсько-викладацького складу, співробітників та студентів університету, співробітників та студентів Вінницького національного технічного університету (м. Вінниця, Україна, 2014 – 2015 рр.) та опубліковані у збірниках тез даних конференцій.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502688"/>
            <a:ext cx="91440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Дана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розробка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подальшому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може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використовуватись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як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додаткова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система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забезпечення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захисту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вмісту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контенту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а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також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підвищити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рівень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захисту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комп’ютера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мережі</a:t>
            </a:r>
            <a:r>
              <a:rPr kumimoji="0" lang="uk-U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результаті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виконання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магістерської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кваліфікаційної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роботи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було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здобуто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наступні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наукові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практичні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результати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Виходячи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аналізу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сучасного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стану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розвитку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технологій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захисту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вмісту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контенту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встановлено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доцільним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забезпечення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достатнього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рівня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захищеності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є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використання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засобів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інтелектуального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аналізу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даних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З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урахуванням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недоліків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існуючих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технологій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сервісів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зроблено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висновок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актуальність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доцільність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розробки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інформаційної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технології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захисту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вмісту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контенту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lvl="0" indent="450850" algn="just"/>
            <a:r>
              <a:rPr lang="ru-RU" sz="1800" dirty="0" err="1" smtClean="0"/>
              <a:t>Запропоновано</a:t>
            </a:r>
            <a:r>
              <a:rPr lang="ru-RU" sz="1800" dirty="0" smtClean="0"/>
              <a:t> </a:t>
            </a:r>
            <a:r>
              <a:rPr lang="ru-RU" sz="1800" dirty="0" err="1" smtClean="0"/>
              <a:t>інформаційну</a:t>
            </a:r>
            <a:r>
              <a:rPr lang="ru-RU" sz="1800" dirty="0" smtClean="0"/>
              <a:t> модель </a:t>
            </a:r>
            <a:r>
              <a:rPr lang="ru-RU" sz="1800" dirty="0" err="1" smtClean="0"/>
              <a:t>захисту</a:t>
            </a:r>
            <a:r>
              <a:rPr lang="ru-RU" sz="1800" dirty="0" smtClean="0"/>
              <a:t> </a:t>
            </a:r>
            <a:r>
              <a:rPr lang="ru-RU" sz="1800" dirty="0" err="1" smtClean="0"/>
              <a:t>вмісту</a:t>
            </a:r>
            <a:r>
              <a:rPr lang="ru-RU" sz="1800" dirty="0" smtClean="0"/>
              <a:t> </a:t>
            </a:r>
            <a:r>
              <a:rPr lang="ru-RU" sz="1800" dirty="0" err="1" smtClean="0"/>
              <a:t>контенту</a:t>
            </a:r>
            <a:r>
              <a:rPr lang="ru-RU" sz="1800" dirty="0" smtClean="0"/>
              <a:t>, </a:t>
            </a:r>
            <a:r>
              <a:rPr lang="ru-RU" sz="1800" dirty="0" err="1" smtClean="0"/>
              <a:t>що</a:t>
            </a:r>
            <a:r>
              <a:rPr lang="ru-RU" sz="1800" dirty="0" smtClean="0"/>
              <a:t> </a:t>
            </a:r>
            <a:r>
              <a:rPr lang="ru-RU" sz="1800" dirty="0" err="1" smtClean="0"/>
              <a:t>передбачає</a:t>
            </a:r>
            <a:r>
              <a:rPr lang="ru-RU" sz="1800" dirty="0" smtClean="0"/>
              <a:t> </a:t>
            </a:r>
            <a:r>
              <a:rPr lang="ru-RU" sz="1800" dirty="0" err="1" smtClean="0"/>
              <a:t>аналіз</a:t>
            </a:r>
            <a:r>
              <a:rPr lang="ru-RU" sz="1800" dirty="0" smtClean="0"/>
              <a:t> вектору </a:t>
            </a:r>
            <a:r>
              <a:rPr lang="ru-RU" sz="1800" dirty="0" err="1" smtClean="0"/>
              <a:t>параметрів</a:t>
            </a:r>
            <a:r>
              <a:rPr lang="ru-RU" sz="1800" dirty="0" smtClean="0"/>
              <a:t> </a:t>
            </a:r>
            <a:r>
              <a:rPr lang="ru-RU" sz="1800" dirty="0" err="1" smtClean="0"/>
              <a:t>файлів</a:t>
            </a:r>
            <a:r>
              <a:rPr lang="ru-RU" sz="1800" dirty="0" smtClean="0"/>
              <a:t> </a:t>
            </a:r>
            <a:r>
              <a:rPr lang="en-US" sz="1800" dirty="0" smtClean="0"/>
              <a:t>X</a:t>
            </a:r>
            <a:r>
              <a:rPr lang="ru-RU" sz="1800" dirty="0" smtClean="0"/>
              <a:t>, </a:t>
            </a:r>
            <a:r>
              <a:rPr lang="ru-RU" sz="1800" dirty="0" err="1" smtClean="0"/>
              <a:t>з</a:t>
            </a:r>
            <a:r>
              <a:rPr lang="ru-RU" sz="1800" dirty="0" smtClean="0"/>
              <a:t> метою </a:t>
            </a:r>
            <a:r>
              <a:rPr lang="ru-RU" sz="1800" dirty="0" err="1" smtClean="0"/>
              <a:t>оцінювання</a:t>
            </a:r>
            <a:r>
              <a:rPr lang="ru-RU" sz="1800" dirty="0" smtClean="0"/>
              <a:t> </a:t>
            </a:r>
            <a:r>
              <a:rPr lang="ru-RU" sz="1800" dirty="0" err="1" smtClean="0"/>
              <a:t>рівня</a:t>
            </a:r>
            <a:r>
              <a:rPr lang="ru-RU" sz="1800" dirty="0" smtClean="0"/>
              <a:t> </a:t>
            </a:r>
            <a:r>
              <a:rPr lang="ru-RU" sz="1800" dirty="0" err="1" smtClean="0"/>
              <a:t>захисту</a:t>
            </a:r>
            <a:r>
              <a:rPr lang="ru-RU" sz="1800" dirty="0" smtClean="0"/>
              <a:t> </a:t>
            </a:r>
            <a:r>
              <a:rPr lang="ru-RU" sz="1800" dirty="0" err="1" smtClean="0"/>
              <a:t>вмісту</a:t>
            </a:r>
            <a:r>
              <a:rPr lang="ru-RU" sz="1800" dirty="0" smtClean="0"/>
              <a:t> </a:t>
            </a:r>
            <a:r>
              <a:rPr lang="ru-RU" sz="1800" dirty="0" err="1" smtClean="0"/>
              <a:t>контенту</a:t>
            </a:r>
            <a:r>
              <a:rPr lang="ru-RU" sz="1800" dirty="0" smtClean="0"/>
              <a:t>. При </a:t>
            </a:r>
            <a:r>
              <a:rPr lang="ru-RU" sz="1800" dirty="0" err="1" smtClean="0"/>
              <a:t>цьому</a:t>
            </a:r>
            <a:r>
              <a:rPr lang="ru-RU" sz="1800" dirty="0" smtClean="0"/>
              <a:t>, </a:t>
            </a:r>
            <a:r>
              <a:rPr lang="ru-RU" sz="1800" dirty="0" err="1" smtClean="0"/>
              <a:t>вхідною</a:t>
            </a:r>
            <a:r>
              <a:rPr lang="ru-RU" sz="1800" dirty="0" smtClean="0"/>
              <a:t> </a:t>
            </a:r>
            <a:r>
              <a:rPr lang="ru-RU" sz="1800" dirty="0" err="1" smtClean="0"/>
              <a:t>інформацією</a:t>
            </a:r>
            <a:r>
              <a:rPr lang="ru-RU" sz="1800" dirty="0" smtClean="0"/>
              <a:t> </a:t>
            </a:r>
            <a:r>
              <a:rPr lang="ru-RU" sz="1800" dirty="0" err="1" smtClean="0"/>
              <a:t>є</a:t>
            </a:r>
            <a:r>
              <a:rPr lang="ru-RU" sz="1800" dirty="0" smtClean="0"/>
              <a:t> </a:t>
            </a:r>
            <a:r>
              <a:rPr lang="ru-RU" sz="1800" dirty="0" err="1" smtClean="0"/>
              <a:t>файли</a:t>
            </a:r>
            <a:r>
              <a:rPr lang="ru-RU" sz="1800" dirty="0" smtClean="0"/>
              <a:t>, а </a:t>
            </a:r>
            <a:r>
              <a:rPr lang="ru-RU" sz="1800" dirty="0" err="1" smtClean="0"/>
              <a:t>вихідною</a:t>
            </a:r>
            <a:r>
              <a:rPr lang="ru-RU" sz="1800" dirty="0" smtClean="0"/>
              <a:t> – </a:t>
            </a:r>
            <a:r>
              <a:rPr lang="ru-RU" sz="1800" dirty="0" err="1" smtClean="0"/>
              <a:t>висновок</a:t>
            </a:r>
            <a:r>
              <a:rPr lang="ru-RU" sz="1800" dirty="0" smtClean="0"/>
              <a:t>, </a:t>
            </a:r>
            <a:r>
              <a:rPr lang="ru-RU" sz="1800" dirty="0" err="1" smtClean="0"/>
              <a:t>який</a:t>
            </a:r>
            <a:r>
              <a:rPr lang="ru-RU" sz="1800" dirty="0" smtClean="0"/>
              <a:t> </a:t>
            </a:r>
            <a:r>
              <a:rPr lang="ru-RU" sz="1800" dirty="0" err="1" smtClean="0"/>
              <a:t>включає</a:t>
            </a:r>
            <a:r>
              <a:rPr lang="ru-RU" sz="1800" dirty="0" smtClean="0"/>
              <a:t> </a:t>
            </a:r>
            <a:r>
              <a:rPr lang="ru-RU" sz="1800" dirty="0" err="1" smtClean="0"/>
              <a:t>множину</a:t>
            </a:r>
            <a:r>
              <a:rPr lang="ru-RU" sz="1800" dirty="0" smtClean="0"/>
              <a:t> </a:t>
            </a:r>
            <a:r>
              <a:rPr lang="ru-RU" sz="1800" dirty="0" err="1" smtClean="0"/>
              <a:t>файлів</a:t>
            </a:r>
            <a:r>
              <a:rPr lang="ru-RU" sz="1800" dirty="0" smtClean="0"/>
              <a:t>, </a:t>
            </a:r>
            <a:r>
              <a:rPr lang="ru-RU" sz="1800" dirty="0" err="1" smtClean="0"/>
              <a:t>які</a:t>
            </a:r>
            <a:r>
              <a:rPr lang="ru-RU" sz="1800" dirty="0" smtClean="0"/>
              <a:t> </a:t>
            </a:r>
            <a:r>
              <a:rPr lang="ru-RU" sz="1800" dirty="0" err="1" smtClean="0"/>
              <a:t>відповідають</a:t>
            </a:r>
            <a:r>
              <a:rPr lang="ru-RU" sz="1800" dirty="0" smtClean="0"/>
              <a:t> </a:t>
            </a:r>
            <a:r>
              <a:rPr lang="ru-RU" sz="1800" dirty="0" err="1" smtClean="0"/>
              <a:t>вимогам</a:t>
            </a:r>
            <a:r>
              <a:rPr lang="ru-RU" sz="1800" dirty="0" smtClean="0"/>
              <a:t> </a:t>
            </a:r>
            <a:r>
              <a:rPr lang="ru-RU" sz="1800" dirty="0" err="1" smtClean="0"/>
              <a:t>користувача</a:t>
            </a:r>
            <a:r>
              <a:rPr lang="ru-RU" sz="1800" dirty="0" smtClean="0"/>
              <a:t> </a:t>
            </a:r>
            <a:r>
              <a:rPr lang="ru-RU" sz="1800" dirty="0" err="1" smtClean="0"/>
              <a:t>щодо</a:t>
            </a:r>
            <a:r>
              <a:rPr lang="ru-RU" sz="1800" dirty="0" smtClean="0"/>
              <a:t> </a:t>
            </a:r>
            <a:r>
              <a:rPr lang="ru-RU" sz="1800" dirty="0" err="1" smtClean="0"/>
              <a:t>рівня</a:t>
            </a:r>
            <a:r>
              <a:rPr lang="ru-RU" sz="1800" dirty="0" smtClean="0"/>
              <a:t> </a:t>
            </a:r>
            <a:r>
              <a:rPr lang="ru-RU" sz="1800" dirty="0" err="1" smtClean="0"/>
              <a:t>захищеності</a:t>
            </a:r>
            <a:r>
              <a:rPr lang="ru-RU" sz="1800" dirty="0" smtClean="0"/>
              <a:t>, </a:t>
            </a:r>
            <a:r>
              <a:rPr lang="ru-RU" sz="1800" dirty="0" err="1" smtClean="0"/>
              <a:t>а</a:t>
            </a:r>
            <a:r>
              <a:rPr lang="ru-RU" sz="1800" dirty="0" smtClean="0"/>
              <a:t> </a:t>
            </a:r>
            <a:r>
              <a:rPr lang="ru-RU" sz="1800" dirty="0" err="1" smtClean="0"/>
              <a:t>також</a:t>
            </a:r>
            <a:r>
              <a:rPr lang="ru-RU" sz="1800" dirty="0" smtClean="0"/>
              <a:t> </a:t>
            </a:r>
            <a:r>
              <a:rPr lang="ru-RU" sz="1800" dirty="0" err="1" smtClean="0"/>
              <a:t>рекомендації</a:t>
            </a:r>
            <a:r>
              <a:rPr lang="ru-RU" sz="1800" dirty="0" smtClean="0"/>
              <a:t> </a:t>
            </a:r>
            <a:r>
              <a:rPr lang="ru-RU" sz="1800" dirty="0" err="1" smtClean="0"/>
              <a:t>стосовно</a:t>
            </a:r>
            <a:r>
              <a:rPr lang="ru-RU" sz="1800" dirty="0" smtClean="0"/>
              <a:t> </a:t>
            </a:r>
            <a:r>
              <a:rPr lang="ru-RU" sz="1800" dirty="0" err="1" smtClean="0"/>
              <a:t>підтримки</a:t>
            </a:r>
            <a:r>
              <a:rPr lang="ru-RU" sz="1800" dirty="0" smtClean="0"/>
              <a:t> </a:t>
            </a:r>
            <a:r>
              <a:rPr lang="ru-RU" sz="1800" dirty="0" err="1" smtClean="0"/>
              <a:t>заданого</a:t>
            </a:r>
            <a:r>
              <a:rPr lang="ru-RU" sz="1800" dirty="0" smtClean="0"/>
              <a:t> </a:t>
            </a:r>
            <a:r>
              <a:rPr lang="ru-RU" sz="1800" dirty="0" err="1" smtClean="0"/>
              <a:t>рівня</a:t>
            </a:r>
            <a:r>
              <a:rPr lang="ru-RU" sz="1800" dirty="0" smtClean="0"/>
              <a:t> </a:t>
            </a:r>
            <a:r>
              <a:rPr lang="ru-RU" sz="1800" dirty="0" err="1" smtClean="0"/>
              <a:t>захищеності</a:t>
            </a:r>
            <a:r>
              <a:rPr lang="ru-RU" sz="1800" dirty="0" smtClean="0"/>
              <a:t>.</a:t>
            </a:r>
          </a:p>
          <a:p>
            <a:pPr lvl="0" algn="just"/>
            <a:r>
              <a:rPr lang="ru-RU" sz="1800" dirty="0" err="1" smtClean="0"/>
              <a:t>Удосконалено</a:t>
            </a:r>
            <a:r>
              <a:rPr lang="ru-RU" sz="1800" dirty="0" smtClean="0"/>
              <a:t> алгоритм </a:t>
            </a:r>
            <a:r>
              <a:rPr lang="ru-RU" sz="1800" dirty="0" err="1" smtClean="0"/>
              <a:t>захисту</a:t>
            </a:r>
            <a:r>
              <a:rPr lang="ru-RU" sz="1800" dirty="0" smtClean="0"/>
              <a:t> </a:t>
            </a:r>
            <a:r>
              <a:rPr lang="ru-RU" sz="1800" dirty="0" err="1" smtClean="0"/>
              <a:t>вмісту</a:t>
            </a:r>
            <a:r>
              <a:rPr lang="ru-RU" sz="1800" dirty="0" smtClean="0"/>
              <a:t> </a:t>
            </a:r>
            <a:r>
              <a:rPr lang="ru-RU" sz="1800" dirty="0" err="1" smtClean="0"/>
              <a:t>контенту</a:t>
            </a:r>
            <a:r>
              <a:rPr lang="ru-RU" sz="1800" dirty="0" smtClean="0"/>
              <a:t>, </a:t>
            </a:r>
            <a:r>
              <a:rPr lang="ru-RU" sz="1800" dirty="0" err="1" smtClean="0"/>
              <a:t>що</a:t>
            </a:r>
            <a:r>
              <a:rPr lang="ru-RU" sz="1800" dirty="0" smtClean="0"/>
              <a:t> дозволило </a:t>
            </a:r>
            <a:r>
              <a:rPr lang="ru-RU" sz="1800" dirty="0" err="1" smtClean="0"/>
              <a:t>підвищити</a:t>
            </a:r>
            <a:r>
              <a:rPr lang="ru-RU" sz="1800" dirty="0" smtClean="0"/>
              <a:t> </a:t>
            </a:r>
            <a:r>
              <a:rPr lang="ru-RU" sz="1800" dirty="0" err="1" smtClean="0"/>
              <a:t>рівень</a:t>
            </a:r>
            <a:r>
              <a:rPr lang="ru-RU" sz="1800" dirty="0" smtClean="0"/>
              <a:t> </a:t>
            </a:r>
            <a:r>
              <a:rPr lang="ru-RU" sz="1800" dirty="0" err="1" smtClean="0"/>
              <a:t>захищеності</a:t>
            </a:r>
            <a:r>
              <a:rPr lang="ru-RU" sz="1800" dirty="0" smtClean="0"/>
              <a:t>, та, за </a:t>
            </a:r>
            <a:r>
              <a:rPr lang="ru-RU" sz="1800" dirty="0" err="1" smtClean="0"/>
              <a:t>рахунок</a:t>
            </a:r>
            <a:r>
              <a:rPr lang="ru-RU" sz="1800" dirty="0" smtClean="0"/>
              <a:t> </a:t>
            </a:r>
            <a:r>
              <a:rPr lang="ru-RU" sz="1800" dirty="0" err="1" smtClean="0"/>
              <a:t>використання</a:t>
            </a:r>
            <a:r>
              <a:rPr lang="ru-RU" sz="1800" dirty="0" smtClean="0"/>
              <a:t> </a:t>
            </a:r>
            <a:r>
              <a:rPr lang="ru-RU" sz="1800" dirty="0" err="1" smtClean="0"/>
              <a:t>нечіткої</a:t>
            </a:r>
            <a:r>
              <a:rPr lang="ru-RU" sz="1800" dirty="0" smtClean="0"/>
              <a:t> </a:t>
            </a:r>
            <a:r>
              <a:rPr lang="ru-RU" sz="1800" dirty="0" err="1" smtClean="0"/>
              <a:t>логіки</a:t>
            </a:r>
            <a:r>
              <a:rPr lang="ru-RU" sz="1800" dirty="0" smtClean="0"/>
              <a:t>, </a:t>
            </a:r>
            <a:r>
              <a:rPr lang="ru-RU" sz="1800" dirty="0" err="1" smtClean="0"/>
              <a:t>підвищити</a:t>
            </a:r>
            <a:r>
              <a:rPr lang="ru-RU" sz="1800" dirty="0" smtClean="0"/>
              <a:t> </a:t>
            </a:r>
            <a:r>
              <a:rPr lang="ru-RU" sz="1800" dirty="0" err="1" smtClean="0"/>
              <a:t>інформативність</a:t>
            </a:r>
            <a:r>
              <a:rPr lang="ru-RU" sz="1800" dirty="0" smtClean="0"/>
              <a:t> </a:t>
            </a:r>
            <a:r>
              <a:rPr lang="ru-RU" sz="1800" dirty="0" err="1" smtClean="0"/>
              <a:t>користувачів</a:t>
            </a:r>
            <a:r>
              <a:rPr lang="ru-RU" sz="1800" dirty="0" smtClean="0"/>
              <a:t>.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0"/>
            <a:ext cx="3204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Висновки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1443841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Розроблено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структуру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UML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діаграму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взаємодії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класів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інформаційної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технології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захисту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вмісту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контенту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які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відображають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процеси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авторизації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реєстрації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завантаження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пограмного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коду,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аналізу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редагування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його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коду,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формування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рекомендацій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Розроблено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реляційну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базу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даних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користувачів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інформаційної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технології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які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замовляють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послуги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Описані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структури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даних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призначені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для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зберігання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інформації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надання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швидкого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доступу до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неї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фільтрації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файлів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рахунок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використання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теорії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нечітких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множин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Розроблено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програмний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засіб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реалізує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інформаційну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технологію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захисту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вмісту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контенту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надає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можливість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збільшити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рівень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захищеності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за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рахунок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використання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удосконаленого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алгоритму та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нечіткої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логіки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Результати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дослідження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отримані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під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час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виконання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магістерської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кваліфікаційної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роботи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підтверджують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підвищення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рівня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захищеності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за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рахунок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збільшення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кількості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файлів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підозрілим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вмістом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надання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більшої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кількості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рекомендацій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для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забезпечення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повного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захисту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внутрішньому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зовнішньому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рівнях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виконання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економічної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частини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кваліфікаційної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роботи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розрахунків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було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доведено,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програмний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продукт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економічно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доцільним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оскільки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витрати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розробку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вказаного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засобу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використанням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відповідної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інформаційної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технології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становлять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68525,3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Показник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абсолютної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ефективності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вкладених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інвестицій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</a:t>
            </a:r>
            <a:r>
              <a:rPr kumimoji="0" lang="ru-RU" sz="14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70868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відносної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40%, 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термін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окупності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інвестицій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становить 2,5 роки.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0"/>
            <a:ext cx="3204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Висновки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1684" y="2967335"/>
            <a:ext cx="5600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Дякую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за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увагу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3131840" y="188640"/>
            <a:ext cx="1728192" cy="715963"/>
          </a:xfrm>
        </p:spPr>
        <p:txBody>
          <a:bodyPr/>
          <a:lstStyle/>
          <a:p>
            <a:r>
              <a:rPr lang="uk-UA" sz="3800" dirty="0" smtClean="0">
                <a:solidFill>
                  <a:schemeClr val="bg1"/>
                </a:solidFill>
              </a:rPr>
              <a:t>Вступ</a:t>
            </a:r>
            <a:endParaRPr lang="ru-RU" sz="3800" dirty="0">
              <a:solidFill>
                <a:schemeClr val="bg1"/>
              </a:solidFill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1052736"/>
            <a:ext cx="9144000" cy="5805263"/>
          </a:xfrm>
        </p:spPr>
        <p:txBody>
          <a:bodyPr/>
          <a:lstStyle/>
          <a:p>
            <a:pPr marL="0" indent="0">
              <a:buNone/>
            </a:pPr>
            <a: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Актуальність розробки</a:t>
            </a:r>
            <a:r>
              <a:rPr lang="uk-UA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полягає в забезпеченні дотримання прав 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громадян та організацій </a:t>
            </a:r>
            <a:r>
              <a:rPr lang="uk-UA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через збереження інформації про їх особисте життя 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та діяльність, в тому числі конфіденційної, </a:t>
            </a:r>
            <a:r>
              <a:rPr lang="uk-UA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допомогою інформаційної технології, яка дозволить прийняти рішення 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 наявний рівень захисту вмісту контенту та надати </a:t>
            </a:r>
            <a:r>
              <a:rPr lang="uk-UA" sz="2400" dirty="0" smtClean="0">
                <a:latin typeface="Arial" pitchFamily="34" charset="0"/>
                <a:cs typeface="Arial" pitchFamily="34" charset="0"/>
              </a:rPr>
              <a:t>рекомендації щодо забезпечення необхідного рівня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Метою дослідження </a:t>
            </a:r>
            <a:r>
              <a:rPr lang="uk-UA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магістерській кваліфікаційній роботі є підвищення рівня захищеності вмісту контенту за рахунок впровадження інформаційної технології, яка базується на технічному аналізі програмного коду і діяльності 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IP</a:t>
            </a:r>
            <a:r>
              <a:rPr lang="uk-UA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-адрес</a:t>
            </a:r>
            <a:r>
              <a:rPr lang="uk-UA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696" y="0"/>
            <a:ext cx="6934200" cy="6858000"/>
          </a:xfrm>
        </p:spPr>
        <p:txBody>
          <a:bodyPr/>
          <a:lstStyle/>
          <a:p>
            <a:pPr>
              <a:buNone/>
            </a:pPr>
            <a:r>
              <a:rPr lang="uk-UA" sz="1800" b="1" dirty="0" smtClean="0">
                <a:latin typeface="Arial" pitchFamily="34" charset="0"/>
                <a:cs typeface="Arial" pitchFamily="34" charset="0"/>
              </a:rPr>
              <a:t>Для досягнення поставленої мети необхідно розв’язати такі задачі</a:t>
            </a:r>
            <a:r>
              <a:rPr lang="uk-UA" sz="18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Font typeface="Wingdings" pitchFamily="2" charset="2"/>
              <a:buChar char="v"/>
            </a:pPr>
            <a:r>
              <a:rPr lang="uk-UA" sz="1800" dirty="0" smtClean="0">
                <a:latin typeface="Arial" pitchFamily="34" charset="0"/>
                <a:cs typeface="Arial" pitchFamily="34" charset="0"/>
              </a:rPr>
              <a:t>провести аналіз проблеми забезпечення захисту вмісту контенту;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uk-UA" sz="1800" dirty="0" smtClean="0">
                <a:latin typeface="Arial" pitchFamily="34" charset="0"/>
                <a:cs typeface="Arial" pitchFamily="34" charset="0"/>
              </a:rPr>
              <a:t>розглянути сучасні технології та методи захисту вмісту контенту;</a:t>
            </a:r>
          </a:p>
          <a:p>
            <a:pPr marL="0" indent="0">
              <a:buFont typeface="Wingdings" pitchFamily="2" charset="2"/>
              <a:buChar char="v"/>
            </a:pPr>
            <a:r>
              <a:rPr lang="uk-UA" sz="1800" dirty="0" smtClean="0">
                <a:latin typeface="Arial" pitchFamily="34" charset="0"/>
                <a:cs typeface="Arial" pitchFamily="34" charset="0"/>
              </a:rPr>
              <a:t>  здійснити аналіз використання нечіткої логіки при прийнятті рішень в блокуванні адміністративної панелі;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itchFamily="2" charset="2"/>
              <a:buChar char="v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р</a:t>
            </a:r>
            <a:r>
              <a:rPr lang="uk-UA" sz="1800" dirty="0" err="1" smtClean="0">
                <a:latin typeface="Arial" pitchFamily="34" charset="0"/>
                <a:cs typeface="Arial" pitchFamily="34" charset="0"/>
              </a:rPr>
              <a:t>озробити</a:t>
            </a:r>
            <a:r>
              <a:rPr lang="uk-UA" sz="1800" dirty="0" smtClean="0">
                <a:latin typeface="Arial" pitchFamily="34" charset="0"/>
                <a:cs typeface="Arial" pitchFamily="34" charset="0"/>
              </a:rPr>
              <a:t> інформаційну модель процесу забезпечення рівня захищеності вмісту контенту;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itchFamily="2" charset="2"/>
              <a:buChar char="v"/>
            </a:pPr>
            <a:r>
              <a:rPr lang="uk-UA" sz="1800" dirty="0" smtClean="0">
                <a:latin typeface="Arial" pitchFamily="34" charset="0"/>
                <a:cs typeface="Arial" pitchFamily="34" charset="0"/>
              </a:rPr>
              <a:t>  розробити алгоритм захисту вмісту контенту;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itchFamily="2" charset="2"/>
              <a:buChar char="v"/>
            </a:pPr>
            <a:r>
              <a:rPr lang="uk-UA" sz="1800" dirty="0" smtClean="0">
                <a:latin typeface="Arial" pitchFamily="34" charset="0"/>
                <a:cs typeface="Arial" pitchFamily="34" charset="0"/>
              </a:rPr>
              <a:t>  розробити удосконалений метод захисту вмісту контенту;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itchFamily="2" charset="2"/>
              <a:buChar char="v"/>
            </a:pPr>
            <a:r>
              <a:rPr lang="uk-UA" sz="1800" dirty="0" smtClean="0">
                <a:latin typeface="Arial" pitchFamily="34" charset="0"/>
                <a:cs typeface="Arial" pitchFamily="34" charset="0"/>
              </a:rPr>
              <a:t>  розробити інформаційну технологію захисту вмісту контенту;</a:t>
            </a:r>
          </a:p>
          <a:p>
            <a:pPr marL="0" indent="0">
              <a:buFont typeface="Wingdings" pitchFamily="2" charset="2"/>
              <a:buChar char="v"/>
            </a:pPr>
            <a:r>
              <a:rPr lang="uk-UA" sz="1800" dirty="0" smtClean="0">
                <a:latin typeface="Arial" pitchFamily="34" charset="0"/>
                <a:cs typeface="Arial" pitchFamily="34" charset="0"/>
              </a:rPr>
              <a:t>  провести моделювання та аналіз роботи процесу захисту вмісту контенту з використанням інформаційної технології.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sz="1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Об’єкт </a:t>
            </a:r>
            <a:r>
              <a:rPr lang="uk-UA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дослідження</a:t>
            </a:r>
            <a:r>
              <a:rPr lang="uk-UA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процес забезпечення захищеності вмісту контенту</a:t>
            </a:r>
            <a:r>
              <a:rPr lang="uk-UA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uk-UA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Предмет дослідження</a:t>
            </a:r>
            <a:r>
              <a:rPr lang="uk-UA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технології захисту вмісту контенту.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</a:pPr>
            <a:endParaRPr lang="en-US" sz="1800" dirty="0">
              <a:solidFill>
                <a:srgbClr val="4D4D4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43608" y="1916832"/>
          <a:ext cx="5943600" cy="2975358"/>
        </p:xfrm>
        <a:graphic>
          <a:graphicData uri="http://schemas.openxmlformats.org/drawingml/2006/table">
            <a:tbl>
              <a:tblPr/>
              <a:tblGrid>
                <a:gridCol w="2611601"/>
                <a:gridCol w="1531004"/>
                <a:gridCol w="1800995"/>
              </a:tblGrid>
              <a:tr h="4432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0" u="none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Назва сервісу</a:t>
                      </a:r>
                      <a:endParaRPr lang="ru-RU" sz="1400" b="1" u="none" dirty="0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300" b="0" u="none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Функції</a:t>
                      </a:r>
                      <a:endParaRPr lang="ru-RU" sz="1400" b="1" u="none" dirty="0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u="none">
                          <a:solidFill>
                            <a:schemeClr val="bg2"/>
                          </a:solidFill>
                          <a:latin typeface="TimesNewRoman"/>
                          <a:ea typeface="Times New Roman"/>
                          <a:cs typeface="Times New Roman"/>
                        </a:rPr>
                        <a:t>FalconStor FreeStor</a:t>
                      </a:r>
                      <a:endParaRPr lang="ru-RU" sz="1400" b="1" u="none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0" u="none">
                          <a:solidFill>
                            <a:schemeClr val="bg2"/>
                          </a:solidFill>
                          <a:latin typeface="TimesNewRoman"/>
                          <a:ea typeface="Times New Roman"/>
                          <a:cs typeface="Times New Roman"/>
                        </a:rPr>
                        <a:t>Continuous Data Protector</a:t>
                      </a:r>
                      <a:endParaRPr lang="ru-RU" sz="1400" b="1" u="none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300" b="0" u="none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Зручність інтерфейсу користувача</a:t>
                      </a:r>
                      <a:endParaRPr lang="ru-RU" sz="1400" b="1" u="none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0" u="none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u="none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0" u="none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u="none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300" b="0" u="none" dirty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Можливість аналізу коду в мережі Інтернет</a:t>
                      </a:r>
                      <a:endParaRPr lang="ru-RU" sz="1400" b="1" u="none" dirty="0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0" u="none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u="none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0" u="none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u="none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u="none" dirty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Можливість аналізу діяльності </a:t>
                      </a:r>
                      <a:r>
                        <a:rPr lang="en-US" sz="1300" u="none" dirty="0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IP</a:t>
                      </a:r>
                      <a:endParaRPr lang="ru-RU" sz="1400" u="none" dirty="0">
                        <a:solidFill>
                          <a:schemeClr val="bg2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0" u="none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u="none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0" u="none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u="none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u="none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Можливість завантажувати дані більше 1 Тб</a:t>
                      </a:r>
                      <a:endParaRPr lang="ru-RU" sz="1400" u="none">
                        <a:solidFill>
                          <a:schemeClr val="bg2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0" u="none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u="none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0" u="none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u="none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u="none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Можливість аналізувати власний код</a:t>
                      </a:r>
                      <a:endParaRPr lang="ru-RU" sz="1400" u="none">
                        <a:solidFill>
                          <a:schemeClr val="bg2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0" u="none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u="none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0" u="none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u="none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u="none">
                          <a:solidFill>
                            <a:schemeClr val="bg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Можливість роботи за відсутності Інтернету</a:t>
                      </a:r>
                      <a:endParaRPr lang="ru-RU" sz="1400" u="none">
                        <a:solidFill>
                          <a:schemeClr val="bg2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0" u="none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u="none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0" u="none" dirty="0">
                          <a:solidFill>
                            <a:schemeClr val="bg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u="none" dirty="0">
                        <a:solidFill>
                          <a:schemeClr val="bg2"/>
                        </a:solidFill>
                        <a:latin typeface="TimesNew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1009" name="Rectangle 1"/>
          <p:cNvSpPr>
            <a:spLocks noChangeArrowheads="1"/>
          </p:cNvSpPr>
          <p:nvPr/>
        </p:nvSpPr>
        <p:spPr bwMode="auto">
          <a:xfrm>
            <a:off x="323528" y="188640"/>
            <a:ext cx="6702348" cy="70788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Порівняльна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характеристика існуючих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сервісів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захисту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вмісту контенту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accent3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315200" cy="715962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Постановка задачі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0711" t="25219" r="26121" b="14735"/>
          <a:stretch>
            <a:fillRect/>
          </a:stretch>
        </p:blipFill>
        <p:spPr bwMode="auto">
          <a:xfrm>
            <a:off x="1691680" y="1700808"/>
            <a:ext cx="561662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0711" t="21282" r="26121" b="69859"/>
          <a:stretch>
            <a:fillRect/>
          </a:stretch>
        </p:blipFill>
        <p:spPr bwMode="auto">
          <a:xfrm>
            <a:off x="1259632" y="1916832"/>
            <a:ext cx="561662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28970" t="50000" r="26202" b="12594"/>
          <a:stretch>
            <a:fillRect/>
          </a:stretch>
        </p:blipFill>
        <p:spPr bwMode="auto">
          <a:xfrm>
            <a:off x="1115616" y="2996952"/>
            <a:ext cx="583264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Інформаційна модель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5479876" cy="469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43608" y="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>
                <a:solidFill>
                  <a:schemeClr val="accent3"/>
                </a:solidFill>
              </a:rPr>
              <a:t>Схема інформаційної моделі захисту вмісту контенту</a:t>
            </a:r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Модифікований алгоритм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4962" y="1219200"/>
            <a:ext cx="59340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75656" y="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>
                <a:solidFill>
                  <a:schemeClr val="accent3"/>
                </a:solidFill>
              </a:rPr>
              <a:t>Удосконалений алгоритм захисту вмісту контенту</a:t>
            </a:r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База даних ЕР модель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268760"/>
            <a:ext cx="5932805" cy="528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7020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solidFill>
                  <a:schemeClr val="accent3"/>
                </a:solidFill>
              </a:rPr>
              <a:t>Концептуальна схема бази даних інформаційної технології захисту вмісту контенту</a:t>
            </a:r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werpoint-template">
  <a:themeElements>
    <a:clrScheme name="">
      <a:dk1>
        <a:srgbClr val="333333"/>
      </a:dk1>
      <a:lt1>
        <a:srgbClr val="FFFFFF"/>
      </a:lt1>
      <a:dk2>
        <a:srgbClr val="333333"/>
      </a:dk2>
      <a:lt2>
        <a:srgbClr val="1F1F1F"/>
      </a:lt2>
      <a:accent1>
        <a:srgbClr val="434453"/>
      </a:accent1>
      <a:accent2>
        <a:srgbClr val="60616C"/>
      </a:accent2>
      <a:accent3>
        <a:srgbClr val="FFFFFF"/>
      </a:accent3>
      <a:accent4>
        <a:srgbClr val="2A2A2A"/>
      </a:accent4>
      <a:accent5>
        <a:srgbClr val="B0B0B3"/>
      </a:accent5>
      <a:accent6>
        <a:srgbClr val="565761"/>
      </a:accent6>
      <a:hlink>
        <a:srgbClr val="9D9D9D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56</TotalTime>
  <Words>770</Words>
  <Application>Microsoft Office PowerPoint</Application>
  <PresentationFormat>Экран (4:3)</PresentationFormat>
  <Paragraphs>70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powerpoint-template</vt:lpstr>
      <vt:lpstr>Інформаційна технологія захисту вмісту контенту</vt:lpstr>
      <vt:lpstr>Вступ</vt:lpstr>
      <vt:lpstr>Слайд 3</vt:lpstr>
      <vt:lpstr>Слайд 4</vt:lpstr>
      <vt:lpstr>Постановка задачі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Інформаційна технологія захисту вмісту контенту</dc:title>
  <dc:creator>Любашка</dc:creator>
  <cp:lastModifiedBy>Любашка</cp:lastModifiedBy>
  <cp:revision>7</cp:revision>
  <dcterms:created xsi:type="dcterms:W3CDTF">2015-11-18T21:28:25Z</dcterms:created>
  <dcterms:modified xsi:type="dcterms:W3CDTF">2015-11-19T08:53:58Z</dcterms:modified>
</cp:coreProperties>
</file>