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5" r:id="rId1"/>
  </p:sldMasterIdLst>
  <p:sldIdLst>
    <p:sldId id="256" r:id="rId2"/>
    <p:sldId id="289" r:id="rId3"/>
    <p:sldId id="302" r:id="rId4"/>
    <p:sldId id="297" r:id="rId5"/>
    <p:sldId id="259" r:id="rId6"/>
    <p:sldId id="309" r:id="rId7"/>
    <p:sldId id="303" r:id="rId8"/>
    <p:sldId id="280" r:id="rId9"/>
    <p:sldId id="304" r:id="rId10"/>
    <p:sldId id="293" r:id="rId11"/>
    <p:sldId id="295" r:id="rId12"/>
    <p:sldId id="298" r:id="rId13"/>
    <p:sldId id="306" r:id="rId14"/>
    <p:sldId id="299" r:id="rId15"/>
    <p:sldId id="310" r:id="rId16"/>
    <p:sldId id="285" r:id="rId17"/>
    <p:sldId id="307" r:id="rId18"/>
    <p:sldId id="305" r:id="rId19"/>
    <p:sldId id="286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69" autoAdjust="0"/>
  </p:normalViewPr>
  <p:slideViewPr>
    <p:cSldViewPr>
      <p:cViewPr varScale="1">
        <p:scale>
          <a:sx n="86" d="100"/>
          <a:sy n="86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30EA3-ED8F-4254-AA86-577F72C52D63}" type="datetimeFigureOut">
              <a:rPr lang="uk-UA" smtClean="0"/>
              <a:pPr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46CD8-DE92-483A-81C4-A4D59F7BF68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6" r:id="rId1"/>
    <p:sldLayoutId id="2147484167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3" r:id="rId8"/>
    <p:sldLayoutId id="2147484174" r:id="rId9"/>
    <p:sldLayoutId id="2147484175" r:id="rId10"/>
    <p:sldLayoutId id="2147484176" r:id="rId11"/>
    <p:sldLayoutId id="214748417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992888" cy="37444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b="1" dirty="0" smtClean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Комп</a:t>
            </a:r>
            <a:r>
              <a:rPr lang="en-US" b="1" dirty="0" smtClean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’</a:t>
            </a:r>
            <a:r>
              <a:rPr lang="uk-UA" b="1" dirty="0" smtClean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ютерні методи вимірювання </a:t>
            </a:r>
            <a:r>
              <a:rPr lang="uk-UA" b="1" dirty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акустичних параметрів</a:t>
            </a:r>
            <a:r>
              <a:rPr lang="en-US" b="1" dirty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uk-UA" b="1" dirty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приміщень та псофометричних шумів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30710" y="5085183"/>
            <a:ext cx="67310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Виконала -  Байда Вікторія Валеріївна</a:t>
            </a:r>
          </a:p>
          <a:p>
            <a:r>
              <a:rPr lang="uk-UA" sz="2000" dirty="0"/>
              <a:t>Науковий керівник – доц., </a:t>
            </a:r>
            <a:r>
              <a:rPr lang="uk-UA" sz="2000" dirty="0" err="1"/>
              <a:t>к.т.н</a:t>
            </a:r>
            <a:r>
              <a:rPr lang="uk-UA" sz="2000" dirty="0"/>
              <a:t>. Крупельницький Л.В</a:t>
            </a:r>
            <a:r>
              <a:rPr lang="uk-UA" sz="2000" dirty="0" smtClean="0"/>
              <a:t>.</a:t>
            </a:r>
            <a:endParaRPr lang="en-US" sz="2000" dirty="0" smtClean="0"/>
          </a:p>
          <a:p>
            <a:r>
              <a:rPr lang="uk-UA" sz="2000" dirty="0" smtClean="0"/>
              <a:t>Робота виконана в НТЦ «Аналогово-цифрові системи ВНТУ»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86016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24744"/>
          </a:xfrm>
        </p:spPr>
        <p:txBody>
          <a:bodyPr>
            <a:noAutofit/>
          </a:bodyPr>
          <a:lstStyle/>
          <a:p>
            <a:r>
              <a:rPr lang="uk-UA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Псофометричні фільтри при оцінюванні рівня шумів</a:t>
            </a:r>
            <a:endParaRPr lang="uk-UA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940" y="1340768"/>
            <a:ext cx="8424936" cy="3096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Слух </a:t>
            </a:r>
            <a:r>
              <a:rPr lang="uk-UA" sz="2400" dirty="0">
                <a:solidFill>
                  <a:schemeClr val="tx1"/>
                </a:solidFill>
              </a:rPr>
              <a:t>людини має різну чутливість до шумів різних частот. Тому при вимірюванні </a:t>
            </a:r>
            <a:r>
              <a:rPr lang="uk-UA" sz="2400" dirty="0" smtClean="0">
                <a:solidFill>
                  <a:schemeClr val="tx1"/>
                </a:solidFill>
              </a:rPr>
              <a:t>акустичних параметрів </a:t>
            </a:r>
            <a:r>
              <a:rPr lang="uk-UA" sz="2400" dirty="0">
                <a:solidFill>
                  <a:schemeClr val="tx1"/>
                </a:solidFill>
              </a:rPr>
              <a:t>доцільно </a:t>
            </a:r>
            <a:r>
              <a:rPr lang="uk-UA" sz="2400" dirty="0" smtClean="0">
                <a:solidFill>
                  <a:schemeClr val="tx1"/>
                </a:solidFill>
              </a:rPr>
              <a:t>використовувати так звані </a:t>
            </a:r>
            <a:endParaRPr lang="uk-UA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2476746"/>
            <a:ext cx="4119841" cy="40198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1940" y="2467220"/>
            <a:ext cx="46805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псофометричні </a:t>
            </a:r>
            <a:r>
              <a:rPr lang="uk-UA" sz="2400" dirty="0"/>
              <a:t>фільтри, які будуть відповідним чином формувати амплітудно-частотну характеристику на вході вимірювача. </a:t>
            </a:r>
          </a:p>
          <a:p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481940" y="5013176"/>
            <a:ext cx="48527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/>
              <a:t>Псофометричні фільтри стандартизовані як у телерадіомовленні (а), так і в галузі зв</a:t>
            </a:r>
            <a:r>
              <a:rPr lang="en-US" sz="2000" dirty="0"/>
              <a:t>’</a:t>
            </a:r>
            <a:r>
              <a:rPr lang="uk-UA" sz="2000" dirty="0"/>
              <a:t>язку (б).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1739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Моделювання цифрових псофометричних фільтрів</a:t>
            </a:r>
            <a:endParaRPr lang="uk-UA" sz="3600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200" dirty="0">
                <a:solidFill>
                  <a:schemeClr val="tx1"/>
                </a:solidFill>
              </a:rPr>
              <a:t>Формула для рекурсивного фільтра </a:t>
            </a:r>
            <a:r>
              <a:rPr lang="uk-UA" sz="2200" dirty="0" smtClean="0">
                <a:solidFill>
                  <a:schemeClr val="tx1"/>
                </a:solidFill>
              </a:rPr>
              <a:t>Чебишева другого порядку</a:t>
            </a:r>
            <a:endParaRPr lang="uk-UA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sz="2900" dirty="0">
                <a:solidFill>
                  <a:schemeClr val="tx1"/>
                </a:solidFill>
              </a:rPr>
              <a:t>S'(i)=a0*S(i)+a1*S(i-1)+a2*S(i-2)-b1*S'(i-1)-b2*S'(i-2</a:t>
            </a:r>
            <a:r>
              <a:rPr lang="pl-PL" sz="2900" dirty="0" smtClean="0">
                <a:solidFill>
                  <a:schemeClr val="tx1"/>
                </a:solidFill>
              </a:rPr>
              <a:t>)</a:t>
            </a:r>
            <a:endParaRPr lang="uk-UA" sz="29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Формула для рекурсивного фільтра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Баттерворта першого </a:t>
            </a: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порядку: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S'(i)=a0*S(i)+a1*S(i-1)-b1*S'(i-1)</a:t>
            </a:r>
          </a:p>
          <a:p>
            <a:pPr marL="0" indent="0">
              <a:buNone/>
            </a:pPr>
            <a:endParaRPr lang="pl-PL" sz="2200" dirty="0"/>
          </a:p>
          <a:p>
            <a:pPr marL="0" indent="0">
              <a:buNone/>
            </a:pPr>
            <a:r>
              <a:rPr lang="uk-UA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Фільтр 1 складається з ФНЧ Чебишева 2-го порядку </a:t>
            </a:r>
          </a:p>
          <a:p>
            <a:pPr marL="0" indent="0">
              <a:buNone/>
            </a:pPr>
            <a:r>
              <a:rPr lang="uk-UA" sz="2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a0=0.13726</a:t>
            </a:r>
            <a:r>
              <a:rPr lang="uk-UA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; a1=0.27452; a2=0.13726; b1=-0.866; </a:t>
            </a:r>
            <a:r>
              <a:rPr lang="uk-UA" sz="2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b2=0.415045</a:t>
            </a:r>
          </a:p>
          <a:p>
            <a:pPr marL="0" indent="0">
              <a:buNone/>
            </a:pPr>
            <a:r>
              <a:rPr lang="uk-UA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 </a:t>
            </a:r>
            <a:r>
              <a:rPr lang="uk-U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ФВЧ Баттерворта 1-го порядку </a:t>
            </a:r>
          </a:p>
          <a:p>
            <a:pPr marL="0" indent="0">
              <a:buNone/>
            </a:pPr>
            <a:r>
              <a:rPr lang="uk-UA" sz="2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a0=0.687044; a1</a:t>
            </a:r>
            <a:r>
              <a:rPr lang="uk-UA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=-</a:t>
            </a:r>
            <a:r>
              <a:rPr lang="uk-UA" sz="2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0.68704; b1</a:t>
            </a:r>
            <a:r>
              <a:rPr lang="uk-UA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=-0.37408</a:t>
            </a:r>
            <a:r>
              <a:rPr lang="uk-UA" sz="2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uk-UA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Фільтр 2 </a:t>
            </a:r>
            <a:r>
              <a:rPr lang="uk-U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складається з ФНЧ Чебишева 2-го </a:t>
            </a:r>
            <a:r>
              <a:rPr lang="uk-UA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порядку</a:t>
            </a:r>
            <a:endParaRPr lang="uk-UA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uk-UA" sz="2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a0=0.070684</a:t>
            </a:r>
            <a:r>
              <a:rPr lang="uk-UA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; a1=0.141368; a2=0.070684; b1=-1.2531; b2=0.535844	</a:t>
            </a:r>
            <a:endParaRPr lang="uk-UA" sz="22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uk-UA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 </a:t>
            </a:r>
            <a:r>
              <a:rPr lang="uk-UA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такого ж ФВЧ Баттерворта 1-го порядку </a:t>
            </a:r>
          </a:p>
          <a:p>
            <a:pPr marL="0" indent="0">
              <a:buNone/>
            </a:pPr>
            <a:r>
              <a:rPr lang="uk-UA" sz="2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a0=0.687044; a1</a:t>
            </a:r>
            <a:r>
              <a:rPr lang="uk-UA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=-</a:t>
            </a:r>
            <a:r>
              <a:rPr lang="uk-UA" sz="2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0.68704; b1</a:t>
            </a:r>
            <a:r>
              <a:rPr lang="uk-UA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=-0.37408.</a:t>
            </a:r>
            <a:endParaRPr lang="uk-UA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0824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370" y="2836920"/>
            <a:ext cx="6118225" cy="3968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600" y="188640"/>
            <a:ext cx="8424936" cy="11247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Програмна реалізація комп</a:t>
            </a:r>
            <a:r>
              <a:rPr lang="en-US" sz="2800" b="1" dirty="0" smtClean="0">
                <a:solidFill>
                  <a:schemeClr val="tx1"/>
                </a:solidFill>
              </a:rPr>
              <a:t>’</a:t>
            </a:r>
            <a:r>
              <a:rPr lang="ru-RU" sz="2800" b="1" dirty="0" smtClean="0">
                <a:solidFill>
                  <a:schemeClr val="tx1"/>
                </a:solidFill>
              </a:rPr>
              <a:t>ютерного методу </a:t>
            </a:r>
            <a:r>
              <a:rPr lang="uk-UA" sz="2800" b="1" dirty="0" smtClean="0">
                <a:solidFill>
                  <a:schemeClr val="tx1"/>
                </a:solidFill>
              </a:rPr>
              <a:t>для вимірювання акустичних параметрів приміщень</a:t>
            </a:r>
            <a:endParaRPr lang="uk-UA" sz="28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682" y="1367296"/>
            <a:ext cx="8229600" cy="1728192"/>
          </a:xfrm>
        </p:spPr>
        <p:txBody>
          <a:bodyPr>
            <a:normAutofit/>
          </a:bodyPr>
          <a:lstStyle/>
          <a:p>
            <a:pPr algn="just"/>
            <a:r>
              <a:rPr lang="uk-UA" sz="2400" dirty="0" smtClean="0">
                <a:solidFill>
                  <a:schemeClr val="tx1"/>
                </a:solidFill>
              </a:rPr>
              <a:t>ПЗ реалізовано мовою С</a:t>
            </a:r>
            <a:r>
              <a:rPr lang="en-US" sz="2400" dirty="0" smtClean="0">
                <a:solidFill>
                  <a:schemeClr val="tx1"/>
                </a:solidFill>
              </a:rPr>
              <a:t>#</a:t>
            </a:r>
            <a:r>
              <a:rPr lang="uk-UA" sz="2400" dirty="0" smtClean="0">
                <a:solidFill>
                  <a:schemeClr val="tx1"/>
                </a:solidFill>
              </a:rPr>
              <a:t> у вільному середовищі </a:t>
            </a:r>
            <a:r>
              <a:rPr lang="en-US" sz="2400" dirty="0" err="1" smtClean="0">
                <a:solidFill>
                  <a:schemeClr val="tx1"/>
                </a:solidFill>
              </a:rPr>
              <a:t>SharpDevelop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Використані </a:t>
            </a:r>
            <a:r>
              <a:rPr lang="ru-RU" sz="2400" dirty="0" smtClean="0">
                <a:solidFill>
                  <a:schemeClr val="tx1"/>
                </a:solidFill>
              </a:rPr>
              <a:t>б</a:t>
            </a:r>
            <a:r>
              <a:rPr lang="uk-UA" sz="2400" dirty="0" smtClean="0">
                <a:solidFill>
                  <a:schemeClr val="tx1"/>
                </a:solidFill>
              </a:rPr>
              <a:t>і</a:t>
            </a:r>
            <a:r>
              <a:rPr lang="ru-RU" sz="2400" dirty="0" smtClean="0">
                <a:solidFill>
                  <a:schemeClr val="tx1"/>
                </a:solidFill>
              </a:rPr>
              <a:t>бліотеки </a:t>
            </a:r>
            <a:r>
              <a:rPr lang="en-US" sz="2400" dirty="0" smtClean="0">
                <a:solidFill>
                  <a:schemeClr val="tx1"/>
                </a:solidFill>
              </a:rPr>
              <a:t>N</a:t>
            </a:r>
            <a:r>
              <a:rPr lang="uk-UA" sz="2400" dirty="0" smtClean="0">
                <a:solidFill>
                  <a:schemeClr val="tx1"/>
                </a:solidFill>
              </a:rPr>
              <a:t>А</a:t>
            </a:r>
            <a:r>
              <a:rPr lang="en-US" sz="2400" dirty="0" err="1" smtClean="0">
                <a:solidFill>
                  <a:schemeClr val="tx1"/>
                </a:solidFill>
              </a:rPr>
              <a:t>udio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та </a:t>
            </a:r>
            <a:r>
              <a:rPr lang="en-US" sz="2400" dirty="0" smtClean="0">
                <a:solidFill>
                  <a:schemeClr val="tx1"/>
                </a:solidFill>
              </a:rPr>
              <a:t>Math.NET </a:t>
            </a:r>
            <a:r>
              <a:rPr lang="uk-UA" sz="2400" dirty="0" smtClean="0">
                <a:solidFill>
                  <a:schemeClr val="tx1"/>
                </a:solidFill>
              </a:rPr>
              <a:t>для обробки.</a:t>
            </a:r>
            <a:endParaRPr lang="uk-UA" sz="2400" dirty="0" smtClean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102772" y="5559878"/>
            <a:ext cx="1368152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228184" y="3699346"/>
            <a:ext cx="1504196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444208" y="5541205"/>
            <a:ext cx="1139630" cy="18673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99330" y="4077072"/>
            <a:ext cx="1152128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3753906"/>
            <a:ext cx="1331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о</a:t>
            </a:r>
            <a:r>
              <a:rPr lang="uk-UA" dirty="0" smtClean="0"/>
              <a:t>бласть </a:t>
            </a:r>
          </a:p>
          <a:p>
            <a:r>
              <a:rPr lang="uk-UA" dirty="0"/>
              <a:t>з</a:t>
            </a:r>
            <a:r>
              <a:rPr lang="uk-UA" dirty="0" smtClean="0"/>
              <a:t>адання</a:t>
            </a:r>
          </a:p>
          <a:p>
            <a:r>
              <a:rPr lang="uk-UA" dirty="0" smtClean="0"/>
              <a:t>генераторів</a:t>
            </a:r>
            <a:endParaRPr lang="uk-UA" dirty="0"/>
          </a:p>
        </p:txBody>
      </p:sp>
      <p:sp>
        <p:nvSpPr>
          <p:cNvPr id="15" name="TextBox 14"/>
          <p:cNvSpPr txBox="1"/>
          <p:nvPr/>
        </p:nvSpPr>
        <p:spPr>
          <a:xfrm>
            <a:off x="7597053" y="5218039"/>
            <a:ext cx="1367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р</a:t>
            </a:r>
            <a:r>
              <a:rPr lang="uk-UA" dirty="0" smtClean="0"/>
              <a:t>езультати вимірювань</a:t>
            </a:r>
            <a:endParaRPr lang="uk-UA" dirty="0"/>
          </a:p>
        </p:txBody>
      </p:sp>
      <p:sp>
        <p:nvSpPr>
          <p:cNvPr id="16" name="TextBox 15"/>
          <p:cNvSpPr txBox="1"/>
          <p:nvPr/>
        </p:nvSpPr>
        <p:spPr>
          <a:xfrm>
            <a:off x="7749578" y="3095488"/>
            <a:ext cx="14116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сигнал </a:t>
            </a:r>
          </a:p>
          <a:p>
            <a:r>
              <a:rPr lang="uk-UA" dirty="0" smtClean="0"/>
              <a:t>з суми частотних складових</a:t>
            </a:r>
          </a:p>
          <a:p>
            <a:r>
              <a:rPr lang="uk-UA" dirty="0" smtClean="0"/>
              <a:t>генераторів</a:t>
            </a:r>
            <a:endParaRPr lang="uk-UA" dirty="0"/>
          </a:p>
        </p:txBody>
      </p:sp>
      <p:sp>
        <p:nvSpPr>
          <p:cNvPr id="18" name="TextBox 17"/>
          <p:cNvSpPr txBox="1"/>
          <p:nvPr/>
        </p:nvSpPr>
        <p:spPr>
          <a:xfrm>
            <a:off x="85853" y="5421900"/>
            <a:ext cx="11599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форма</a:t>
            </a:r>
          </a:p>
          <a:p>
            <a:r>
              <a:rPr lang="uk-UA" dirty="0" smtClean="0"/>
              <a:t>вихідного</a:t>
            </a:r>
          </a:p>
          <a:p>
            <a:r>
              <a:rPr lang="uk-UA" dirty="0" smtClean="0"/>
              <a:t>сигналу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8467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556792"/>
            <a:ext cx="8507024" cy="1512168"/>
          </a:xfrm>
        </p:spPr>
        <p:txBody>
          <a:bodyPr>
            <a:noAutofit/>
          </a:bodyPr>
          <a:lstStyle/>
          <a:p>
            <a:pPr algn="l"/>
            <a:r>
              <a:rPr lang="uk-UA" sz="2400" dirty="0" smtClean="0"/>
              <a:t>Реалізуються </a:t>
            </a:r>
            <a:r>
              <a:rPr lang="uk-UA" sz="2400" dirty="0"/>
              <a:t>2 псофометричні фільтри, кожен з яких складається з двох фільтрів – фільтру Баттерворта і фільтру </a:t>
            </a:r>
            <a:r>
              <a:rPr lang="uk-UA" sz="2400" dirty="0" smtClean="0"/>
              <a:t>Чебишева</a:t>
            </a:r>
            <a:r>
              <a:rPr lang="uk-UA" sz="2400" dirty="0" smtClean="0"/>
              <a:t>.</a:t>
            </a:r>
            <a:r>
              <a:rPr lang="uk-UA" sz="2400" dirty="0"/>
              <a:t>	</a:t>
            </a:r>
            <a:br>
              <a:rPr lang="uk-UA" sz="2400" dirty="0"/>
            </a:br>
            <a:endParaRPr lang="uk-UA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600" y="188640"/>
            <a:ext cx="8424936" cy="1124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/>
              <a:t>Програмна реалізація комп</a:t>
            </a:r>
            <a:r>
              <a:rPr lang="en-US" sz="2800" b="1" dirty="0" smtClean="0"/>
              <a:t>’</a:t>
            </a:r>
            <a:r>
              <a:rPr lang="ru-RU" sz="2800" b="1" dirty="0" smtClean="0"/>
              <a:t>ютерного методу </a:t>
            </a:r>
            <a:r>
              <a:rPr lang="uk-UA" sz="2800" b="1" dirty="0" smtClean="0"/>
              <a:t>для вимірювання псофометричних шумів</a:t>
            </a:r>
            <a:endParaRPr lang="uk-UA" sz="2800" b="1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680" y="2485547"/>
            <a:ext cx="5354320" cy="28187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54292" y="2636912"/>
            <a:ext cx="35280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Одночасно відбувається переведення амплітуди семплів у децибели.</a:t>
            </a:r>
            <a:br>
              <a:rPr lang="uk-UA" sz="2400" dirty="0"/>
            </a:br>
            <a:r>
              <a:rPr lang="uk-UA" sz="2400" dirty="0"/>
              <a:t>Також передбач</a:t>
            </a:r>
            <a:r>
              <a:rPr lang="ru-RU" sz="2400" dirty="0"/>
              <a:t>ено</a:t>
            </a:r>
            <a:r>
              <a:rPr lang="uk-UA" sz="2400" dirty="0"/>
              <a:t> конвертацію сигналу із </a:t>
            </a:r>
            <a:r>
              <a:rPr lang="en-US" sz="2400" dirty="0"/>
              <a:t>wav</a:t>
            </a:r>
            <a:r>
              <a:rPr lang="uk-UA" sz="2400" dirty="0"/>
              <a:t>-формату, тобто із бітів у семпли і навпаки, розділення і змішування </a:t>
            </a:r>
            <a:r>
              <a:rPr lang="uk-UA" sz="2400" dirty="0" smtClean="0"/>
              <a:t>каналів.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051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chemeClr val="tx1"/>
                </a:solidFill>
              </a:rPr>
              <a:t>Функціональні можливості ПЗ</a:t>
            </a:r>
            <a:endParaRPr lang="uk-UA" sz="40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15010"/>
            <a:ext cx="8229600" cy="4525963"/>
          </a:xfrm>
        </p:spPr>
        <p:txBody>
          <a:bodyPr/>
          <a:lstStyle/>
          <a:p>
            <a:pPr algn="just"/>
            <a:r>
              <a:rPr lang="uk-UA" dirty="0" smtClean="0">
                <a:solidFill>
                  <a:schemeClr val="tx1"/>
                </a:solidFill>
              </a:rPr>
              <a:t>задання тривалостей подання та запису сигналу;</a:t>
            </a:r>
          </a:p>
          <a:p>
            <a:pPr algn="just"/>
            <a:r>
              <a:rPr lang="uk-UA" dirty="0" smtClean="0">
                <a:solidFill>
                  <a:schemeClr val="tx1"/>
                </a:solidFill>
              </a:rPr>
              <a:t>задання суми частот вручну або програмно;</a:t>
            </a:r>
          </a:p>
          <a:p>
            <a:pPr algn="just"/>
            <a:r>
              <a:rPr lang="uk-UA" dirty="0" smtClean="0">
                <a:solidFill>
                  <a:schemeClr val="tx1"/>
                </a:solidFill>
              </a:rPr>
              <a:t>отримання спектру вхідних і вихідних сигналів;</a:t>
            </a:r>
          </a:p>
          <a:p>
            <a:pPr algn="just"/>
            <a:r>
              <a:rPr lang="uk-UA" dirty="0" smtClean="0">
                <a:solidFill>
                  <a:schemeClr val="tx1"/>
                </a:solidFill>
              </a:rPr>
              <a:t>відображення графіків затухань.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27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 результаті роботи розробки включені до складу Аналізатора параметрів звукових трактів АПЗТ-А3</a:t>
            </a:r>
            <a:endParaRPr lang="uk-UA" sz="3200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132856"/>
            <a:ext cx="6333389" cy="370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7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76872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Переваги комп</a:t>
            </a:r>
            <a:r>
              <a:rPr lang="en-US" sz="32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’</a:t>
            </a:r>
            <a:r>
              <a:rPr lang="uk-UA" sz="32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ютерних методів аналізу акустичних параметрів приміщень та вимірювання рівня шумів</a:t>
            </a:r>
            <a:endParaRPr lang="uk-UA" sz="3200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420888"/>
            <a:ext cx="8712968" cy="3705275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невеликі затрати на створення окремих компонентів і системи в цілому;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можливість простої модифікації алгоритмів вимірювань;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можливість </a:t>
            </a:r>
            <a:r>
              <a:rPr lang="ru-RU" dirty="0" smtClean="0">
                <a:solidFill>
                  <a:schemeClr val="tx1"/>
                </a:solidFill>
              </a:rPr>
              <a:t>калібрування.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11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5446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b="1" dirty="0">
                <a:solidFill>
                  <a:schemeClr val="tx1"/>
                </a:solidFill>
              </a:rPr>
              <a:t>Положення, що їх винесено на захист</a:t>
            </a:r>
            <a:r>
              <a:rPr lang="uk-UA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uk-UA" dirty="0">
              <a:solidFill>
                <a:schemeClr val="tx1"/>
              </a:solidFill>
            </a:endParaRPr>
          </a:p>
          <a:p>
            <a:pPr lvl="0"/>
            <a:r>
              <a:rPr lang="ru-RU" dirty="0">
                <a:solidFill>
                  <a:schemeClr val="tx1"/>
                </a:solidFill>
              </a:rPr>
              <a:t>метод вимірювання акустичних параметрів приміщень за допомогою полігармонійних сигналів</a:t>
            </a:r>
            <a:r>
              <a:rPr lang="uk-UA" dirty="0">
                <a:solidFill>
                  <a:schemeClr val="tx1"/>
                </a:solidFill>
              </a:rPr>
              <a:t> дає можливість одночасного вимірювання часу реверберації на різних частотах</a:t>
            </a:r>
            <a:r>
              <a:rPr lang="uk-UA" dirty="0" smtClean="0">
                <a:solidFill>
                  <a:schemeClr val="tx1"/>
                </a:solidFill>
              </a:rPr>
              <a:t>;</a:t>
            </a:r>
          </a:p>
          <a:p>
            <a:pPr lvl="0"/>
            <a:endParaRPr lang="uk-UA" dirty="0">
              <a:solidFill>
                <a:schemeClr val="tx1"/>
              </a:solidFill>
            </a:endParaRPr>
          </a:p>
          <a:p>
            <a:pPr lvl="0"/>
            <a:r>
              <a:rPr lang="uk-UA" dirty="0">
                <a:solidFill>
                  <a:schemeClr val="tx1"/>
                </a:solidFill>
              </a:rPr>
              <a:t>вимірювання псофометричних шумів за допомогою спектрального аналізу із використанням цифрової фільтрації да можливість зімітувати частотну характеристику слуху людини</a:t>
            </a:r>
            <a:r>
              <a:rPr lang="uk-UA" dirty="0" smtClean="0">
                <a:solidFill>
                  <a:schemeClr val="tx1"/>
                </a:solidFill>
              </a:rPr>
              <a:t>;</a:t>
            </a:r>
          </a:p>
          <a:p>
            <a:pPr lvl="0"/>
            <a:endParaRPr lang="uk-UA" dirty="0">
              <a:solidFill>
                <a:schemeClr val="tx1"/>
              </a:solidFill>
            </a:endParaRPr>
          </a:p>
          <a:p>
            <a:pPr lvl="0"/>
            <a:r>
              <a:rPr lang="ru-RU" dirty="0">
                <a:solidFill>
                  <a:schemeClr val="tx1"/>
                </a:solidFill>
              </a:rPr>
              <a:t>оптиміз</a:t>
            </a:r>
            <a:r>
              <a:rPr lang="uk-UA" dirty="0">
                <a:solidFill>
                  <a:schemeClr val="tx1"/>
                </a:solidFill>
              </a:rPr>
              <a:t>ований</a:t>
            </a:r>
            <a:r>
              <a:rPr lang="ru-RU" dirty="0">
                <a:solidFill>
                  <a:schemeClr val="tx1"/>
                </a:solidFill>
              </a:rPr>
              <a:t> інтерфейс </a:t>
            </a:r>
            <a:r>
              <a:rPr lang="uk-UA" dirty="0">
                <a:solidFill>
                  <a:schemeClr val="tx1"/>
                </a:solidFill>
              </a:rPr>
              <a:t>п</a:t>
            </a:r>
            <a:r>
              <a:rPr lang="ru-RU" dirty="0">
                <a:solidFill>
                  <a:schemeClr val="tx1"/>
                </a:solidFill>
              </a:rPr>
              <a:t>рограми та спос</a:t>
            </a:r>
            <a:r>
              <a:rPr lang="uk-UA" dirty="0">
                <a:solidFill>
                  <a:schemeClr val="tx1"/>
                </a:solidFill>
              </a:rPr>
              <a:t>іб</a:t>
            </a:r>
            <a:r>
              <a:rPr lang="ru-RU" dirty="0">
                <a:solidFill>
                  <a:schemeClr val="tx1"/>
                </a:solidFill>
              </a:rPr>
              <a:t> графічного представлення результатів вимірювань</a:t>
            </a:r>
            <a:r>
              <a:rPr lang="uk-UA" dirty="0">
                <a:solidFill>
                  <a:schemeClr val="tx1"/>
                </a:solidFill>
              </a:rPr>
              <a:t> спрощує роботу над вимірюваннями.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8393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507288" cy="5865515"/>
          </a:xfrm>
        </p:spPr>
        <p:txBody>
          <a:bodyPr>
            <a:normAutofit fontScale="32500" lnSpcReduction="20000"/>
          </a:bodyPr>
          <a:lstStyle/>
          <a:p>
            <a:r>
              <a:rPr lang="uk-UA" sz="7400" b="1" dirty="0" smtClean="0">
                <a:solidFill>
                  <a:schemeClr val="tx1"/>
                </a:solidFill>
              </a:rPr>
              <a:t>Результати</a:t>
            </a:r>
            <a:r>
              <a:rPr lang="uk-UA" sz="7400" dirty="0" smtClean="0">
                <a:solidFill>
                  <a:schemeClr val="tx1"/>
                </a:solidFill>
              </a:rPr>
              <a:t> </a:t>
            </a:r>
            <a:r>
              <a:rPr lang="uk-UA" sz="7400" dirty="0">
                <a:solidFill>
                  <a:schemeClr val="tx1"/>
                </a:solidFill>
              </a:rPr>
              <a:t>дослідження були </a:t>
            </a:r>
            <a:r>
              <a:rPr lang="uk-UA" sz="7400" dirty="0" smtClean="0">
                <a:solidFill>
                  <a:schemeClr val="tx1"/>
                </a:solidFill>
              </a:rPr>
              <a:t>апробовані </a:t>
            </a:r>
            <a:r>
              <a:rPr lang="uk-UA" sz="7400" dirty="0">
                <a:solidFill>
                  <a:schemeClr val="tx1"/>
                </a:solidFill>
              </a:rPr>
              <a:t>у </a:t>
            </a:r>
            <a:r>
              <a:rPr lang="uk-UA" sz="7400" dirty="0" smtClean="0">
                <a:solidFill>
                  <a:schemeClr val="tx1"/>
                </a:solidFill>
              </a:rPr>
              <a:t>доповідях:</a:t>
            </a:r>
          </a:p>
          <a:p>
            <a:endParaRPr lang="uk-UA" dirty="0" smtClean="0">
              <a:solidFill>
                <a:schemeClr val="tx1"/>
              </a:solidFill>
            </a:endParaRPr>
          </a:p>
          <a:p>
            <a:r>
              <a:rPr lang="uk-UA" sz="6200" dirty="0" smtClean="0">
                <a:solidFill>
                  <a:schemeClr val="tx1"/>
                </a:solidFill>
              </a:rPr>
              <a:t>Байда В. В., наукові керівники Крупельницький Л. В., Азаров О.Д. «Комп'ютерні </a:t>
            </a:r>
            <a:r>
              <a:rPr lang="uk-UA" sz="6200" dirty="0">
                <a:solidFill>
                  <a:schemeClr val="tx1"/>
                </a:solidFill>
              </a:rPr>
              <a:t>методи вимірювання псофометричних шумів і акустичних параметрів приміщень» </a:t>
            </a:r>
            <a:r>
              <a:rPr lang="ru-RU" sz="6200" dirty="0" smtClean="0">
                <a:solidFill>
                  <a:schemeClr val="tx1"/>
                </a:solidFill>
              </a:rPr>
              <a:t>та </a:t>
            </a:r>
            <a:r>
              <a:rPr lang="en-US" sz="6200" dirty="0" smtClean="0">
                <a:solidFill>
                  <a:schemeClr val="tx1"/>
                </a:solidFill>
              </a:rPr>
              <a:t>XLIV </a:t>
            </a:r>
            <a:r>
              <a:rPr lang="uk-UA" sz="6200" dirty="0" smtClean="0">
                <a:solidFill>
                  <a:schemeClr val="tx1"/>
                </a:solidFill>
              </a:rPr>
              <a:t>регіональн</a:t>
            </a:r>
            <a:r>
              <a:rPr lang="ru-RU" sz="6200" dirty="0" smtClean="0">
                <a:solidFill>
                  <a:schemeClr val="tx1"/>
                </a:solidFill>
              </a:rPr>
              <a:t>ій</a:t>
            </a:r>
            <a:r>
              <a:rPr lang="uk-UA" sz="6200" dirty="0" smtClean="0">
                <a:solidFill>
                  <a:schemeClr val="tx1"/>
                </a:solidFill>
              </a:rPr>
              <a:t> науково-технічній конференції професорсько-викладацького </a:t>
            </a:r>
            <a:r>
              <a:rPr lang="uk-UA" sz="6200" dirty="0" smtClean="0">
                <a:solidFill>
                  <a:schemeClr val="tx1"/>
                </a:solidFill>
              </a:rPr>
              <a:t>складу, співробітників та студентів Вінницького національного технічного </a:t>
            </a:r>
            <a:r>
              <a:rPr lang="uk-UA" sz="6200" dirty="0" smtClean="0">
                <a:solidFill>
                  <a:schemeClr val="tx1"/>
                </a:solidFill>
              </a:rPr>
              <a:t>університету</a:t>
            </a:r>
            <a:r>
              <a:rPr lang="pl-PL" sz="6200" dirty="0" smtClean="0">
                <a:solidFill>
                  <a:schemeClr val="tx1"/>
                </a:solidFill>
              </a:rPr>
              <a:t>.</a:t>
            </a:r>
            <a:endParaRPr lang="uk-UA" sz="6200" dirty="0" smtClean="0">
              <a:solidFill>
                <a:schemeClr val="tx1"/>
              </a:solidFill>
            </a:endParaRPr>
          </a:p>
          <a:p>
            <a:endParaRPr lang="ru-RU" sz="5900" dirty="0" smtClean="0">
              <a:solidFill>
                <a:schemeClr val="tx1"/>
              </a:solidFill>
            </a:endParaRPr>
          </a:p>
          <a:p>
            <a:pPr lvl="0"/>
            <a:r>
              <a:rPr lang="uk-UA" sz="6200" dirty="0">
                <a:solidFill>
                  <a:schemeClr val="tx1"/>
                </a:solidFill>
              </a:rPr>
              <a:t>Байда В. В</a:t>
            </a:r>
            <a:r>
              <a:rPr lang="uk-UA" sz="6200" dirty="0" smtClean="0">
                <a:solidFill>
                  <a:schemeClr val="tx1"/>
                </a:solidFill>
              </a:rPr>
              <a:t>., Бражний</a:t>
            </a:r>
            <a:r>
              <a:rPr lang="uk-UA" sz="6200" dirty="0">
                <a:solidFill>
                  <a:schemeClr val="tx1"/>
                </a:solidFill>
              </a:rPr>
              <a:t> В. В.</a:t>
            </a:r>
            <a:r>
              <a:rPr lang="uk-UA" sz="6200" dirty="0" smtClean="0">
                <a:solidFill>
                  <a:schemeClr val="tx1"/>
                </a:solidFill>
              </a:rPr>
              <a:t>, </a:t>
            </a:r>
            <a:r>
              <a:rPr lang="uk-UA" sz="6200" dirty="0">
                <a:solidFill>
                  <a:schemeClr val="tx1"/>
                </a:solidFill>
              </a:rPr>
              <a:t>В. В. Куцак В. В</a:t>
            </a:r>
            <a:r>
              <a:rPr lang="uk-UA" sz="6200" dirty="0" smtClean="0">
                <a:solidFill>
                  <a:schemeClr val="tx1"/>
                </a:solidFill>
              </a:rPr>
              <a:t>., науковий керівник </a:t>
            </a:r>
            <a:r>
              <a:rPr lang="uk-UA" sz="6200" dirty="0">
                <a:solidFill>
                  <a:schemeClr val="tx1"/>
                </a:solidFill>
              </a:rPr>
              <a:t>Крупельницький Л. В</a:t>
            </a:r>
            <a:r>
              <a:rPr lang="uk-UA" sz="6200" dirty="0" smtClean="0">
                <a:solidFill>
                  <a:schemeClr val="tx1"/>
                </a:solidFill>
              </a:rPr>
              <a:t>. «Дослідження </a:t>
            </a:r>
            <a:r>
              <a:rPr lang="uk-UA" sz="6200" dirty="0">
                <a:solidFill>
                  <a:schemeClr val="tx1"/>
                </a:solidFill>
              </a:rPr>
              <a:t>апаратних та програмних методів вимірювання акустичних шумів та звукових характеристик </a:t>
            </a:r>
            <a:r>
              <a:rPr lang="uk-UA" sz="6200" dirty="0" smtClean="0">
                <a:solidFill>
                  <a:schemeClr val="tx1"/>
                </a:solidFill>
              </a:rPr>
              <a:t>приміщень» на </a:t>
            </a:r>
            <a:r>
              <a:rPr lang="en-US" sz="6200" dirty="0">
                <a:solidFill>
                  <a:schemeClr val="tx1"/>
                </a:solidFill>
              </a:rPr>
              <a:t>XLIII </a:t>
            </a:r>
            <a:r>
              <a:rPr lang="uk-UA" sz="6200" dirty="0" smtClean="0">
                <a:solidFill>
                  <a:schemeClr val="tx1"/>
                </a:solidFill>
              </a:rPr>
              <a:t>регіональній науково-технічній конференції </a:t>
            </a:r>
            <a:r>
              <a:rPr lang="uk-UA" sz="6200" dirty="0">
                <a:solidFill>
                  <a:schemeClr val="tx1"/>
                </a:solidFill>
              </a:rPr>
              <a:t>професорсько-викладацького складу, співробітників та студентів Вінницького національного технічного </a:t>
            </a:r>
            <a:r>
              <a:rPr lang="uk-UA" sz="6200" dirty="0" smtClean="0">
                <a:solidFill>
                  <a:schemeClr val="tx1"/>
                </a:solidFill>
              </a:rPr>
              <a:t>університету.</a:t>
            </a:r>
            <a:endParaRPr lang="uk-UA" sz="6200" dirty="0">
              <a:solidFill>
                <a:schemeClr val="tx1"/>
              </a:solidFill>
            </a:endParaRPr>
          </a:p>
          <a:p>
            <a:endParaRPr lang="uk-UA" dirty="0" smtClean="0">
              <a:solidFill>
                <a:schemeClr val="tx1"/>
              </a:solidFill>
            </a:endParaRPr>
          </a:p>
          <a:p>
            <a:pPr algn="ctr"/>
            <a:endParaRPr lang="uk-UA" sz="4000" dirty="0" smtClean="0">
              <a:solidFill>
                <a:schemeClr val="tx1"/>
              </a:solidFill>
            </a:endParaRPr>
          </a:p>
          <a:p>
            <a:pPr algn="ctr"/>
            <a:endParaRPr lang="uk-UA" sz="4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6200" dirty="0">
                <a:solidFill>
                  <a:schemeClr val="tx1"/>
                </a:solidFill>
              </a:rPr>
              <a:t>http://conf.vntu.edu.ua/allvntu/2015/initki/txt/bayda-axarov.pdf</a:t>
            </a:r>
            <a:endParaRPr lang="uk-UA" sz="6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01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36913"/>
            <a:ext cx="8229600" cy="151216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indent="0" algn="ctr">
              <a:buNone/>
            </a:pPr>
            <a:r>
              <a:rPr lang="ru-RU" sz="6600" b="1" dirty="0" err="1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Дякую</a:t>
            </a:r>
            <a:r>
              <a:rPr lang="ru-RU" sz="66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за </a:t>
            </a:r>
            <a:r>
              <a:rPr lang="ru-RU" sz="6600" b="1" dirty="0" err="1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увагу</a:t>
            </a:r>
            <a:r>
              <a:rPr lang="ru-RU" sz="66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!</a:t>
            </a:r>
            <a:endParaRPr lang="uk-UA" sz="6600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697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solidFill>
                  <a:schemeClr val="tx1"/>
                </a:solidFill>
              </a:rPr>
              <a:t>Мета:</a:t>
            </a:r>
            <a:r>
              <a:rPr lang="uk-UA" sz="2800" dirty="0" smtClean="0">
                <a:solidFill>
                  <a:schemeClr val="tx1"/>
                </a:solidFill>
              </a:rPr>
              <a:t> </a:t>
            </a:r>
            <a:r>
              <a:rPr lang="uk-UA" sz="2800" dirty="0">
                <a:solidFill>
                  <a:schemeClr val="tx1"/>
                </a:solidFill>
              </a:rPr>
              <a:t>підвищення точності і розширення діапазону вимірювання акустичних параметрів приміщень та псофометричних шумів приміщень шляхом створення комп’ютерного методу та алгоритму  </a:t>
            </a:r>
            <a:r>
              <a:rPr lang="uk-UA" sz="2800" dirty="0" smtClean="0">
                <a:solidFill>
                  <a:schemeClr val="tx1"/>
                </a:solidFill>
              </a:rPr>
              <a:t>вимірювання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  <a:endParaRPr lang="uk-UA" sz="2800" dirty="0" smtClean="0">
              <a:solidFill>
                <a:schemeClr val="tx1"/>
              </a:solidFill>
            </a:endParaRPr>
          </a:p>
          <a:p>
            <a:endParaRPr lang="uk-UA" sz="2800" dirty="0" smtClean="0">
              <a:solidFill>
                <a:schemeClr val="tx1"/>
              </a:solidFill>
            </a:endParaRPr>
          </a:p>
          <a:p>
            <a:r>
              <a:rPr lang="uk-UA" sz="2800" b="1" dirty="0" smtClean="0">
                <a:solidFill>
                  <a:schemeClr val="tx1"/>
                </a:solidFill>
              </a:rPr>
              <a:t>З</a:t>
            </a:r>
            <a:r>
              <a:rPr lang="uk-UA" sz="2800" b="1" dirty="0" smtClean="0">
                <a:solidFill>
                  <a:schemeClr val="tx1"/>
                </a:solidFill>
              </a:rPr>
              <a:t>авдання: </a:t>
            </a:r>
            <a:r>
              <a:rPr lang="uk-UA" sz="2800" dirty="0" smtClean="0">
                <a:solidFill>
                  <a:schemeClr val="tx1"/>
                </a:solidFill>
              </a:rPr>
              <a:t>дослідити </a:t>
            </a:r>
            <a:r>
              <a:rPr lang="uk-UA" sz="2800" dirty="0">
                <a:solidFill>
                  <a:schemeClr val="tx1"/>
                </a:solidFill>
              </a:rPr>
              <a:t>існуючі методи вимірювання параметрів приміщень та шумів, запропонувати метод, що дозволяє комплексно відображати параметри приміщень та шуми та імплементувати його в програмний код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42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425355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chemeClr val="tx1"/>
                </a:solidFill>
              </a:rPr>
              <a:t>Актуальність проблеми</a:t>
            </a:r>
            <a:r>
              <a:rPr lang="uk-UA" sz="2400" dirty="0">
                <a:solidFill>
                  <a:schemeClr val="tx1"/>
                </a:solidFill>
              </a:rPr>
              <a:t>: вимірювання акустичних параметрів приміщень та шумів важливе для вибору і контролю приміщень телевізійних студій, концертних залів тощо.</a:t>
            </a:r>
            <a:r>
              <a:rPr lang="uk-UA" sz="2400" dirty="0" smtClean="0">
                <a:solidFill>
                  <a:schemeClr val="tx1"/>
                </a:solidFill>
              </a:rPr>
              <a:t> </a:t>
            </a:r>
          </a:p>
          <a:p>
            <a:endParaRPr lang="uk-UA" sz="2400" dirty="0" smtClean="0">
              <a:solidFill>
                <a:schemeClr val="tx1"/>
              </a:solidFill>
            </a:endParaRPr>
          </a:p>
          <a:p>
            <a:r>
              <a:rPr lang="uk-UA" sz="2400" b="1" dirty="0" smtClean="0">
                <a:solidFill>
                  <a:schemeClr val="tx1"/>
                </a:solidFill>
              </a:rPr>
              <a:t>Об’єкт </a:t>
            </a:r>
            <a:r>
              <a:rPr lang="uk-UA" sz="2400" b="1" dirty="0">
                <a:solidFill>
                  <a:schemeClr val="tx1"/>
                </a:solidFill>
              </a:rPr>
              <a:t>дослідження</a:t>
            </a:r>
            <a:r>
              <a:rPr lang="ru-RU" sz="2400" dirty="0">
                <a:solidFill>
                  <a:schemeClr val="tx1"/>
                </a:solidFill>
              </a:rPr>
              <a:t>: </a:t>
            </a:r>
            <a:r>
              <a:rPr lang="uk-UA" sz="2400" dirty="0">
                <a:solidFill>
                  <a:schemeClr val="tx1"/>
                </a:solidFill>
              </a:rPr>
              <a:t>процес вимірювання акустичних параметрів </a:t>
            </a:r>
            <a:r>
              <a:rPr lang="ru-RU" sz="2400" dirty="0">
                <a:solidFill>
                  <a:schemeClr val="tx1"/>
                </a:solidFill>
              </a:rPr>
              <a:t>прим</a:t>
            </a:r>
            <a:r>
              <a:rPr lang="uk-UA" sz="2400" dirty="0">
                <a:solidFill>
                  <a:schemeClr val="tx1"/>
                </a:solidFill>
              </a:rPr>
              <a:t>іщень та псофометричних шумів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endParaRPr lang="uk-UA" sz="2400" dirty="0">
              <a:solidFill>
                <a:schemeClr val="tx1"/>
              </a:solidFill>
            </a:endParaRPr>
          </a:p>
          <a:p>
            <a:r>
              <a:rPr lang="uk-UA" sz="2400" b="1" dirty="0">
                <a:solidFill>
                  <a:schemeClr val="tx1"/>
                </a:solidFill>
              </a:rPr>
              <a:t>Предмет</a:t>
            </a:r>
            <a:r>
              <a:rPr lang="uk-UA" sz="2400" dirty="0">
                <a:solidFill>
                  <a:schemeClr val="tx1"/>
                </a:solidFill>
              </a:rPr>
              <a:t>: комп</a:t>
            </a:r>
            <a:r>
              <a:rPr lang="ru-RU" sz="2400" dirty="0">
                <a:solidFill>
                  <a:schemeClr val="tx1"/>
                </a:solidFill>
              </a:rPr>
              <a:t>’</a:t>
            </a:r>
            <a:r>
              <a:rPr lang="uk-UA" sz="2400" dirty="0">
                <a:solidFill>
                  <a:schemeClr val="tx1"/>
                </a:solidFill>
              </a:rPr>
              <a:t>ютерні методи вимірювання акустичних параметрів </a:t>
            </a:r>
            <a:r>
              <a:rPr lang="uk-UA" sz="2400" dirty="0" smtClean="0">
                <a:solidFill>
                  <a:schemeClr val="tx1"/>
                </a:solidFill>
              </a:rPr>
              <a:t>приміщення та псофометричних шумів.</a:t>
            </a:r>
          </a:p>
          <a:p>
            <a:pPr marL="0" indent="0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1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385" y="1712785"/>
            <a:ext cx="4319901" cy="26523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>
                <a:solidFill>
                  <a:schemeClr val="tx1"/>
                </a:solidFill>
              </a:rPr>
              <a:t>Реверберація — залишкове «післязвуччя» у закритих приміщеннях. Утворюється внаслідок багатократного відбиття від поверхонь та одночасного п</a:t>
            </a:r>
            <a:r>
              <a:rPr lang="uk-UA" sz="2400" dirty="0" smtClean="0">
                <a:solidFill>
                  <a:schemeClr val="tx1"/>
                </a:solidFill>
              </a:rPr>
              <a:t>оглинання</a:t>
            </a:r>
            <a:r>
              <a:rPr lang="uk-UA" sz="2400" dirty="0">
                <a:solidFill>
                  <a:schemeClr val="tx1"/>
                </a:solidFill>
              </a:rPr>
              <a:t> </a:t>
            </a:r>
            <a:r>
              <a:rPr lang="uk-UA" sz="2400" dirty="0" smtClean="0">
                <a:solidFill>
                  <a:schemeClr val="tx1"/>
                </a:solidFill>
              </a:rPr>
              <a:t>звукових хвиль. 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54777"/>
            <a:ext cx="8172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a:rPr>
              <a:t>Реверберація звуку в приміщенні</a:t>
            </a:r>
            <a:endParaRPr lang="uk-UA" sz="4000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2049" y="4365104"/>
            <a:ext cx="37859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Час реверберації зазвичай визначають як час, протягом якого </a:t>
            </a:r>
            <a:r>
              <a:rPr lang="ru-RU" sz="2400" dirty="0"/>
              <a:t>гучн</a:t>
            </a:r>
            <a:r>
              <a:rPr lang="uk-UA" sz="2400" dirty="0"/>
              <a:t>ість сигналу зменшується на </a:t>
            </a:r>
            <a:endParaRPr lang="uk-UA" sz="2400" dirty="0" smtClean="0"/>
          </a:p>
          <a:p>
            <a:r>
              <a:rPr lang="uk-UA" sz="2400" dirty="0" smtClean="0"/>
              <a:t>60 дБ.</a:t>
            </a:r>
            <a:endParaRPr lang="uk-UA" sz="2400" dirty="0"/>
          </a:p>
          <a:p>
            <a:endParaRPr lang="uk-U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477" y="1988840"/>
            <a:ext cx="458152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106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612068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uk-UA" sz="36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Аналіз </a:t>
            </a:r>
            <a:r>
              <a:rPr lang="ru-RU" sz="36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особливостей </a:t>
            </a:r>
            <a:r>
              <a:rPr lang="uk-UA" sz="36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відомих методів вимірювання </a:t>
            </a:r>
            <a:r>
              <a:rPr lang="uk-UA" sz="3600" b="1" dirty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звукових </a:t>
            </a:r>
            <a:r>
              <a:rPr lang="uk-UA" sz="36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параметрів приміщень</a:t>
            </a:r>
            <a:r>
              <a:rPr lang="uk-UA" sz="36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:</a:t>
            </a:r>
          </a:p>
          <a:p>
            <a:pPr marL="0" indent="0">
              <a:buNone/>
            </a:pPr>
            <a:endParaRPr lang="uk-UA" sz="4400" b="1" dirty="0">
              <a:solidFill>
                <a:schemeClr val="tx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tx1"/>
                </a:solidFill>
              </a:rPr>
              <a:t>Ревербераційний метод </a:t>
            </a:r>
            <a:r>
              <a:rPr lang="ru-RU" sz="2800" dirty="0" smtClean="0">
                <a:solidFill>
                  <a:schemeClr val="tx1"/>
                </a:solidFill>
              </a:rPr>
              <a:t>– вимірюється час затухання відбитого сигналу, при цьому вимірюється лише час затухання однієї частоти, що призводить до неточного аналізу приміщення.</a:t>
            </a:r>
          </a:p>
          <a:p>
            <a:pPr lvl="0"/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Стаціонарний метод </a:t>
            </a:r>
            <a:r>
              <a:rPr lang="ru-RU" sz="2800" dirty="0" smtClean="0">
                <a:solidFill>
                  <a:schemeClr val="tx1"/>
                </a:solidFill>
              </a:rPr>
              <a:t>- </a:t>
            </a:r>
            <a:r>
              <a:rPr lang="uk-UA" sz="2800" dirty="0">
                <a:solidFill>
                  <a:schemeClr val="tx1"/>
                </a:solidFill>
              </a:rPr>
              <a:t>дозволяє зробити дослідження звукових  процесів і знайти просторові акустичні характеристики приміщення, визначити частотну характеристику звукопередачі, форму приміщення, розташування відбиваючих і звукопоглинальних матеріалів, місцезнаходження джерела звуку і його характеристику </a:t>
            </a:r>
            <a:r>
              <a:rPr lang="uk-UA" sz="2800" dirty="0" smtClean="0">
                <a:solidFill>
                  <a:schemeClr val="tx1"/>
                </a:solidFill>
              </a:rPr>
              <a:t>спрямованості;</a:t>
            </a:r>
          </a:p>
          <a:p>
            <a:endParaRPr lang="uk-UA" sz="2800" dirty="0">
              <a:solidFill>
                <a:schemeClr val="tx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tx1"/>
                </a:solidFill>
              </a:rPr>
              <a:t>Імпульсний метод </a:t>
            </a:r>
            <a:r>
              <a:rPr lang="ru-RU" sz="2800" dirty="0" smtClean="0">
                <a:solidFill>
                  <a:schemeClr val="tx1"/>
                </a:solidFill>
              </a:rPr>
              <a:t>- </a:t>
            </a:r>
            <a:r>
              <a:rPr lang="uk-UA" sz="2800" dirty="0" smtClean="0">
                <a:solidFill>
                  <a:schemeClr val="tx1"/>
                </a:solidFill>
              </a:rPr>
              <a:t>при </a:t>
            </a:r>
            <a:r>
              <a:rPr lang="uk-UA" sz="2800" dirty="0">
                <a:solidFill>
                  <a:schemeClr val="tx1"/>
                </a:solidFill>
              </a:rPr>
              <a:t>цьому фіксують послідовність прийнятих прямого та відбитіх від поверхонь </a:t>
            </a:r>
            <a:r>
              <a:rPr lang="uk-UA" sz="2800" dirty="0" smtClean="0">
                <a:solidFill>
                  <a:schemeClr val="tx1"/>
                </a:solidFill>
              </a:rPr>
              <a:t>сигналів, </a:t>
            </a:r>
            <a:r>
              <a:rPr lang="uk-UA" sz="2800" dirty="0">
                <a:solidFill>
                  <a:schemeClr val="tx1"/>
                </a:solidFill>
              </a:rPr>
              <a:t>але гучномовці, як правило, нездатні передавати імпульсні сигнали великої потужності без сильних </a:t>
            </a:r>
            <a:r>
              <a:rPr lang="uk-UA" sz="2800" dirty="0" smtClean="0">
                <a:solidFill>
                  <a:schemeClr val="tx1"/>
                </a:solidFill>
              </a:rPr>
              <a:t>спотворень.</a:t>
            </a:r>
            <a:endParaRPr lang="uk-U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43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Розміщення гучномовців і мікрофона при акустичних вимірюваннях</a:t>
            </a:r>
            <a:endParaRPr lang="uk-UA" sz="36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75656" y="2780928"/>
            <a:ext cx="6232833" cy="391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7888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3203" y="1268760"/>
                <a:ext cx="8229600" cy="288032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uk-UA" dirty="0" smtClean="0">
                    <a:solidFill>
                      <a:schemeClr val="tx1"/>
                    </a:solidFill>
                  </a:rPr>
                  <a:t>Розроблений метод вимірювання акустичних параметрів приміщень полягає у вимірюванні часу реверберації суми частот, створених та сумованих у генераторі, вбудованому в програму, та поданих з гучномовця. Також можна показати час затухання кожної складової частоти із суми поданих.</a:t>
                </a:r>
              </a:p>
              <a:p>
                <a:endParaRPr lang="uk-UA" dirty="0" smtClean="0">
                  <a:solidFill>
                    <a:schemeClr val="tx1"/>
                  </a:solidFill>
                </a:endParaRPr>
              </a:p>
              <a:p>
                <a:r>
                  <a:rPr lang="uk-UA" dirty="0">
                    <a:solidFill>
                      <a:schemeClr val="tx1"/>
                    </a:solidFill>
                  </a:rPr>
                  <a:t>Всі амплітуди і початкові фази гармонічних складових однакові</a:t>
                </a:r>
                <a:r>
                  <a:rPr lang="uk-UA" dirty="0" smtClean="0">
                    <a:solidFill>
                      <a:schemeClr val="tx1"/>
                    </a:solidFill>
                  </a:rPr>
                  <a:t>:</a:t>
                </a:r>
                <a:endParaRPr lang="uk-UA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uk-UA" b="0" i="0" smtClean="0">
                        <a:solidFill>
                          <a:schemeClr val="tx1"/>
                        </a:solidFill>
                        <a:latin typeface="Cambria Math"/>
                      </a:rPr>
                      <m:t>      </m:t>
                    </m:r>
                    <m:r>
                      <m:rPr>
                        <m:sty m:val="p"/>
                      </m:rPr>
                      <a:rPr lang="uk-UA">
                        <a:solidFill>
                          <a:schemeClr val="tx1"/>
                        </a:solidFill>
                        <a:latin typeface="Cambria Math"/>
                      </a:rPr>
                      <m:t>S</m:t>
                    </m:r>
                    <m:d>
                      <m:dPr>
                        <m:ctrlPr>
                          <a:rPr lang="uk-UA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uk-UA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uk-UA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grow m:val="on"/>
                        <m:ctrlPr>
                          <a:rPr lang="uk-UA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uk-UA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uk-UA" i="1">
                            <a:solidFill>
                              <a:schemeClr val="tx1"/>
                            </a:solidFill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uk-UA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uk-UA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uk-UA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𝑠𝑖𝑛</m:t>
                        </m:r>
                      </m:e>
                    </m:nary>
                    <m:d>
                      <m:dPr>
                        <m:ctrlPr>
                          <a:rPr lang="uk-UA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uk-UA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uk-UA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uk-UA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uk-UA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uk-UA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uk-UA" dirty="0">
                    <a:solidFill>
                      <a:schemeClr val="tx1"/>
                    </a:solidFill>
                  </a:rPr>
                  <a:t>  </a:t>
                </a:r>
              </a:p>
              <a:p>
                <a:endParaRPr lang="uk-UA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3203" y="1268760"/>
                <a:ext cx="8229600" cy="2880320"/>
              </a:xfrm>
              <a:blipFill rotWithShape="1">
                <a:blip r:embed="rId2"/>
                <a:stretch>
                  <a:fillRect l="-889" t="-3383" b="-1374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210071" y="6324128"/>
            <a:ext cx="4795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Приклад спектру тестового сигналу</a:t>
            </a:r>
            <a:endParaRPr lang="uk-UA" sz="2400" dirty="0"/>
          </a:p>
        </p:txBody>
      </p:sp>
      <p:pic>
        <p:nvPicPr>
          <p:cNvPr id="5" name="Рисунок 3" descr="10 Harm spect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742" y="4072438"/>
            <a:ext cx="6984776" cy="225169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77764" y="188640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Полігармонійний метод для вимірювання часу реверберації</a:t>
            </a:r>
            <a:endParaRPr lang="uk-UA" sz="3200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590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53"/>
            <a:ext cx="8229600" cy="1051383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Переваги розробленого методу</a:t>
            </a:r>
            <a:endParaRPr lang="uk-UA" sz="4000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7"/>
            <a:ext cx="8229600" cy="3024336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можливість аналізу акустичних характеристик за реверберацією на різних частотах під час одного заміру;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можливість задання складових частот в залежності від типу приміщення;</a:t>
            </a:r>
          </a:p>
          <a:p>
            <a:r>
              <a:rPr lang="uk-UA" dirty="0">
                <a:solidFill>
                  <a:schemeClr val="tx1"/>
                </a:solidFill>
              </a:rPr>
              <a:t>н</a:t>
            </a:r>
            <a:r>
              <a:rPr lang="uk-UA" dirty="0" smtClean="0">
                <a:solidFill>
                  <a:schemeClr val="tx1"/>
                </a:solidFill>
              </a:rPr>
              <a:t>е потребує великих витрат на спеціалізовану апаратуру;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сигнал має врівноважений розподіл амплітуд по частотному спектру.</a:t>
            </a:r>
          </a:p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77072"/>
            <a:ext cx="5688632" cy="253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05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Алгоритм вимірювань реверберації </a:t>
            </a:r>
            <a:r>
              <a:rPr lang="uk-UA" sz="28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 приміщеннях </a:t>
            </a:r>
            <a:r>
              <a:rPr lang="uk-UA" sz="28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 основі полігармонійного сигналу</a:t>
            </a:r>
            <a:endParaRPr lang="uk-UA" sz="2800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40768"/>
            <a:ext cx="4438650" cy="5024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449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elenye-voln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Zelenye-volny</Template>
  <TotalTime>582</TotalTime>
  <Words>909</Words>
  <Application>Microsoft Office PowerPoint</Application>
  <PresentationFormat>On-screen Show (4:3)</PresentationFormat>
  <Paragraphs>97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Zelenye-volny</vt:lpstr>
      <vt:lpstr>Комп’ютерні методи вимірювання акустичних параметрів приміщень та псофометричних шумів </vt:lpstr>
      <vt:lpstr>PowerPoint Presentation</vt:lpstr>
      <vt:lpstr>PowerPoint Presentation</vt:lpstr>
      <vt:lpstr>PowerPoint Presentation</vt:lpstr>
      <vt:lpstr>PowerPoint Presentation</vt:lpstr>
      <vt:lpstr>Розміщення гучномовців і мікрофона при акустичних вимірюваннях</vt:lpstr>
      <vt:lpstr>PowerPoint Presentation</vt:lpstr>
      <vt:lpstr>Переваги розробленого методу</vt:lpstr>
      <vt:lpstr>Алгоритм вимірювань реверберації в приміщеннях на основі полігармонійного сигналу</vt:lpstr>
      <vt:lpstr>Псофометричні фільтри при оцінюванні рівня шумів</vt:lpstr>
      <vt:lpstr>Моделювання цифрових псофометричних фільтрів</vt:lpstr>
      <vt:lpstr>Програмна реалізація комп’ютерного методу для вимірювання акустичних параметрів приміщень</vt:lpstr>
      <vt:lpstr>Реалізуються 2 псофометричні фільтри, кожен з яких складається з двох фільтрів – фільтру Баттерворта і фільтру Чебишева.  </vt:lpstr>
      <vt:lpstr>Функціональні можливості ПЗ</vt:lpstr>
      <vt:lpstr>У результаті роботи розробки включені до складу Аналізатора параметрів звукових трактів АПЗТ-А3</vt:lpstr>
      <vt:lpstr>Переваги комп’ютерних методів аналізу акустичних параметрів приміщень та вимірювання рівня шумів</vt:lpstr>
      <vt:lpstr>PowerPoint Presentation</vt:lpstr>
      <vt:lpstr>PowerPoint Presentation</vt:lpstr>
      <vt:lpstr>PowerPoint Presentation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Дослідження апаратних та програмних методів вимірювання акустичних шумів та звукових характеристик приміщень</dc:title>
  <dc:creator>Morlind</dc:creator>
  <cp:lastModifiedBy>morlind</cp:lastModifiedBy>
  <cp:revision>73</cp:revision>
  <dcterms:created xsi:type="dcterms:W3CDTF">2014-03-09T22:21:42Z</dcterms:created>
  <dcterms:modified xsi:type="dcterms:W3CDTF">2015-11-22T19:28:11Z</dcterms:modified>
</cp:coreProperties>
</file>