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69" r:id="rId4"/>
    <p:sldId id="268" r:id="rId5"/>
    <p:sldId id="270" r:id="rId6"/>
    <p:sldId id="271" r:id="rId7"/>
    <p:sldId id="258" r:id="rId8"/>
    <p:sldId id="263" r:id="rId9"/>
    <p:sldId id="272" r:id="rId10"/>
    <p:sldId id="273" r:id="rId11"/>
    <p:sldId id="274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90A66AE-81F5-474A-B74B-EE41E9320F19}" type="datetimeFigureOut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onf.vntu.edu.ua/allvntu/2014/initki/txt/Kolevatyh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3.wdp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1440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dirty="0" smtClean="0">
                <a:effectLst/>
              </a:rPr>
              <a:t>Магістерська кваліфікаційна робота</a:t>
            </a:r>
            <a:br>
              <a:rPr lang="uk-UA" sz="2700" dirty="0" smtClean="0">
                <a:effectLst/>
              </a:rPr>
            </a:br>
            <a:r>
              <a:rPr lang="uk-UA" sz="2700" dirty="0" smtClean="0">
                <a:effectLst/>
              </a:rPr>
              <a:t>на тему:</a:t>
            </a:r>
            <a:br>
              <a:rPr lang="uk-UA" sz="2700" dirty="0" smtClean="0">
                <a:effectLst/>
              </a:rPr>
            </a:br>
            <a:r>
              <a:rPr lang="uk-UA" sz="4400" b="1" dirty="0" smtClean="0">
                <a:effectLst/>
              </a:rPr>
              <a:t>Методи та засоби комп'ютерного моніторингу метеорологічних параметрів довкілля</a:t>
            </a:r>
            <a:endParaRPr lang="ru-RU" sz="4400" b="1" dirty="0">
              <a:effectLst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3528" y="4149080"/>
            <a:ext cx="8244408" cy="2016224"/>
          </a:xfrm>
        </p:spPr>
        <p:txBody>
          <a:bodyPr>
            <a:noAutofit/>
          </a:bodyPr>
          <a:lstStyle/>
          <a:p>
            <a:pPr algn="r"/>
            <a:r>
              <a:rPr lang="uk-UA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uk-UA" u="sng" dirty="0" smtClean="0">
                <a:solidFill>
                  <a:schemeClr val="tx1"/>
                </a:solidFill>
                <a:latin typeface="+mn-lt"/>
              </a:rPr>
              <a:t>Доповідач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: студентка групи 1КС-14мі</a:t>
            </a:r>
          </a:p>
          <a:p>
            <a:pPr algn="r"/>
            <a:r>
              <a:rPr lang="uk-UA" dirty="0">
                <a:solidFill>
                  <a:schemeClr val="tx1"/>
                </a:solidFill>
                <a:latin typeface="+mn-lt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         	  </a:t>
            </a:r>
            <a:r>
              <a:rPr lang="uk-UA" dirty="0" err="1" smtClean="0">
                <a:solidFill>
                  <a:schemeClr val="tx1"/>
                </a:solidFill>
                <a:latin typeface="+mn-lt"/>
              </a:rPr>
              <a:t>Колєватих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 Вікторія</a:t>
            </a:r>
          </a:p>
          <a:p>
            <a:pPr algn="r"/>
            <a:r>
              <a:rPr lang="uk-UA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uk-UA" u="sng" dirty="0" smtClean="0">
                <a:solidFill>
                  <a:schemeClr val="tx1"/>
                </a:solidFill>
                <a:latin typeface="+mn-lt"/>
              </a:rPr>
              <a:t>Науковий керівник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uk-UA" dirty="0" err="1" smtClean="0">
                <a:solidFill>
                  <a:schemeClr val="tx1"/>
                </a:solidFill>
                <a:latin typeface="+mn-lt"/>
              </a:rPr>
              <a:t>к.т.н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., доцент кафедри ОТ 		     </a:t>
            </a:r>
            <a:r>
              <a:rPr lang="uk-UA" dirty="0" err="1" smtClean="0">
                <a:solidFill>
                  <a:schemeClr val="tx1"/>
                </a:solidFill>
                <a:latin typeface="+mn-lt"/>
              </a:rPr>
              <a:t>Крупельницький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 Л. В.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r>
              <a:rPr lang="uk-UA" dirty="0" smtClean="0">
                <a:solidFill>
                  <a:schemeClr val="tx1"/>
                </a:solidFill>
                <a:latin typeface="+mn-lt"/>
              </a:rPr>
              <a:t>Розроблено у НТЦ «Аналого-цифрові системи» ВНТУ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886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Вінницький національний технічний університет</a:t>
            </a:r>
          </a:p>
        </p:txBody>
      </p:sp>
    </p:spTree>
    <p:extLst>
      <p:ext uri="{BB962C8B-B14F-4D97-AF65-F5344CB8AC3E}">
        <p14:creationId xmlns:p14="http://schemas.microsoft.com/office/powerpoint/2010/main" val="32518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547464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Моделювання роботи мікропроцесорного блоку моніторингу довкілля в </a:t>
            </a:r>
            <a:r>
              <a:rPr lang="en-US" sz="2800" b="1" u="sng" dirty="0" smtClean="0">
                <a:solidFill>
                  <a:schemeClr val="accent1"/>
                </a:solidFill>
                <a:effectLst/>
              </a:rPr>
              <a:t>Proteus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5" name="Рисунок 4" descr="C:\Users\Виктория\Desktop\Magisterska\1.jpg"/>
          <p:cNvPicPr/>
          <p:nvPr/>
        </p:nvPicPr>
        <p:blipFill rotWithShape="1"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" t="1774" r="3496" b="12183"/>
          <a:stretch/>
        </p:blipFill>
        <p:spPr bwMode="auto">
          <a:xfrm>
            <a:off x="176802" y="1052736"/>
            <a:ext cx="8787686" cy="5688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146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Практичне впровадження роботи пристрою на сайті </a:t>
            </a:r>
            <a:r>
              <a:rPr lang="en-US" sz="2800" b="1" u="sng" dirty="0" smtClean="0">
                <a:solidFill>
                  <a:schemeClr val="accent1"/>
                </a:solidFill>
                <a:effectLst/>
              </a:rPr>
              <a:t>vincity.net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t="6143"/>
          <a:stretch/>
        </p:blipFill>
        <p:spPr bwMode="auto">
          <a:xfrm>
            <a:off x="395536" y="1340768"/>
            <a:ext cx="8352928" cy="49727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78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63488"/>
          </a:xfrm>
        </p:spPr>
        <p:txBody>
          <a:bodyPr/>
          <a:lstStyle/>
          <a:p>
            <a:r>
              <a:rPr lang="uk-UA" sz="3200" b="1" u="sng" dirty="0" smtClean="0">
                <a:solidFill>
                  <a:schemeClr val="accent1"/>
                </a:solidFill>
                <a:effectLst/>
              </a:rPr>
              <a:t>Результати роботи</a:t>
            </a:r>
            <a:endParaRPr lang="ru-RU" sz="32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692696"/>
            <a:ext cx="8964488" cy="58772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виконано огляд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та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аналіз засобів та методів вимірювання та моніторингу параметрів </a:t>
            </a:r>
            <a:r>
              <a:rPr lang="uk-UA" sz="2800" dirty="0" err="1" smtClean="0">
                <a:solidFill>
                  <a:schemeClr val="tx1"/>
                </a:solidFill>
                <a:latin typeface="+mn-lt"/>
              </a:rPr>
              <a:t>навколиш-нього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середовища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;</a:t>
            </a:r>
            <a:endParaRPr lang="uk-UA" sz="2800" dirty="0" smtClean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+mn-lt"/>
              </a:rPr>
              <a:t>проаналізовано сучасний стан моніторингу навколишнього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середовища;</a:t>
            </a: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+mn-lt"/>
              </a:rPr>
              <a:t>р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озроблено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структурну та функціональну схеми мікропроцесорного комплексу та здійснено вибір елементної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бази;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розроблено алгоритм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роботи комплексу та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відповідне програмне забезпечення;</a:t>
            </a: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+mn-lt"/>
              </a:rPr>
              <a:t>практичне впровадження роботи комплексу моніторингу довкілля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здійснено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на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інтернет-сайті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vincity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net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;</a:t>
            </a:r>
          </a:p>
          <a:p>
            <a:pPr algn="just"/>
            <a:r>
              <a:rPr lang="uk-UA" sz="2800" dirty="0">
                <a:solidFill>
                  <a:schemeClr val="tx1"/>
                </a:solidFill>
                <a:latin typeface="+mn-lt"/>
              </a:rPr>
              <a:t>п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роведено </a:t>
            </a:r>
            <a:r>
              <a:rPr lang="uk-UA" sz="2800" dirty="0">
                <a:solidFill>
                  <a:schemeClr val="tx1"/>
                </a:solidFill>
                <a:latin typeface="+mn-lt"/>
              </a:rPr>
              <a:t>економічне обґрунтування доцільності реалізації методу комп’ютерного моніторингу метеорологічних параметрів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довкілля.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157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5232"/>
            <a:ext cx="8229600" cy="763488"/>
          </a:xfrm>
        </p:spPr>
        <p:txBody>
          <a:bodyPr/>
          <a:lstStyle/>
          <a:p>
            <a:r>
              <a:rPr lang="uk-UA" sz="3200" b="1" u="sng" dirty="0" smtClean="0">
                <a:solidFill>
                  <a:schemeClr val="accent1"/>
                </a:solidFill>
                <a:effectLst/>
              </a:rPr>
              <a:t>Апробація результатів роботи</a:t>
            </a:r>
            <a:endParaRPr lang="ru-RU" sz="32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184576"/>
          </a:xfrm>
        </p:spPr>
        <p:txBody>
          <a:bodyPr>
            <a:normAutofit/>
          </a:bodyPr>
          <a:lstStyle/>
          <a:p>
            <a:pPr algn="just"/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Участь у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XLIII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Регіональній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науково-технічн</a:t>
            </a:r>
            <a:r>
              <a:rPr lang="uk-UA" sz="2800" dirty="0" err="1" smtClean="0">
                <a:solidFill>
                  <a:schemeClr val="tx1"/>
                </a:solidFill>
                <a:latin typeface="+mn-lt"/>
              </a:rPr>
              <a:t>ій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конференції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професорсько-викладацького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складу, </a:t>
            </a:r>
            <a:r>
              <a:rPr lang="ru-RU" sz="2800" dirty="0" err="1">
                <a:solidFill>
                  <a:schemeClr val="tx1"/>
                </a:solidFill>
                <a:latin typeface="+mn-lt"/>
              </a:rPr>
              <a:t>співробітників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+mn-lt"/>
              </a:rPr>
              <a:t>студентів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ВНТУ;</a:t>
            </a:r>
          </a:p>
          <a:p>
            <a:pPr marL="0" indent="0" algn="just">
              <a:buNone/>
            </a:pPr>
            <a:endParaRPr lang="ru-RU" sz="2800" dirty="0" smtClean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+mn-lt"/>
              </a:rPr>
              <a:t>Тези доповіді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«</a:t>
            </a:r>
            <a:r>
              <a:rPr lang="uk-UA" sz="2800" dirty="0" err="1" smtClean="0">
                <a:solidFill>
                  <a:schemeClr val="tx1"/>
                </a:solidFill>
                <a:latin typeface="+mn-lt"/>
              </a:rPr>
              <a:t>Колєватих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 В. А., </a:t>
            </a:r>
            <a:r>
              <a:rPr lang="uk-UA" sz="2800" dirty="0" err="1" smtClean="0">
                <a:solidFill>
                  <a:schemeClr val="tx1"/>
                </a:solidFill>
                <a:latin typeface="+mn-lt"/>
              </a:rPr>
              <a:t>Богомолов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 С. В.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Мікропроцесорний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блок </a:t>
            </a:r>
            <a:r>
              <a:rPr lang="ru-RU" sz="2800" dirty="0" err="1">
                <a:solidFill>
                  <a:schemeClr val="tx1"/>
                </a:solidFill>
                <a:latin typeface="+mn-lt"/>
              </a:rPr>
              <a:t>цифрової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метео-станції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з </a:t>
            </a:r>
            <a:r>
              <a:rPr lang="ru-RU" sz="2800" dirty="0" err="1">
                <a:solidFill>
                  <a:schemeClr val="tx1"/>
                </a:solidFill>
                <a:latin typeface="+mn-lt"/>
              </a:rPr>
              <a:t>підключенням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> до персонального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комп’ютера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» </a:t>
            </a:r>
            <a:r>
              <a:rPr lang="uk-UA" sz="2800" dirty="0" smtClean="0">
                <a:solidFill>
                  <a:schemeClr val="tx1"/>
                </a:solidFill>
                <a:latin typeface="+mn-lt"/>
              </a:rPr>
              <a:t>опубліковано за посиланням:</a:t>
            </a:r>
          </a:p>
          <a:p>
            <a:pPr marL="0" indent="0" algn="just">
              <a:buNone/>
            </a:pPr>
            <a:r>
              <a:rPr lang="uk-UA" b="1" dirty="0" smtClean="0">
                <a:latin typeface="+mn-lt"/>
                <a:hlinkClick r:id="rId2"/>
              </a:rPr>
              <a:t>http</a:t>
            </a:r>
            <a:r>
              <a:rPr lang="uk-UA" b="1" dirty="0">
                <a:latin typeface="+mn-lt"/>
                <a:hlinkClick r:id="rId2"/>
              </a:rPr>
              <a:t>://</a:t>
            </a:r>
            <a:r>
              <a:rPr lang="uk-UA" b="1" dirty="0" smtClean="0">
                <a:latin typeface="+mn-lt"/>
                <a:hlinkClick r:id="rId2"/>
              </a:rPr>
              <a:t>conf.vntu.edu.ua/allvntu/2014/initki/txt/Kolevatyh.pdf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1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65512"/>
            <a:ext cx="8229600" cy="907504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0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60486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b="1" u="sng" dirty="0" smtClean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Об'єктом </a:t>
            </a:r>
            <a:r>
              <a:rPr lang="uk-UA" b="1" u="sng" dirty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д</a:t>
            </a:r>
            <a:r>
              <a:rPr lang="uk-UA" b="1" u="sng" dirty="0" smtClean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ослідження</a:t>
            </a:r>
            <a:r>
              <a:rPr lang="uk-UA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є процеси вимірювання та контролю параметрів навколишнього середовища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uk-UA" b="1" u="sng" dirty="0" smtClean="0">
                <a:solidFill>
                  <a:schemeClr val="accent1"/>
                </a:solidFill>
                <a:latin typeface="+mn-lt"/>
              </a:rPr>
              <a:t>Предметом дослідження</a:t>
            </a:r>
            <a:r>
              <a:rPr lang="uk-UA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uk-UA" dirty="0">
                <a:solidFill>
                  <a:schemeClr val="tx1"/>
                </a:solidFill>
                <a:latin typeface="+mn-lt"/>
              </a:rPr>
              <a:t>є комп’ютерні методи та засоби моніторингу навколишнього середовища, його елементів і джерел впливу на 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нього </a:t>
            </a:r>
            <a:r>
              <a:rPr lang="uk-UA" dirty="0">
                <a:solidFill>
                  <a:schemeClr val="tx1"/>
                </a:solidFill>
                <a:latin typeface="+mn-lt"/>
              </a:rPr>
              <a:t>з використанням комп’ютерних систем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uk-UA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uk-UA" b="1" u="sng" dirty="0" smtClean="0">
                <a:solidFill>
                  <a:schemeClr val="accent1"/>
                </a:solidFill>
                <a:latin typeface="+mn-lt"/>
              </a:rPr>
              <a:t>Наукова </a:t>
            </a:r>
            <a:r>
              <a:rPr lang="uk-UA" b="1" u="sng" dirty="0" smtClean="0">
                <a:solidFill>
                  <a:schemeClr val="accent1"/>
                </a:solidFill>
                <a:latin typeface="+mn-lt"/>
              </a:rPr>
              <a:t>та практична цінність</a:t>
            </a:r>
            <a:r>
              <a:rPr lang="uk-UA" b="1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роботи полягає </a:t>
            </a:r>
            <a:r>
              <a:rPr lang="uk-UA" dirty="0">
                <a:solidFill>
                  <a:schemeClr val="tx1"/>
                </a:solidFill>
                <a:latin typeface="+mn-lt"/>
              </a:rPr>
              <a:t>у створенні більш функціональних комп’ютерних методів та засобів моніторингу стану параметрів навколишнього середовища на відміну від існуючих аналогів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>. </a:t>
            </a:r>
            <a:endParaRPr lang="uk-UA" b="1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sz="2400" u="sng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020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Принципи </a:t>
            </a: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побудови</a:t>
            </a: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 </a:t>
            </a: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та класифікація систем екологічного моніторингу довкілля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220586"/>
              </p:ext>
            </p:extLst>
          </p:nvPr>
        </p:nvGraphicFramePr>
        <p:xfrm>
          <a:off x="179512" y="1340768"/>
          <a:ext cx="8784976" cy="2668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Visio" r:id="rId3" imgW="6986880" imgH="2111151" progId="Visio.Drawing.11">
                  <p:embed/>
                </p:oleObj>
              </mc:Choice>
              <mc:Fallback>
                <p:oleObj name="Visio" r:id="rId3" imgW="6986880" imgH="211115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340768"/>
                        <a:ext cx="8784976" cy="26683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717217"/>
              </p:ext>
            </p:extLst>
          </p:nvPr>
        </p:nvGraphicFramePr>
        <p:xfrm>
          <a:off x="899592" y="3861048"/>
          <a:ext cx="6466477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Visio" r:id="rId5" imgW="4647302" imgH="1868750" progId="Visio.Drawing.11">
                  <p:embed/>
                </p:oleObj>
              </mc:Choice>
              <mc:Fallback>
                <p:oleObj name="Visio" r:id="rId5" imgW="4647302" imgH="186875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861048"/>
                        <a:ext cx="6466477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13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Концепція побудови вимірювально-інформаційного комплексу моніторингу метеорологічних параметрів довкілля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0919" t="27899" r="26350" b="20512"/>
          <a:stretch/>
        </p:blipFill>
        <p:spPr bwMode="auto">
          <a:xfrm>
            <a:off x="755576" y="1811972"/>
            <a:ext cx="7632848" cy="44973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3" t="47541" r="41964" b="36475"/>
          <a:stretch/>
        </p:blipFill>
        <p:spPr bwMode="auto">
          <a:xfrm>
            <a:off x="3203848" y="5877272"/>
            <a:ext cx="1512168" cy="92524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578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680" y="-459432"/>
            <a:ext cx="86868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Порівняння основних </a:t>
            </a: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характеристик існуючих аналогів та обґрунтування розробки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489872"/>
              </p:ext>
            </p:extLst>
          </p:nvPr>
        </p:nvGraphicFramePr>
        <p:xfrm>
          <a:off x="457199" y="3359363"/>
          <a:ext cx="8229602" cy="302196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510955"/>
                <a:gridCol w="516819"/>
                <a:gridCol w="574859"/>
                <a:gridCol w="427507"/>
                <a:gridCol w="724621"/>
                <a:gridCol w="348519"/>
                <a:gridCol w="659593"/>
                <a:gridCol w="550158"/>
                <a:gridCol w="707746"/>
                <a:gridCol w="500360"/>
                <a:gridCol w="414772"/>
                <a:gridCol w="1293693"/>
              </a:tblGrid>
              <a:tr h="640080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</a:rPr>
                        <a:t>Характе</a:t>
                      </a:r>
                      <a:r>
                        <a:rPr lang="en-US" sz="1400" dirty="0">
                          <a:effectLst/>
                        </a:rPr>
                        <a:t>-</a:t>
                      </a:r>
                      <a:r>
                        <a:rPr lang="uk-UA" sz="1400" dirty="0" err="1">
                          <a:effectLst/>
                        </a:rPr>
                        <a:t>ристики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Наявність кален</a:t>
                      </a:r>
                      <a:r>
                        <a:rPr lang="en-US" sz="1400">
                          <a:effectLst/>
                        </a:rPr>
                        <a:t>-</a:t>
                      </a:r>
                      <a:r>
                        <a:rPr lang="uk-UA" sz="1400">
                          <a:effectLst/>
                        </a:rPr>
                        <a:t>дарю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Графічний супровід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  <a:tabLst>
                          <a:tab pos="745490" algn="l"/>
                          <a:tab pos="802005" algn="l"/>
                        </a:tabLst>
                      </a:pPr>
                      <a:r>
                        <a:rPr lang="uk-UA" sz="1400" dirty="0">
                          <a:effectLst/>
                        </a:rPr>
                        <a:t>Кількість </a:t>
                      </a:r>
                      <a:r>
                        <a:rPr lang="uk-UA" sz="1400" dirty="0" err="1">
                          <a:effectLst/>
                        </a:rPr>
                        <a:t>парамет</a:t>
                      </a:r>
                      <a:r>
                        <a:rPr lang="en-US" sz="1400" dirty="0">
                          <a:effectLst/>
                        </a:rPr>
                        <a:t>-</a:t>
                      </a:r>
                      <a:r>
                        <a:rPr lang="uk-UA" sz="1400" dirty="0">
                          <a:effectLst/>
                        </a:rPr>
                        <a:t>рів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Наявність комп’ютер</a:t>
                      </a:r>
                      <a:r>
                        <a:rPr lang="en-US" sz="1400" dirty="0">
                          <a:effectLst/>
                        </a:rPr>
                        <a:t>-</a:t>
                      </a:r>
                      <a:r>
                        <a:rPr lang="uk-UA" sz="1400" dirty="0" err="1">
                          <a:effectLst/>
                        </a:rPr>
                        <a:t>ного</a:t>
                      </a:r>
                      <a:r>
                        <a:rPr lang="uk-UA" sz="1400" dirty="0">
                          <a:effectLst/>
                        </a:rPr>
                        <a:t> інтерфейсу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Ціна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Σ (з </a:t>
                      </a:r>
                      <a:r>
                        <a:rPr lang="uk-UA" sz="1400" dirty="0" err="1">
                          <a:effectLst/>
                        </a:rPr>
                        <a:t>урахуван-ням</a:t>
                      </a:r>
                      <a:r>
                        <a:rPr lang="uk-UA" sz="1400" dirty="0">
                          <a:effectLst/>
                        </a:rPr>
                        <a:t> вагових </a:t>
                      </a:r>
                      <a:r>
                        <a:rPr lang="uk-UA" sz="1400" dirty="0" err="1">
                          <a:effectLst/>
                        </a:rPr>
                        <a:t>коефі-цієнтів</a:t>
                      </a:r>
                      <a:r>
                        <a:rPr lang="uk-UA" sz="1400" dirty="0">
                          <a:effectLst/>
                        </a:rPr>
                        <a:t>)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888365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значення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бали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значення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бали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значення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бали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значення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бали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значення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бали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vert="vert27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</a:rPr>
                        <a:t>Red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</a:rPr>
                        <a:t> Lava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  <a:tabLst>
                          <a:tab pos="384810" algn="l"/>
                        </a:tabLst>
                      </a:pPr>
                      <a:r>
                        <a:rPr lang="uk-UA" sz="1400">
                          <a:effectLst/>
                        </a:rPr>
                        <a:t>524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2,0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</a:rPr>
                        <a:t>TFA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1013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3,0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</a:rPr>
                        <a:t>WS3600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  <a:tabLst>
                          <a:tab pos="403225" algn="l"/>
                        </a:tabLst>
                      </a:pPr>
                      <a:r>
                        <a:rPr lang="uk-UA" sz="1400">
                          <a:effectLst/>
                        </a:rPr>
                        <a:t>1515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2,8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Нова розробка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2500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5,4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426720">
                <a:tc>
                  <a:txBody>
                    <a:bodyPr/>
                    <a:lstStyle/>
                    <a:p>
                      <a:pPr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Ваговий коефіцієнт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0,1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0,5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0,7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0,3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86360" indent="-90170"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9" descr="http://i1.rozetka.ua/goods/24561/record_24561630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90" t="3822" r="9046" b="4140"/>
          <a:stretch/>
        </p:blipFill>
        <p:spPr bwMode="auto">
          <a:xfrm>
            <a:off x="1080041" y="1196752"/>
            <a:ext cx="1115695" cy="17281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2" descr="http://u1.abo.com.ua/image/0CB27/meteostantciya-tfa-square-131kh125kh26-mm!Large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88" t="5967" r="14797" b="7399"/>
          <a:stretch/>
        </p:blipFill>
        <p:spPr bwMode="auto">
          <a:xfrm>
            <a:off x="4033202" y="1340768"/>
            <a:ext cx="1186870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4" descr="http://images.ru.prom.st/91238433_w640_h640_ws_3600.jpg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01" r="12028"/>
          <a:stretch/>
        </p:blipFill>
        <p:spPr bwMode="auto">
          <a:xfrm>
            <a:off x="6605752" y="1340768"/>
            <a:ext cx="1229710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79512" y="2924944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Метеостанція </a:t>
            </a:r>
            <a:r>
              <a:rPr lang="en-US" b="1" dirty="0" smtClean="0"/>
              <a:t>Red </a:t>
            </a:r>
            <a:r>
              <a:rPr lang="en-US" b="1" dirty="0" smtClean="0"/>
              <a:t>Lava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2924944"/>
            <a:ext cx="232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Метеостанція </a:t>
            </a:r>
            <a:r>
              <a:rPr lang="en-US" b="1" dirty="0" smtClean="0"/>
              <a:t>TFA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924944"/>
            <a:ext cx="343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Професійна станція </a:t>
            </a:r>
            <a:r>
              <a:rPr lang="en-US" b="1" dirty="0" smtClean="0"/>
              <a:t>WS3600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01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747464"/>
            <a:ext cx="8784976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Сенсори для вимірювання параметрів довкілля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0543708"/>
              </p:ext>
            </p:extLst>
          </p:nvPr>
        </p:nvGraphicFramePr>
        <p:xfrm>
          <a:off x="457200" y="1169248"/>
          <a:ext cx="8219256" cy="52124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2672"/>
                <a:gridCol w="3456384"/>
                <a:gridCol w="1800200"/>
              </a:tblGrid>
              <a:tr h="1755696"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Температура</a:t>
                      </a:r>
                      <a:r>
                        <a:rPr lang="uk-UA" sz="2000" b="1" baseline="0" dirty="0" smtClean="0"/>
                        <a:t> повітря</a:t>
                      </a:r>
                      <a:endParaRPr lang="ru-RU" sz="20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/>
                        <a:t>Вологість</a:t>
                      </a:r>
                      <a:endParaRPr lang="ru-RU" sz="2000" b="1" dirty="0" smtClean="0"/>
                    </a:p>
                    <a:p>
                      <a:pPr algn="ctr"/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uk-UA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en-US" b="1" dirty="0" smtClean="0"/>
                        <a:t>DHT11</a:t>
                      </a:r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</a:txBody>
                  <a:tcPr anchor="ctr"/>
                </a:tc>
              </a:tr>
              <a:tr h="172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dirty="0" smtClean="0"/>
                        <a:t>Атмосферний тиск</a:t>
                      </a:r>
                      <a:endParaRPr lang="ru-RU" sz="2000" b="1" dirty="0" smtClean="0"/>
                    </a:p>
                    <a:p>
                      <a:pPr algn="ctr"/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BMP085</a:t>
                      </a:r>
                      <a:endParaRPr lang="uk-UA" b="1" dirty="0" smtClean="0"/>
                    </a:p>
                    <a:p>
                      <a:pPr algn="ctr"/>
                      <a:endParaRPr lang="en-US" b="1" dirty="0" smtClean="0"/>
                    </a:p>
                    <a:p>
                      <a:pPr algn="ctr"/>
                      <a:endParaRPr lang="uk-UA" b="1" dirty="0" smtClean="0"/>
                    </a:p>
                  </a:txBody>
                  <a:tcPr anchor="ctr"/>
                </a:tc>
              </a:tr>
              <a:tr h="1728514"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Склад</a:t>
                      </a:r>
                      <a:r>
                        <a:rPr lang="uk-UA" sz="2000" b="1" baseline="0" dirty="0" smtClean="0"/>
                        <a:t> повітря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en-US" b="1" dirty="0" smtClean="0"/>
                        <a:t>TGS 813</a:t>
                      </a:r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  <a:p>
                      <a:pPr algn="ctr"/>
                      <a:endParaRPr lang="uk-UA" b="1" dirty="0" smtClean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Рисунок 4" descr="D:\viktoria\Study\4_kurs\2trim\bac\TemperatureSenso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19345" r="8255" b="22322"/>
          <a:stretch/>
        </p:blipFill>
        <p:spPr bwMode="auto">
          <a:xfrm>
            <a:off x="4067944" y="1268760"/>
            <a:ext cx="2456736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viktoria\Study\4_kurs\2trim\bac\presureSensor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16279" r="4651" b="12791"/>
          <a:stretch/>
        </p:blipFill>
        <p:spPr bwMode="auto">
          <a:xfrm>
            <a:off x="3923928" y="2996952"/>
            <a:ext cx="2462569" cy="158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00" name="Picture 4" descr="http://static.rapidonline.com/catalogueimages/Product/S50-5769P01W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8" t="2538" r="9132" b="2566"/>
          <a:stretch/>
        </p:blipFill>
        <p:spPr bwMode="auto">
          <a:xfrm>
            <a:off x="4427238" y="4725144"/>
            <a:ext cx="144090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0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686800" cy="93610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Структурна схема мікропроцесорного комплексу вимірювання </a:t>
            </a:r>
            <a:r>
              <a:rPr lang="uk-UA" sz="2800" b="1" u="sng" dirty="0" err="1" smtClean="0">
                <a:solidFill>
                  <a:schemeClr val="accent1"/>
                </a:solidFill>
                <a:effectLst/>
              </a:rPr>
              <a:t>метеопараметрів</a:t>
            </a: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 довкілля з підключенням до ПК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'є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298233"/>
              </p:ext>
            </p:extLst>
          </p:nvPr>
        </p:nvGraphicFramePr>
        <p:xfrm>
          <a:off x="319179" y="1772816"/>
          <a:ext cx="8717317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Visio" r:id="rId3" imgW="6899149" imgH="3299128" progId="Visio.Drawing.11">
                  <p:embed/>
                </p:oleObj>
              </mc:Choice>
              <mc:Fallback>
                <p:oleObj name="Visio" r:id="rId3" imgW="6899149" imgH="3299128" progId="Visio.Drawing.11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179" y="1772816"/>
                        <a:ext cx="8717317" cy="41764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82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531440"/>
            <a:ext cx="9144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Функціональна схема мікропроцесорного блоку моніторингу довкілля з підключенням до ПК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424936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6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2800" b="1" u="sng" dirty="0" smtClean="0">
                <a:solidFill>
                  <a:schemeClr val="accent1"/>
                </a:solidFill>
                <a:effectLst/>
              </a:rPr>
              <a:t>Алгоритм роботи комплексу моніторингу навколишнього середовища</a:t>
            </a:r>
            <a:endParaRPr lang="ru-RU" sz="2800" b="1" u="sng" dirty="0">
              <a:solidFill>
                <a:schemeClr val="accent1"/>
              </a:solidFill>
              <a:effectLst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49" t="28193" r="37477" b="10193"/>
          <a:stretch/>
        </p:blipFill>
        <p:spPr bwMode="auto">
          <a:xfrm>
            <a:off x="29660" y="980728"/>
            <a:ext cx="555444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480" t="31243" r="23101" b="16237"/>
          <a:stretch/>
        </p:blipFill>
        <p:spPr bwMode="auto">
          <a:xfrm>
            <a:off x="6195847" y="980728"/>
            <a:ext cx="289341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Сполучна лінія уступом 6"/>
          <p:cNvCxnSpPr/>
          <p:nvPr/>
        </p:nvCxnSpPr>
        <p:spPr>
          <a:xfrm rot="5400000" flipH="1" flipV="1">
            <a:off x="3657729" y="3051123"/>
            <a:ext cx="4464496" cy="611739"/>
          </a:xfrm>
          <a:prstGeom prst="bentConnector3">
            <a:avLst>
              <a:gd name="adj1" fmla="val 10014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1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конавча">
  <a:themeElements>
    <a:clrScheme name="Виконавча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иконавча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конавч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1367</TotalTime>
  <Words>371</Words>
  <Application>Microsoft Office PowerPoint</Application>
  <PresentationFormat>Екран (4:3)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14</vt:i4>
      </vt:variant>
    </vt:vector>
  </HeadingPairs>
  <TitlesOfParts>
    <vt:vector size="17" baseType="lpstr">
      <vt:lpstr>Виконавча</vt:lpstr>
      <vt:lpstr>Visio</vt:lpstr>
      <vt:lpstr>Документ Microsoft Office Visio</vt:lpstr>
      <vt:lpstr>Магістерська кваліфікаційна робота на тему: Методи та засоби комп'ютерного моніторингу метеорологічних параметрів довкілля</vt:lpstr>
      <vt:lpstr>Презентація PowerPoint</vt:lpstr>
      <vt:lpstr>Принципи побудови та класифікація систем екологічного моніторингу довкілля</vt:lpstr>
      <vt:lpstr>Концепція побудови вимірювально-інформаційного комплексу моніторингу метеорологічних параметрів довкілля</vt:lpstr>
      <vt:lpstr>Порівняння основних характеристик існуючих аналогів та обґрунтування розробки</vt:lpstr>
      <vt:lpstr>Сенсори для вимірювання параметрів довкілля</vt:lpstr>
      <vt:lpstr>Структурна схема мікропроцесорного комплексу вимірювання метеопараметрів довкілля з підключенням до ПК</vt:lpstr>
      <vt:lpstr>Функціональна схема мікропроцесорного блоку моніторингу довкілля з підключенням до ПК</vt:lpstr>
      <vt:lpstr>Алгоритм роботи комплексу моніторингу навколишнього середовища</vt:lpstr>
      <vt:lpstr>Моделювання роботи мікропроцесорного блоку моніторингу довкілля в Proteus</vt:lpstr>
      <vt:lpstr>Практичне впровадження роботи пристрою на сайті vincity.net</vt:lpstr>
      <vt:lpstr>Результати роботи</vt:lpstr>
      <vt:lpstr>Апробація результатів роботи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на тему: Мікропроцесорний блок метеостанції  з підключенням до ПК</dc:title>
  <dc:creator>Sara Yasmeen (Wipro Technologies)</dc:creator>
  <cp:lastModifiedBy>Виктория</cp:lastModifiedBy>
  <cp:revision>58</cp:revision>
  <dcterms:created xsi:type="dcterms:W3CDTF">2010-02-23T11:30:32Z</dcterms:created>
  <dcterms:modified xsi:type="dcterms:W3CDTF">2015-11-22T13:33:53Z</dcterms:modified>
</cp:coreProperties>
</file>