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sldIdLst>
    <p:sldId id="256" r:id="rId2"/>
    <p:sldId id="353" r:id="rId3"/>
    <p:sldId id="354" r:id="rId4"/>
    <p:sldId id="356" r:id="rId5"/>
    <p:sldId id="262" r:id="rId6"/>
    <p:sldId id="348" r:id="rId7"/>
    <p:sldId id="357" r:id="rId8"/>
    <p:sldId id="358" r:id="rId9"/>
    <p:sldId id="342" r:id="rId10"/>
    <p:sldId id="360" r:id="rId11"/>
    <p:sldId id="361" r:id="rId12"/>
    <p:sldId id="362" r:id="rId13"/>
    <p:sldId id="363" r:id="rId14"/>
    <p:sldId id="351" r:id="rId15"/>
    <p:sldId id="364" r:id="rId16"/>
    <p:sldId id="350" r:id="rId17"/>
  </p:sldIdLst>
  <p:sldSz cx="9144000" cy="6858000" type="screen4x3"/>
  <p:notesSz cx="6735763" cy="986948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FF99"/>
    <a:srgbClr val="FFFF66"/>
    <a:srgbClr val="66CCFF"/>
    <a:srgbClr val="99FFCC"/>
    <a:srgbClr val="CCFFFF"/>
    <a:srgbClr val="00CC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44" autoAdjust="0"/>
    <p:restoredTop sz="99640" autoAdjust="0"/>
  </p:normalViewPr>
  <p:slideViewPr>
    <p:cSldViewPr>
      <p:cViewPr varScale="1">
        <p:scale>
          <a:sx n="74" d="100"/>
          <a:sy n="74" d="100"/>
        </p:scale>
        <p:origin x="1326" y="72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2.wmf"/><Relationship Id="rId7" Type="http://schemas.openxmlformats.org/officeDocument/2006/relationships/image" Target="../media/image21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Relationship Id="rId9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87888"/>
            <a:ext cx="4938713" cy="444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5775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0" y="9375775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9BF207C-C586-4B16-B8A2-ACC47A57AD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1344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uk-UA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sz="2400" smtClean="0">
                <a:latin typeface="Times New Roman" panose="02020603050405020304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uk-UA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uk-UA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uk-UA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uk-UA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uk-UA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uk-UA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uk-UA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uk-UA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uk-UA" sz="2400" smtClean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uk-UA" sz="2400" smtClean="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8501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501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34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38AA7-99AE-40ED-BABA-19C13F07E3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24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47732-69A9-4F9B-9628-AFB3013ACB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052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F32A6-7D01-4F00-A6CF-06CA863231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920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56C11-2373-40D7-BE2E-B62C3001EF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034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03199-57BA-4643-A5D5-B2C65CE4C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76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5963C-126D-45DB-9A75-B9630AF252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768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BD37F-9781-4BDF-B13E-CE8AFA4507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859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43302-495B-46A1-A9F9-76C113B795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577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50823-8BC8-45DB-9ADE-0CCF70C7C0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632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9F5B7D-188A-44B5-B940-45AE94D7D7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538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9D104-49AA-4428-93ED-9654F9F8E8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83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4AFA8-1DCE-4EAB-8DF0-6882620921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327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00190-C78F-495F-A54C-33653B346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27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DD710CD9-5B1E-444B-AD0E-FDCFBF6888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uk-UA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smtClean="0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smtClean="0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smtClean="0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smtClean="0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smtClean="0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uk-UA" smtClean="0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398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7" r:id="rId2"/>
    <p:sldLayoutId id="2147483716" r:id="rId3"/>
    <p:sldLayoutId id="2147483715" r:id="rId4"/>
    <p:sldLayoutId id="2147483714" r:id="rId5"/>
    <p:sldLayoutId id="2147483713" r:id="rId6"/>
    <p:sldLayoutId id="2147483712" r:id="rId7"/>
    <p:sldLayoutId id="2147483711" r:id="rId8"/>
    <p:sldLayoutId id="2147483710" r:id="rId9"/>
    <p:sldLayoutId id="2147483709" r:id="rId10"/>
    <p:sldLayoutId id="2147483708" r:id="rId11"/>
    <p:sldLayoutId id="2147483707" r:id="rId12"/>
    <p:sldLayoutId id="2147483706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51.png"/><Relationship Id="rId4" Type="http://schemas.openxmlformats.org/officeDocument/2006/relationships/image" Target="../media/image5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55.wmf"/><Relationship Id="rId4" Type="http://schemas.openxmlformats.org/officeDocument/2006/relationships/oleObject" Target="../embeddings/oleObject29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image" Target="../media/image5.wmf"/><Relationship Id="rId3" Type="http://schemas.openxmlformats.org/officeDocument/2006/relationships/image" Target="../media/image6.png"/><Relationship Id="rId7" Type="http://schemas.openxmlformats.org/officeDocument/2006/relationships/oleObject" Target="../embeddings/oleObject2.bin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image" Target="../media/image4.wmf"/><Relationship Id="rId5" Type="http://schemas.openxmlformats.org/officeDocument/2006/relationships/oleObject" Target="../embeddings/oleObject1.bin"/><Relationship Id="rId10" Type="http://schemas.openxmlformats.org/officeDocument/2006/relationships/oleObject" Target="../embeddings/oleObject3.bin"/><Relationship Id="rId4" Type="http://schemas.openxmlformats.org/officeDocument/2006/relationships/image" Target="../media/image7.png"/><Relationship Id="rId9" Type="http://schemas.openxmlformats.org/officeDocument/2006/relationships/image" Target="../media/image8.pn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13.png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5.jpeg"/><Relationship Id="rId5" Type="http://schemas.openxmlformats.org/officeDocument/2006/relationships/image" Target="../media/image10.w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5.bin"/><Relationship Id="rId9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13" Type="http://schemas.openxmlformats.org/officeDocument/2006/relationships/oleObject" Target="../embeddings/oleObject13.bin"/><Relationship Id="rId18" Type="http://schemas.openxmlformats.org/officeDocument/2006/relationships/image" Target="../media/image22.wmf"/><Relationship Id="rId3" Type="http://schemas.openxmlformats.org/officeDocument/2006/relationships/oleObject" Target="../embeddings/oleObject8.bin"/><Relationship Id="rId21" Type="http://schemas.openxmlformats.org/officeDocument/2006/relationships/image" Target="../media/image24.png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9.wmf"/><Relationship Id="rId17" Type="http://schemas.openxmlformats.org/officeDocument/2006/relationships/oleObject" Target="../embeddings/oleObject15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21.wmf"/><Relationship Id="rId20" Type="http://schemas.openxmlformats.org/officeDocument/2006/relationships/image" Target="../media/image23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18.wmf"/><Relationship Id="rId19" Type="http://schemas.openxmlformats.org/officeDocument/2006/relationships/oleObject" Target="../embeddings/oleObject16.bin"/><Relationship Id="rId4" Type="http://schemas.openxmlformats.org/officeDocument/2006/relationships/image" Target="../media/image16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2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oleObject" Target="../embeddings/oleObject21.bin"/><Relationship Id="rId3" Type="http://schemas.openxmlformats.org/officeDocument/2006/relationships/image" Target="../media/image32.png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34.jpeg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31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33.png"/><Relationship Id="rId11" Type="http://schemas.openxmlformats.org/officeDocument/2006/relationships/oleObject" Target="../embeddings/oleObject20.bin"/><Relationship Id="rId5" Type="http://schemas.openxmlformats.org/officeDocument/2006/relationships/image" Target="../media/image28.wmf"/><Relationship Id="rId15" Type="http://schemas.openxmlformats.org/officeDocument/2006/relationships/oleObject" Target="../embeddings/oleObject22.bin"/><Relationship Id="rId10" Type="http://schemas.openxmlformats.org/officeDocument/2006/relationships/image" Target="../media/image2.wmf"/><Relationship Id="rId4" Type="http://schemas.openxmlformats.org/officeDocument/2006/relationships/oleObject" Target="../embeddings/oleObject17.bin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30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image" Target="../media/image40.jpeg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3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6.wmf"/><Relationship Id="rId11" Type="http://schemas.openxmlformats.org/officeDocument/2006/relationships/oleObject" Target="../embeddings/oleObject27.bin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38.wmf"/><Relationship Id="rId4" Type="http://schemas.openxmlformats.org/officeDocument/2006/relationships/image" Target="../media/image35.wmf"/><Relationship Id="rId9" Type="http://schemas.openxmlformats.org/officeDocument/2006/relationships/oleObject" Target="../embeddings/oleObject26.bin"/><Relationship Id="rId14" Type="http://schemas.openxmlformats.org/officeDocument/2006/relationships/image" Target="../media/image41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" t="1450" r="-398" b="20203"/>
          <a:stretch>
            <a:fillRect/>
          </a:stretch>
        </p:blipFill>
        <p:spPr bwMode="auto">
          <a:xfrm>
            <a:off x="249238" y="1331913"/>
            <a:ext cx="8572500" cy="537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1034"/>
          <p:cNvSpPr>
            <a:spLocks noChangeArrowheads="1"/>
          </p:cNvSpPr>
          <p:nvPr/>
        </p:nvSpPr>
        <p:spPr bwMode="auto">
          <a:xfrm>
            <a:off x="323850" y="44450"/>
            <a:ext cx="8820150" cy="115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uk-UA" sz="1800"/>
              <a:t>ВІННИЦЬКИЙ НАЦІОНАЛЬНИЙ ТЕХНІЧНИЙ УНІВЕРСИТЕТ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uk-UA" sz="1800" b="1"/>
              <a:t>Методи та засоби підвищення реалістичності відтворення кольорів </a:t>
            </a:r>
            <a:br>
              <a:rPr lang="uk-UA" sz="1800" b="1"/>
            </a:br>
            <a:r>
              <a:rPr lang="uk-UA" sz="1800" b="1"/>
              <a:t>у засобах комп’ютерної графіки</a:t>
            </a:r>
            <a:r>
              <a:rPr lang="uk-UA" sz="1600" b="1"/>
              <a:t> </a:t>
            </a:r>
            <a:endParaRPr lang="uk-UA" sz="2400">
              <a:latin typeface="Times New Roman" panose="02020603050405020304" pitchFamily="18" charset="0"/>
            </a:endParaRPr>
          </a:p>
        </p:txBody>
      </p:sp>
      <p:sp>
        <p:nvSpPr>
          <p:cNvPr id="4101" name="Прямоугольник 1"/>
          <p:cNvSpPr>
            <a:spLocks noChangeArrowheads="1"/>
          </p:cNvSpPr>
          <p:nvPr/>
        </p:nvSpPr>
        <p:spPr bwMode="auto">
          <a:xfrm>
            <a:off x="3635375" y="6248400"/>
            <a:ext cx="180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uk-UA">
                <a:solidFill>
                  <a:schemeClr val="bg1"/>
                </a:solidFill>
              </a:rPr>
              <a:t>Вінниця – 2015</a:t>
            </a:r>
          </a:p>
        </p:txBody>
      </p:sp>
      <p:sp>
        <p:nvSpPr>
          <p:cNvPr id="4102" name="Прямоугольник 2"/>
          <p:cNvSpPr>
            <a:spLocks noChangeArrowheads="1"/>
          </p:cNvSpPr>
          <p:nvPr/>
        </p:nvSpPr>
        <p:spPr bwMode="auto">
          <a:xfrm>
            <a:off x="539750" y="1628775"/>
            <a:ext cx="45720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>
                <a:solidFill>
                  <a:schemeClr val="bg1"/>
                </a:solidFill>
              </a:rPr>
              <a:t>Виконала:</a:t>
            </a:r>
            <a:br>
              <a:rPr lang="uk-UA">
                <a:solidFill>
                  <a:schemeClr val="bg1"/>
                </a:solidFill>
              </a:rPr>
            </a:br>
            <a:r>
              <a:rPr lang="uk-UA">
                <a:solidFill>
                  <a:schemeClr val="bg1"/>
                </a:solidFill>
              </a:rPr>
              <a:t>Піддубецька М. П.</a:t>
            </a:r>
          </a:p>
          <a:p>
            <a:pPr eaLnBrk="1" hangingPunct="1"/>
            <a:r>
              <a:rPr lang="uk-UA">
                <a:solidFill>
                  <a:schemeClr val="bg1"/>
                </a:solidFill>
              </a:rPr>
              <a:t/>
            </a:r>
            <a:br>
              <a:rPr lang="uk-UA">
                <a:solidFill>
                  <a:schemeClr val="bg1"/>
                </a:solidFill>
              </a:rPr>
            </a:br>
            <a:r>
              <a:rPr lang="uk-UA">
                <a:solidFill>
                  <a:schemeClr val="bg1"/>
                </a:solidFill>
              </a:rPr>
              <a:t>Науковий керівник:  </a:t>
            </a:r>
          </a:p>
          <a:p>
            <a:pPr eaLnBrk="1" hangingPunct="1"/>
            <a:r>
              <a:rPr lang="uk-UA">
                <a:solidFill>
                  <a:schemeClr val="bg1"/>
                </a:solidFill>
              </a:rPr>
              <a:t>к.т.н., доц. Рейда О. 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2483023" y="66587"/>
            <a:ext cx="4681265" cy="431800"/>
          </a:xfrm>
        </p:spPr>
        <p:txBody>
          <a:bodyPr/>
          <a:lstStyle/>
          <a:p>
            <a:pPr algn="ctr"/>
            <a:r>
              <a:rPr lang="uk-UA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програмних засобів</a:t>
            </a:r>
            <a:endParaRPr lang="ru-RU" sz="24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331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331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331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3320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3321" name="Rectangle 19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sz="1400"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800"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32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332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332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332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332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332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332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332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33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333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graphicFrame>
        <p:nvGraphicFramePr>
          <p:cNvPr id="13332" name="Объект 14"/>
          <p:cNvGraphicFramePr>
            <a:graphicFrameLocks noChangeAspect="1"/>
          </p:cNvGraphicFramePr>
          <p:nvPr/>
        </p:nvGraphicFramePr>
        <p:xfrm>
          <a:off x="250825" y="692150"/>
          <a:ext cx="5541963" cy="338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6" r:id="rId3" imgW="8818402" imgH="5387486" progId="Visio.Drawing.6">
                  <p:embed/>
                </p:oleObj>
              </mc:Choice>
              <mc:Fallback>
                <p:oleObj r:id="rId3" imgW="8818402" imgH="5387486" progId="Visio.Drawing.6">
                  <p:embed/>
                  <p:pic>
                    <p:nvPicPr>
                      <p:cNvPr id="0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692150"/>
                        <a:ext cx="5541963" cy="3384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33" name="Объект 2"/>
          <p:cNvSpPr txBox="1">
            <a:spLocks/>
          </p:cNvSpPr>
          <p:nvPr/>
        </p:nvSpPr>
        <p:spPr bwMode="auto">
          <a:xfrm>
            <a:off x="4716463" y="2492375"/>
            <a:ext cx="33845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82563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Об’єктно-орієнтована модель </a:t>
            </a:r>
          </a:p>
          <a:p>
            <a:pPr algn="ctr"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програмного модуля</a:t>
            </a:r>
            <a:endParaRPr lang="ru-RU" sz="1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34" name="Рисунок 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56" t="41592" r="13676" b="15929"/>
          <a:stretch>
            <a:fillRect/>
          </a:stretch>
        </p:blipFill>
        <p:spPr bwMode="auto">
          <a:xfrm>
            <a:off x="3059113" y="3644900"/>
            <a:ext cx="5937250" cy="307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35" name="Объект 2"/>
          <p:cNvSpPr txBox="1">
            <a:spLocks/>
          </p:cNvSpPr>
          <p:nvPr/>
        </p:nvSpPr>
        <p:spPr bwMode="auto">
          <a:xfrm>
            <a:off x="255588" y="4508500"/>
            <a:ext cx="3024187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82563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Короткий опис класів, </a:t>
            </a:r>
          </a:p>
          <a:p>
            <a:pPr algn="ctr"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які використовуються </a:t>
            </a:r>
          </a:p>
          <a:p>
            <a:pPr algn="ctr"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в програмі</a:t>
            </a:r>
            <a:endParaRPr lang="ru-RU" sz="1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2627784" y="86241"/>
            <a:ext cx="4276725" cy="431800"/>
          </a:xfrm>
        </p:spPr>
        <p:txBody>
          <a:bodyPr/>
          <a:lstStyle/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програмних засобів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434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4342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434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4344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4345" name="Rectangle 19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sz="1400"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800"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434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434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434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434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435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435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435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435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43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435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4356" name="Объект 2"/>
          <p:cNvSpPr txBox="1">
            <a:spLocks/>
          </p:cNvSpPr>
          <p:nvPr/>
        </p:nvSpPr>
        <p:spPr bwMode="auto">
          <a:xfrm>
            <a:off x="1962150" y="4527550"/>
            <a:ext cx="52197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82563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Графічний інтерфейс розробленого програмного модуля</a:t>
            </a:r>
            <a:endParaRPr lang="ru-RU" sz="1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57" name="Рисунок 26" descr="intterfeys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5300663"/>
            <a:ext cx="557212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8" name="Объект 2"/>
          <p:cNvSpPr txBox="1">
            <a:spLocks/>
          </p:cNvSpPr>
          <p:nvPr/>
        </p:nvSpPr>
        <p:spPr bwMode="auto">
          <a:xfrm>
            <a:off x="1962150" y="5805488"/>
            <a:ext cx="5219700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82563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Набір кнопок для керування процесом</a:t>
            </a:r>
            <a:endParaRPr lang="ru-RU" sz="1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59" name="Рисунок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660400"/>
            <a:ext cx="6842125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2" t="2649" r="15361" b="8720"/>
          <a:stretch>
            <a:fillRect/>
          </a:stretch>
        </p:blipFill>
        <p:spPr bwMode="auto">
          <a:xfrm>
            <a:off x="5822950" y="3573463"/>
            <a:ext cx="3033713" cy="295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Заголовок 1"/>
          <p:cNvSpPr>
            <a:spLocks noGrp="1"/>
          </p:cNvSpPr>
          <p:nvPr>
            <p:ph type="title"/>
          </p:nvPr>
        </p:nvSpPr>
        <p:spPr>
          <a:xfrm>
            <a:off x="1317377" y="33525"/>
            <a:ext cx="6855023" cy="431800"/>
          </a:xfrm>
        </p:spPr>
        <p:txBody>
          <a:bodyPr/>
          <a:lstStyle/>
          <a:p>
            <a:pPr algn="ctr"/>
            <a:r>
              <a:rPr lang="uk-UA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Реалізація ДФВЗ у складі шейдерних програм</a:t>
            </a:r>
            <a:endParaRPr lang="ru-RU" sz="24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536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5368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5369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5370" name="Rectangle 19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sz="1400"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800"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5371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537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537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53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537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537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537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53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537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538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15381" name="Объект 2"/>
          <p:cNvSpPr txBox="1">
            <a:spLocks/>
          </p:cNvSpPr>
          <p:nvPr/>
        </p:nvSpPr>
        <p:spPr bwMode="auto">
          <a:xfrm>
            <a:off x="792163" y="836613"/>
            <a:ext cx="755967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82563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Шейдер – це програма для одного із етапів графічного конвеєра, що використовується в тривимірній графіці для визначення параметрів об’єкта чи зображення. </a:t>
            </a:r>
          </a:p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Вихідні дані для вершинного шейдера: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POSITION –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позиція;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PSIZE –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розмір точки;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FOG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коефіцієнт «туманності» для вершини;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COLOR –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колір;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TEXCCORD –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текстурні координати.</a:t>
            </a:r>
          </a:p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Вихідні дані для фрагментного</a:t>
            </a:r>
          </a:p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шейдера: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COLOR –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колір;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DEPTH –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значення глибини.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39" t="28106" r="15130" b="17615"/>
          <a:stretch/>
        </p:blipFill>
        <p:spPr bwMode="auto">
          <a:xfrm>
            <a:off x="1619672" y="2564904"/>
            <a:ext cx="5976665" cy="4067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Заголовок 1"/>
          <p:cNvSpPr>
            <a:spLocks noGrp="1"/>
          </p:cNvSpPr>
          <p:nvPr>
            <p:ph type="title"/>
          </p:nvPr>
        </p:nvSpPr>
        <p:spPr>
          <a:xfrm>
            <a:off x="2309713" y="44450"/>
            <a:ext cx="4854575" cy="431800"/>
          </a:xfrm>
        </p:spPr>
        <p:txBody>
          <a:bodyPr/>
          <a:lstStyle/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Експериментальні дослідження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597247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Нормована середньоквадратична похибка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(NMSE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- візуальна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відмінність між двома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зображеннями, яку визначають за формулою:</a:t>
            </a:r>
            <a:endParaRPr lang="uk-UA" dirty="0"/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267744" y="149466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5580365"/>
              </p:ext>
            </p:extLst>
          </p:nvPr>
        </p:nvGraphicFramePr>
        <p:xfrm>
          <a:off x="2267744" y="1494666"/>
          <a:ext cx="4476750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0" name="Equation" r:id="rId4" imgW="4483100" imgH="774700" progId="Equation.DSMT4">
                  <p:embed/>
                </p:oleObj>
              </mc:Choice>
              <mc:Fallback>
                <p:oleObj name="Equation" r:id="rId4" imgW="4483100" imgH="7747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1494666"/>
                        <a:ext cx="4476750" cy="819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Pavlo\Desktop\роботи\лам2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2" t="3326" r="40916" b="21278"/>
          <a:stretch/>
        </p:blipFill>
        <p:spPr bwMode="auto">
          <a:xfrm>
            <a:off x="986469" y="492542"/>
            <a:ext cx="3420274" cy="3340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/>
          <p:nvPr/>
        </p:nvPicPr>
        <p:blipFill rotWithShape="1">
          <a:blip r:embed="rId3"/>
          <a:srcRect l="18561" t="24040" r="42959" b="17400"/>
          <a:stretch/>
        </p:blipFill>
        <p:spPr bwMode="auto">
          <a:xfrm>
            <a:off x="5035814" y="492542"/>
            <a:ext cx="2868563" cy="33555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410" name="Номер слайда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00AAFCD-FDCE-489E-8F8F-B8DAECF35329}" type="slidenum">
              <a:rPr 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ru-RU" sz="1200" smtClean="0">
              <a:latin typeface="Arial Black" panose="020B0A040201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022028" y="-27136"/>
            <a:ext cx="5502300" cy="4318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Приклади сформованих зображень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C:\Users\Pavlo\Desktop\роботи\лам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203" y="3411812"/>
            <a:ext cx="3096419" cy="30964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16" name="Picture 8" descr="снопов_фруктовый натюрморт-3д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86" t="4323" r="20202" b="12601"/>
          <a:stretch/>
        </p:blipFill>
        <p:spPr bwMode="auto">
          <a:xfrm>
            <a:off x="4588693" y="2876599"/>
            <a:ext cx="3024336" cy="3600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34"/>
          <p:cNvSpPr>
            <a:spLocks noChangeArrowheads="1"/>
          </p:cNvSpPr>
          <p:nvPr/>
        </p:nvSpPr>
        <p:spPr bwMode="auto">
          <a:xfrm>
            <a:off x="323850" y="44624"/>
            <a:ext cx="882015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Наукова та практична цінність отриманих результатів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57200" y="476672"/>
            <a:ext cx="8229600" cy="6228928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uk-UA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Наукова новизна одержаних </a:t>
            </a:r>
            <a:r>
              <a:rPr lang="uk-UA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результатів:</a:t>
            </a:r>
          </a:p>
          <a:p>
            <a:pPr algn="just"/>
            <a:r>
              <a:rPr lang="uk-UA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Подальшого </a:t>
            </a:r>
            <a:r>
              <a:rPr lang="uk-UA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 дістали моделі двопроменевої функції відбивної здатності </a:t>
            </a:r>
            <a:r>
              <a:rPr lang="uk-UA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поверхні</a:t>
            </a:r>
            <a:endParaRPr lang="uk-UA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 </a:t>
            </a:r>
            <a:r>
              <a:rPr lang="uk-UA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апроксимацію ДФВЗ квадратичною </a:t>
            </a:r>
            <a:r>
              <a:rPr lang="uk-UA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функцією</a:t>
            </a:r>
          </a:p>
          <a:p>
            <a:pPr algn="just"/>
            <a:r>
              <a:rPr lang="uk-UA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 </a:t>
            </a:r>
            <a:r>
              <a:rPr lang="uk-UA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з використанням косинус-квадратичної </a:t>
            </a:r>
            <a:r>
              <a:rPr lang="uk-UA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</a:p>
          <a:p>
            <a:pPr algn="just"/>
            <a:r>
              <a:rPr lang="uk-UA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Подальшого </a:t>
            </a:r>
            <a:r>
              <a:rPr lang="uk-UA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розвитку отримала модифікація функції Шліка, яка значно точніше відтворює як зону відблиску, так і зону блюмінгу.</a:t>
            </a:r>
          </a:p>
          <a:p>
            <a:pPr algn="just"/>
            <a:r>
              <a:rPr lang="uk-UA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Запропоновано методи перспективно-коректного зафарбування</a:t>
            </a:r>
            <a:endParaRPr lang="uk-UA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озроблено </a:t>
            </a:r>
            <a:r>
              <a:rPr lang="uk-UA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енергетично-коректну ДФВЗ, яка забезпечує виконання закону збереження енергії, що забезпечує підвищення реалістичності.</a:t>
            </a:r>
          </a:p>
          <a:p>
            <a:pPr marL="0" indent="0" algn="just">
              <a:buNone/>
            </a:pPr>
            <a:r>
              <a:rPr lang="uk-UA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Практичне значення одержаних </a:t>
            </a:r>
            <a:r>
              <a:rPr lang="uk-UA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результатів:</a:t>
            </a:r>
          </a:p>
          <a:p>
            <a:pPr algn="just"/>
            <a:r>
              <a:rPr lang="uk-UA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 </a:t>
            </a:r>
            <a:r>
              <a:rPr lang="uk-UA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шейдерні програми, які інтегровано в професійний графічний конвеєр 3dfx.</a:t>
            </a:r>
          </a:p>
          <a:p>
            <a:pPr algn="just"/>
            <a:r>
              <a:rPr lang="uk-UA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Отримані </a:t>
            </a:r>
            <a:r>
              <a:rPr lang="uk-UA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експериментальні оцінки для розроблених моделей і методів.</a:t>
            </a:r>
          </a:p>
          <a:p>
            <a:pPr algn="just"/>
            <a:r>
              <a:rPr lang="uk-UA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Запропоновано </a:t>
            </a:r>
            <a:r>
              <a:rPr lang="uk-UA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нову структуру пристрою для визначення інтенсивності спекулярної складової кольору, захищену патентом України.</a:t>
            </a:r>
          </a:p>
          <a:p>
            <a:pPr algn="just"/>
            <a:r>
              <a:rPr lang="uk-UA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 </a:t>
            </a:r>
            <a:r>
              <a:rPr lang="uk-UA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програму  для відтворення спекулярної складової кольору, яку захищено авторським правом на твір у Державній службі інтелектуальної власності України</a:t>
            </a:r>
            <a:r>
              <a:rPr lang="uk-UA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en-US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опубліковано в </a:t>
            </a:r>
            <a:r>
              <a:rPr lang="uk-UA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опубліковано в 11  наукових працях, з яких 2 статті опубліковано  у виданнях, що входять до переліку фахових видань, затверджених ВАК України,  1 патент </a:t>
            </a:r>
            <a:r>
              <a:rPr lang="uk-UA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en-US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корисну модель, </a:t>
            </a:r>
            <a:r>
              <a:rPr lang="uk-UA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свідоцтва на реєстрацію авторських прав на комп’ютерні програми у Державній службі інтелектуальної власності України, 7 тез </a:t>
            </a:r>
            <a:r>
              <a:rPr lang="uk-UA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доповідей</a:t>
            </a:r>
            <a:endParaRPr lang="uk-UA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4652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Номер слайда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C6FE6EB-A844-4DF7-871C-8643830C36F7}" type="slidenum">
              <a:rPr 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ru-RU" sz="1200" smtClean="0">
              <a:latin typeface="Arial Black" panose="020B0A04020102020204" pitchFamily="34" charset="0"/>
            </a:endParaRPr>
          </a:p>
        </p:txBody>
      </p:sp>
      <p:sp>
        <p:nvSpPr>
          <p:cNvPr id="19459" name="Заголовок 1"/>
          <p:cNvSpPr txBox="1">
            <a:spLocks/>
          </p:cNvSpPr>
          <p:nvPr/>
        </p:nvSpPr>
        <p:spPr bwMode="auto">
          <a:xfrm>
            <a:off x="684213" y="3284538"/>
            <a:ext cx="811053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uk-UA" sz="6600" dirty="0"/>
              <a:t>ДЯКУЮ ЗА УВАГУ!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457200" y="1412776"/>
            <a:ext cx="8229600" cy="4525963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МЕТА роботи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000" dirty="0">
                <a:latin typeface="Times New Roman" pitchFamily="18" charset="0"/>
                <a:cs typeface="Times New Roman" pitchFamily="18" charset="0"/>
              </a:rPr>
              <a:t>підвищення реалістичності відтворення кольорів у засобах комп’ютерної графіки.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ОБ’ЄКТ дослідження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 зафарбовування тривимірних графічних об’єктів у системах комп’ютерної графіки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ПРЕДМЕТ дослідження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високопродуктивні засоби зафарбовування тривимірних об’єктів.</a:t>
            </a:r>
          </a:p>
          <a:p>
            <a:pPr marL="0" indent="0" algn="just">
              <a:buFont typeface="Wingdings" panose="05000000000000000000" pitchFamily="2" charset="2"/>
              <a:buNone/>
              <a:defRPr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досягнення поставленої мети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необхідно розв’язати такі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задачі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defRPr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Проаналізувати існуючі моделі освітлення та методи зафарбування у комп’ютерній графіці.</a:t>
            </a:r>
          </a:p>
          <a:p>
            <a:pPr>
              <a:defRPr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Розробити нові методи та моделі освітлення на основі двопроменевої функції відбивної здатності поверхні.</a:t>
            </a:r>
          </a:p>
          <a:p>
            <a:pPr>
              <a:defRPr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Розробити засоби підвищення реалістичності моделей освітлення за рахунок підвищення їх фізичної адекватності.</a:t>
            </a:r>
          </a:p>
          <a:p>
            <a:pPr>
              <a:defRPr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Розробити методи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перспективно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-коректного зафарбування об’єктів.</a:t>
            </a:r>
          </a:p>
          <a:p>
            <a:pPr>
              <a:defRPr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Розробити програмне забезпечення для моделювання отриманих результатів.</a:t>
            </a:r>
          </a:p>
          <a:p>
            <a:pPr>
              <a:defRPr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Дослідити ефективність розроблених моделей. </a:t>
            </a:r>
          </a:p>
          <a:p>
            <a:pPr algn="just">
              <a:defRPr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Rectangle 1034"/>
          <p:cNvSpPr>
            <a:spLocks noChangeArrowheads="1"/>
          </p:cNvSpPr>
          <p:nvPr/>
        </p:nvSpPr>
        <p:spPr bwMode="auto">
          <a:xfrm>
            <a:off x="323850" y="24304"/>
            <a:ext cx="882015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 та засоби підвищення реалістичності відтворення кольорів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засобах комп’ютерної графіки 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6FBBF95-E2F0-4A9F-903E-80BFCEF16CFE}" type="slidenum">
              <a:rPr lang="ru-RU" smtClean="0">
                <a:latin typeface="Arial Black" panose="020B0A04020102020204" pitchFamily="34" charset="0"/>
              </a:rPr>
              <a:pPr/>
              <a:t>3</a:t>
            </a:fld>
            <a:endParaRPr lang="ru-RU" smtClean="0">
              <a:latin typeface="Arial Black" panose="020B0A04020102020204" pitchFamily="34" charset="0"/>
            </a:endParaRPr>
          </a:p>
        </p:txBody>
      </p:sp>
      <p:sp>
        <p:nvSpPr>
          <p:cNvPr id="6147" name="Заголовок 1"/>
          <p:cNvSpPr txBox="1">
            <a:spLocks/>
          </p:cNvSpPr>
          <p:nvPr/>
        </p:nvSpPr>
        <p:spPr bwMode="auto">
          <a:xfrm>
            <a:off x="962025" y="44872"/>
            <a:ext cx="757041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Дистрибутивна функція відбивної здатності поверхні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8" name="Объект 2"/>
          <p:cNvSpPr txBox="1">
            <a:spLocks/>
          </p:cNvSpPr>
          <p:nvPr/>
        </p:nvSpPr>
        <p:spPr bwMode="auto">
          <a:xfrm>
            <a:off x="444500" y="765175"/>
            <a:ext cx="816133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82563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       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являється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 поширеною дистрибутивною функцією відбивної здатності поверхні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9" name="Picture 2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1689101"/>
            <a:ext cx="2986088" cy="2730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484313"/>
            <a:ext cx="1798637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TextBox 6"/>
          <p:cNvSpPr txBox="1">
            <a:spLocks noChangeArrowheads="1"/>
          </p:cNvSpPr>
          <p:nvPr/>
        </p:nvSpPr>
        <p:spPr bwMode="auto">
          <a:xfrm>
            <a:off x="8172450" y="1628775"/>
            <a:ext cx="708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n=20</a:t>
            </a:r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2" name="TextBox 7"/>
          <p:cNvSpPr txBox="1">
            <a:spLocks noChangeArrowheads="1"/>
          </p:cNvSpPr>
          <p:nvPr/>
        </p:nvSpPr>
        <p:spPr bwMode="auto">
          <a:xfrm>
            <a:off x="8101013" y="2420938"/>
            <a:ext cx="835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n=100</a:t>
            </a:r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3" name="TextBox 8"/>
          <p:cNvSpPr txBox="1">
            <a:spLocks noChangeArrowheads="1"/>
          </p:cNvSpPr>
          <p:nvPr/>
        </p:nvSpPr>
        <p:spPr bwMode="auto">
          <a:xfrm>
            <a:off x="8181975" y="3284538"/>
            <a:ext cx="962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n=1000</a:t>
            </a:r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155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5576147"/>
              </p:ext>
            </p:extLst>
          </p:nvPr>
        </p:nvGraphicFramePr>
        <p:xfrm>
          <a:off x="1475656" y="794176"/>
          <a:ext cx="576064" cy="330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2" name="Equation" r:id="rId5" imgW="444114" imgH="253780" progId="Equation.DSMT4">
                  <p:embed/>
                </p:oleObj>
              </mc:Choice>
              <mc:Fallback>
                <p:oleObj name="Equation" r:id="rId5" imgW="444114" imgH="253780" progId="Equation.DSMT4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794176"/>
                        <a:ext cx="576064" cy="3305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7" name="Object 1027"/>
          <p:cNvGraphicFramePr>
            <a:graphicFrameLocks noChangeAspect="1"/>
          </p:cNvGraphicFramePr>
          <p:nvPr/>
        </p:nvGraphicFramePr>
        <p:xfrm>
          <a:off x="4211638" y="3933825"/>
          <a:ext cx="4246562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3" name="Формула" r:id="rId7" imgW="2819400" imgH="266700" progId="Equation.3">
                  <p:embed/>
                </p:oleObj>
              </mc:Choice>
              <mc:Fallback>
                <p:oleObj name="Формула" r:id="rId7" imgW="2819400" imgH="266700" progId="Equation.3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3933825"/>
                        <a:ext cx="4246562" cy="40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58" name="Picture 113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2060575"/>
            <a:ext cx="2686050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159" name="Object 1141"/>
          <p:cNvGraphicFramePr>
            <a:graphicFrameLocks noChangeAspect="1"/>
          </p:cNvGraphicFramePr>
          <p:nvPr/>
        </p:nvGraphicFramePr>
        <p:xfrm>
          <a:off x="3779838" y="1484313"/>
          <a:ext cx="958850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4" name="Формула" r:id="rId10" imgW="1015559" imgH="634725" progId="Equation.3">
                  <p:embed/>
                </p:oleObj>
              </mc:Choice>
              <mc:Fallback>
                <p:oleObj name="Формула" r:id="rId10" imgW="1015559" imgH="634725" progId="Equation.3">
                  <p:embed/>
                  <p:pic>
                    <p:nvPicPr>
                      <p:cNvPr id="0" name="Object 11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838" y="1484313"/>
                        <a:ext cx="958850" cy="61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60" name="Object 1142"/>
          <p:cNvGraphicFramePr>
            <a:graphicFrameLocks noChangeAspect="1"/>
          </p:cNvGraphicFramePr>
          <p:nvPr/>
        </p:nvGraphicFramePr>
        <p:xfrm>
          <a:off x="5076825" y="1628775"/>
          <a:ext cx="1054100" cy="2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5" name="Формула" r:id="rId12" imgW="1117600" imgH="241300" progId="Equation.3">
                  <p:embed/>
                </p:oleObj>
              </mc:Choice>
              <mc:Fallback>
                <p:oleObj name="Формула" r:id="rId12" imgW="1117600" imgH="241300" progId="Equation.3">
                  <p:embed/>
                  <p:pic>
                    <p:nvPicPr>
                      <p:cNvPr id="0" name="Object 11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1628775"/>
                        <a:ext cx="1054100" cy="234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65" name="Picture 2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4412264"/>
            <a:ext cx="8324850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ъект 2"/>
          <p:cNvSpPr txBox="1">
            <a:spLocks/>
          </p:cNvSpPr>
          <p:nvPr/>
        </p:nvSpPr>
        <p:spPr bwMode="auto">
          <a:xfrm>
            <a:off x="250825" y="1109663"/>
            <a:ext cx="69850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82563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endParaRPr lang="uk-UA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1" name="Рисунок 27"/>
          <p:cNvPicPr>
            <a:picLocks noChangeAspect="1" noChangeArrowheads="1"/>
          </p:cNvPicPr>
          <p:nvPr/>
        </p:nvPicPr>
        <p:blipFill>
          <a:blip r:embed="rId3">
            <a:lum bright="-1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328988"/>
            <a:ext cx="5616575" cy="238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Заголовок 1"/>
          <p:cNvSpPr>
            <a:spLocks noGrp="1"/>
          </p:cNvSpPr>
          <p:nvPr>
            <p:ph type="title"/>
          </p:nvPr>
        </p:nvSpPr>
        <p:spPr>
          <a:xfrm>
            <a:off x="1691680" y="87314"/>
            <a:ext cx="5689401" cy="396875"/>
          </a:xfrm>
        </p:spPr>
        <p:txBody>
          <a:bodyPr/>
          <a:lstStyle/>
          <a:p>
            <a:pPr algn="ctr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Квадратична апроксимація ДФВЗ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717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7178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7179" name="Rectangle 19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uk-UA" sz="1400"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800"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718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7182" name="Объект 2"/>
          <p:cNvSpPr txBox="1">
            <a:spLocks/>
          </p:cNvSpPr>
          <p:nvPr/>
        </p:nvSpPr>
        <p:spPr bwMode="auto">
          <a:xfrm>
            <a:off x="2305050" y="5664200"/>
            <a:ext cx="66865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82563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18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Квадратична апроксимація          Відносна похибка </a:t>
            </a:r>
          </a:p>
          <a:p>
            <a:pPr algn="just"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endParaRPr lang="ru-RU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718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sp>
        <p:nvSpPr>
          <p:cNvPr id="718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graphicFrame>
        <p:nvGraphicFramePr>
          <p:cNvPr id="7186" name="Объект 11"/>
          <p:cNvGraphicFramePr>
            <a:graphicFrameLocks noChangeAspect="1"/>
          </p:cNvGraphicFramePr>
          <p:nvPr/>
        </p:nvGraphicFramePr>
        <p:xfrm>
          <a:off x="755650" y="719138"/>
          <a:ext cx="4248150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2" name="Формула" r:id="rId4" imgW="2311400" imgH="279400" progId="Equation.3">
                  <p:embed/>
                </p:oleObj>
              </mc:Choice>
              <mc:Fallback>
                <p:oleObj name="Формула" r:id="rId4" imgW="2311400" imgH="279400" progId="Equation.3">
                  <p:embed/>
                  <p:pic>
                    <p:nvPicPr>
                      <p:cNvPr id="0" name="Объект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719138"/>
                        <a:ext cx="4248150" cy="52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graphicFrame>
        <p:nvGraphicFramePr>
          <p:cNvPr id="7188" name="Объект 14"/>
          <p:cNvGraphicFramePr>
            <a:graphicFrameLocks noChangeAspect="1"/>
          </p:cNvGraphicFramePr>
          <p:nvPr/>
        </p:nvGraphicFramePr>
        <p:xfrm>
          <a:off x="336550" y="3276600"/>
          <a:ext cx="193357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3" name="Формула" r:id="rId6" imgW="1130040" imgH="419040" progId="Equation.3">
                  <p:embed/>
                </p:oleObj>
              </mc:Choice>
              <mc:Fallback>
                <p:oleObj name="Формула" r:id="rId6" imgW="1130040" imgH="419040" progId="Equation.3">
                  <p:embed/>
                  <p:pic>
                    <p:nvPicPr>
                      <p:cNvPr id="0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550" y="3276600"/>
                        <a:ext cx="1933575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graphicFrame>
        <p:nvGraphicFramePr>
          <p:cNvPr id="7190" name="Объект 18"/>
          <p:cNvGraphicFramePr>
            <a:graphicFrameLocks noChangeAspect="1"/>
          </p:cNvGraphicFramePr>
          <p:nvPr/>
        </p:nvGraphicFramePr>
        <p:xfrm>
          <a:off x="260350" y="4192588"/>
          <a:ext cx="2630488" cy="119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4" name="Формула" r:id="rId8" imgW="2095500" imgH="952500" progId="Equation.3">
                  <p:embed/>
                </p:oleObj>
              </mc:Choice>
              <mc:Fallback>
                <p:oleObj name="Формула" r:id="rId8" imgW="2095500" imgH="952500" progId="Equation.3">
                  <p:embed/>
                  <p:pic>
                    <p:nvPicPr>
                      <p:cNvPr id="0" name="Объект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350" y="4192588"/>
                        <a:ext cx="2630488" cy="1190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91" name="Рисунок 2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58" t="46130" r="54744" b="27245"/>
          <a:stretch>
            <a:fillRect/>
          </a:stretch>
        </p:blipFill>
        <p:spPr bwMode="auto">
          <a:xfrm>
            <a:off x="6327775" y="1022350"/>
            <a:ext cx="2668588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2" name="Объект 2"/>
          <p:cNvSpPr txBox="1">
            <a:spLocks/>
          </p:cNvSpPr>
          <p:nvPr/>
        </p:nvSpPr>
        <p:spPr bwMode="auto">
          <a:xfrm>
            <a:off x="250825" y="6054725"/>
            <a:ext cx="7275513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82563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Недолік</a:t>
            </a:r>
            <a:r>
              <a:rPr lang="uk-UA" sz="2000">
                <a:latin typeface="Times New Roman" panose="02020603050405020304" pitchFamily="18" charset="0"/>
                <a:cs typeface="Times New Roman" panose="02020603050405020304" pitchFamily="18" charset="0"/>
              </a:rPr>
              <a:t>: різке спадання зони затухання відблиску.</a:t>
            </a:r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endParaRPr lang="uk-UA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endParaRPr lang="uk-UA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93" name="Рисунок 3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63675"/>
            <a:ext cx="5681663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A9A73AA-E5F5-428D-B3E6-CAB98F84809B}" type="slidenum">
              <a:rPr 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ru-RU" sz="1200" smtClean="0">
              <a:latin typeface="Arial Black" panose="020B0A04020102020204" pitchFamily="34" charset="0"/>
            </a:endParaRPr>
          </a:p>
        </p:txBody>
      </p:sp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58738" y="3917950"/>
            <a:ext cx="10440987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196" name="Rectangle 7"/>
          <p:cNvSpPr>
            <a:spLocks noChangeArrowheads="1"/>
          </p:cNvSpPr>
          <p:nvPr/>
        </p:nvSpPr>
        <p:spPr bwMode="auto">
          <a:xfrm>
            <a:off x="58738" y="88900"/>
            <a:ext cx="10440987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197" name="Rectangle 8"/>
          <p:cNvSpPr>
            <a:spLocks noChangeArrowheads="1"/>
          </p:cNvSpPr>
          <p:nvPr/>
        </p:nvSpPr>
        <p:spPr bwMode="auto">
          <a:xfrm>
            <a:off x="3997325" y="3386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198" name="Rectangle 10"/>
          <p:cNvSpPr>
            <a:spLocks noChangeArrowheads="1"/>
          </p:cNvSpPr>
          <p:nvPr/>
        </p:nvSpPr>
        <p:spPr bwMode="auto">
          <a:xfrm>
            <a:off x="3863975" y="3290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199" name="Rectangle 11"/>
          <p:cNvSpPr>
            <a:spLocks noChangeArrowheads="1"/>
          </p:cNvSpPr>
          <p:nvPr/>
        </p:nvSpPr>
        <p:spPr bwMode="auto">
          <a:xfrm>
            <a:off x="2892425" y="3290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200" name="Rectangle 12"/>
          <p:cNvSpPr>
            <a:spLocks noChangeArrowheads="1"/>
          </p:cNvSpPr>
          <p:nvPr/>
        </p:nvSpPr>
        <p:spPr bwMode="auto">
          <a:xfrm>
            <a:off x="3230563" y="3228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201" name="Rectangle 13"/>
          <p:cNvSpPr>
            <a:spLocks noChangeArrowheads="1"/>
          </p:cNvSpPr>
          <p:nvPr/>
        </p:nvSpPr>
        <p:spPr bwMode="auto">
          <a:xfrm>
            <a:off x="2544763" y="33766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202" name="Rectangle 14"/>
          <p:cNvSpPr>
            <a:spLocks noChangeArrowheads="1"/>
          </p:cNvSpPr>
          <p:nvPr/>
        </p:nvSpPr>
        <p:spPr bwMode="auto">
          <a:xfrm>
            <a:off x="2444750" y="33766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203" name="Rectangle 15"/>
          <p:cNvSpPr>
            <a:spLocks noChangeArrowheads="1"/>
          </p:cNvSpPr>
          <p:nvPr/>
        </p:nvSpPr>
        <p:spPr bwMode="auto">
          <a:xfrm>
            <a:off x="2473325" y="17002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204" name="Rectangle 16"/>
          <p:cNvSpPr>
            <a:spLocks noChangeArrowheads="1"/>
          </p:cNvSpPr>
          <p:nvPr/>
        </p:nvSpPr>
        <p:spPr bwMode="auto">
          <a:xfrm>
            <a:off x="1420813" y="2371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205" name="Rectangle 17"/>
          <p:cNvSpPr>
            <a:spLocks noChangeArrowheads="1"/>
          </p:cNvSpPr>
          <p:nvPr/>
        </p:nvSpPr>
        <p:spPr bwMode="auto">
          <a:xfrm>
            <a:off x="3778250" y="3286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206" name="Text Box 18"/>
          <p:cNvSpPr txBox="1">
            <a:spLocks noChangeArrowheads="1"/>
          </p:cNvSpPr>
          <p:nvPr/>
        </p:nvSpPr>
        <p:spPr bwMode="auto">
          <a:xfrm>
            <a:off x="49213" y="85725"/>
            <a:ext cx="9144000" cy="369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6" rIns="91434" bIns="45716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800" b="1">
                <a:solidFill>
                  <a:srgbClr val="000000"/>
                </a:solidFill>
                <a:latin typeface="Times New Roman" panose="02020603050405020304" pitchFamily="18" charset="0"/>
              </a:rPr>
              <a:t>Модель </a:t>
            </a:r>
            <a:r>
              <a:rPr lang="uk-UA" sz="1800" b="1">
                <a:solidFill>
                  <a:srgbClr val="000000"/>
                </a:solidFill>
                <a:latin typeface="Times New Roman" panose="02020603050405020304" pitchFamily="18" charset="0"/>
              </a:rPr>
              <a:t>відбивної здатності поверхні</a:t>
            </a:r>
            <a:r>
              <a:rPr lang="ru-RU" sz="1800" b="1">
                <a:solidFill>
                  <a:srgbClr val="000000"/>
                </a:solidFill>
                <a:latin typeface="Times New Roman" panose="02020603050405020304" pitchFamily="18" charset="0"/>
              </a:rPr>
              <a:t> з використанням косинус-квадратично</a:t>
            </a:r>
            <a:r>
              <a:rPr lang="uk-UA" sz="1800" b="1">
                <a:solidFill>
                  <a:srgbClr val="000000"/>
                </a:solidFill>
                <a:latin typeface="Times New Roman" panose="02020603050405020304" pitchFamily="18" charset="0"/>
              </a:rPr>
              <a:t>ї функції</a:t>
            </a:r>
            <a:endParaRPr lang="ru-RU" sz="18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07" name="Rectangle 19"/>
          <p:cNvSpPr>
            <a:spLocks noChangeArrowheads="1"/>
          </p:cNvSpPr>
          <p:nvPr/>
        </p:nvSpPr>
        <p:spPr bwMode="auto">
          <a:xfrm>
            <a:off x="3592513" y="33480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graphicFrame>
        <p:nvGraphicFramePr>
          <p:cNvPr id="8208" name="Object 20"/>
          <p:cNvGraphicFramePr>
            <a:graphicFrameLocks noChangeAspect="1"/>
          </p:cNvGraphicFramePr>
          <p:nvPr/>
        </p:nvGraphicFramePr>
        <p:xfrm>
          <a:off x="1987550" y="1300163"/>
          <a:ext cx="2673350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8" name="Equation" r:id="rId3" imgW="2146300" imgH="330200" progId="Equation.DSMT4">
                  <p:embed/>
                </p:oleObj>
              </mc:Choice>
              <mc:Fallback>
                <p:oleObj name="Equation" r:id="rId3" imgW="2146300" imgH="33020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7550" y="1300163"/>
                        <a:ext cx="2673350" cy="414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9" name="Rectangle 21"/>
          <p:cNvSpPr>
            <a:spLocks noChangeArrowheads="1"/>
          </p:cNvSpPr>
          <p:nvPr/>
        </p:nvSpPr>
        <p:spPr bwMode="auto">
          <a:xfrm>
            <a:off x="4392613" y="3386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graphicFrame>
        <p:nvGraphicFramePr>
          <p:cNvPr id="8210" name="Object 22"/>
          <p:cNvGraphicFramePr>
            <a:graphicFrameLocks noChangeAspect="1"/>
          </p:cNvGraphicFramePr>
          <p:nvPr/>
        </p:nvGraphicFramePr>
        <p:xfrm>
          <a:off x="349250" y="1354138"/>
          <a:ext cx="1490663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9" name="Equation" r:id="rId5" imgW="1205977" imgH="266584" progId="Equation.DSMT4">
                  <p:embed/>
                </p:oleObj>
              </mc:Choice>
              <mc:Fallback>
                <p:oleObj name="Equation" r:id="rId5" imgW="1205977" imgH="266584" progId="Equation.DSMT4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" y="1354138"/>
                        <a:ext cx="1490663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11" name="Rectangle 23"/>
          <p:cNvSpPr>
            <a:spLocks noChangeArrowheads="1"/>
          </p:cNvSpPr>
          <p:nvPr/>
        </p:nvSpPr>
        <p:spPr bwMode="auto">
          <a:xfrm>
            <a:off x="3630613" y="32051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212" name="Rectangle 24"/>
          <p:cNvSpPr>
            <a:spLocks noChangeArrowheads="1"/>
          </p:cNvSpPr>
          <p:nvPr/>
        </p:nvSpPr>
        <p:spPr bwMode="auto">
          <a:xfrm>
            <a:off x="3940175" y="3290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213" name="Rectangle 28"/>
          <p:cNvSpPr>
            <a:spLocks noChangeArrowheads="1"/>
          </p:cNvSpPr>
          <p:nvPr/>
        </p:nvSpPr>
        <p:spPr bwMode="auto">
          <a:xfrm>
            <a:off x="3592513" y="3248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214" name="Rectangle 30"/>
          <p:cNvSpPr>
            <a:spLocks noChangeArrowheads="1"/>
          </p:cNvSpPr>
          <p:nvPr/>
        </p:nvSpPr>
        <p:spPr bwMode="auto">
          <a:xfrm>
            <a:off x="3779838" y="4724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215" name="Rectangle 32"/>
          <p:cNvSpPr>
            <a:spLocks noChangeArrowheads="1"/>
          </p:cNvSpPr>
          <p:nvPr/>
        </p:nvSpPr>
        <p:spPr bwMode="auto">
          <a:xfrm>
            <a:off x="6373813" y="1990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216" name="Rectangle 34"/>
          <p:cNvSpPr>
            <a:spLocks noChangeArrowheads="1"/>
          </p:cNvSpPr>
          <p:nvPr/>
        </p:nvSpPr>
        <p:spPr bwMode="auto">
          <a:xfrm>
            <a:off x="3935413" y="5495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217" name="Rectangle 35"/>
          <p:cNvSpPr>
            <a:spLocks noChangeArrowheads="1"/>
          </p:cNvSpPr>
          <p:nvPr/>
        </p:nvSpPr>
        <p:spPr bwMode="auto">
          <a:xfrm>
            <a:off x="1654175" y="2486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218" name="Rectangle 38"/>
          <p:cNvSpPr>
            <a:spLocks noChangeArrowheads="1"/>
          </p:cNvSpPr>
          <p:nvPr/>
        </p:nvSpPr>
        <p:spPr bwMode="auto">
          <a:xfrm>
            <a:off x="4572000" y="3213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219" name="Rectangle 39"/>
          <p:cNvSpPr>
            <a:spLocks noChangeArrowheads="1"/>
          </p:cNvSpPr>
          <p:nvPr/>
        </p:nvSpPr>
        <p:spPr bwMode="auto">
          <a:xfrm>
            <a:off x="4087813" y="3286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220" name="Rectangle 41"/>
          <p:cNvSpPr>
            <a:spLocks noChangeArrowheads="1"/>
          </p:cNvSpPr>
          <p:nvPr/>
        </p:nvSpPr>
        <p:spPr bwMode="auto">
          <a:xfrm>
            <a:off x="1725613" y="1762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221" name="Rectangle 43"/>
          <p:cNvSpPr>
            <a:spLocks noChangeArrowheads="1"/>
          </p:cNvSpPr>
          <p:nvPr/>
        </p:nvSpPr>
        <p:spPr bwMode="auto">
          <a:xfrm>
            <a:off x="2916238" y="14843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222" name="Rectangle 1040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8223" name="Объект 2"/>
          <p:cNvSpPr txBox="1">
            <a:spLocks/>
          </p:cNvSpPr>
          <p:nvPr/>
        </p:nvSpPr>
        <p:spPr bwMode="auto">
          <a:xfrm>
            <a:off x="260350" y="666750"/>
            <a:ext cx="76549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182563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1600">
                <a:latin typeface="Times New Roman" panose="02020603050405020304" pitchFamily="18" charset="0"/>
                <a:cs typeface="Times New Roman" panose="02020603050405020304" pitchFamily="18" charset="0"/>
              </a:rPr>
              <a:t>Для апроксимації дистрибутивної функції            </a:t>
            </a:r>
          </a:p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160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використаємо косинус-квадратичну функцію</a:t>
            </a:r>
            <a:endParaRPr lang="ru-RU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224" name="Объект 42"/>
          <p:cNvGraphicFramePr>
            <a:graphicFrameLocks noChangeAspect="1"/>
          </p:cNvGraphicFramePr>
          <p:nvPr/>
        </p:nvGraphicFramePr>
        <p:xfrm>
          <a:off x="4087813" y="622300"/>
          <a:ext cx="609600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0" name="Equation" r:id="rId7" imgW="444114" imgH="253780" progId="Equation.DSMT4">
                  <p:embed/>
                </p:oleObj>
              </mc:Choice>
              <mc:Fallback>
                <p:oleObj name="Equation" r:id="rId7" imgW="444114" imgH="253780" progId="Equation.DSMT4">
                  <p:embed/>
                  <p:pic>
                    <p:nvPicPr>
                      <p:cNvPr id="0" name="Объект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7813" y="622300"/>
                        <a:ext cx="609600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25" name="Объект 43"/>
          <p:cNvGraphicFramePr>
            <a:graphicFrameLocks noChangeAspect="1"/>
          </p:cNvGraphicFramePr>
          <p:nvPr/>
        </p:nvGraphicFramePr>
        <p:xfrm>
          <a:off x="360363" y="1677988"/>
          <a:ext cx="20574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1" name="Equation" r:id="rId9" imgW="1689100" imgH="330200" progId="Equation.DSMT4">
                  <p:embed/>
                </p:oleObj>
              </mc:Choice>
              <mc:Fallback>
                <p:oleObj name="Equation" r:id="rId9" imgW="1689100" imgH="330200" progId="Equation.DSMT4">
                  <p:embed/>
                  <p:pic>
                    <p:nvPicPr>
                      <p:cNvPr id="0" name="Объект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363" y="1677988"/>
                        <a:ext cx="2057400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26" name="Объект 44"/>
          <p:cNvGraphicFramePr>
            <a:graphicFrameLocks noChangeAspect="1"/>
          </p:cNvGraphicFramePr>
          <p:nvPr/>
        </p:nvGraphicFramePr>
        <p:xfrm>
          <a:off x="352425" y="2162175"/>
          <a:ext cx="2092325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2" name="Equation" r:id="rId11" imgW="1675673" imgH="266584" progId="Equation.DSMT4">
                  <p:embed/>
                </p:oleObj>
              </mc:Choice>
              <mc:Fallback>
                <p:oleObj name="Equation" r:id="rId11" imgW="1675673" imgH="266584" progId="Equation.DSMT4">
                  <p:embed/>
                  <p:pic>
                    <p:nvPicPr>
                      <p:cNvPr id="0" name="Объект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425" y="2162175"/>
                        <a:ext cx="2092325" cy="344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27" name="Объект 45"/>
          <p:cNvGraphicFramePr>
            <a:graphicFrameLocks noChangeAspect="1"/>
          </p:cNvGraphicFramePr>
          <p:nvPr/>
        </p:nvGraphicFramePr>
        <p:xfrm>
          <a:off x="360363" y="2562225"/>
          <a:ext cx="2457450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3" name="Equation" r:id="rId13" imgW="2019300" imgH="330200" progId="Equation.DSMT4">
                  <p:embed/>
                </p:oleObj>
              </mc:Choice>
              <mc:Fallback>
                <p:oleObj name="Equation" r:id="rId13" imgW="2019300" imgH="330200" progId="Equation.DSMT4">
                  <p:embed/>
                  <p:pic>
                    <p:nvPicPr>
                      <p:cNvPr id="0" name="Объект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363" y="2562225"/>
                        <a:ext cx="2457450" cy="404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28" name="Объект 2"/>
          <p:cNvSpPr txBox="1">
            <a:spLocks/>
          </p:cNvSpPr>
          <p:nvPr/>
        </p:nvSpPr>
        <p:spPr bwMode="auto">
          <a:xfrm>
            <a:off x="298450" y="3027363"/>
            <a:ext cx="3313113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182563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1800">
                <a:latin typeface="Times New Roman" panose="02020603050405020304" pitchFamily="18" charset="0"/>
                <a:cs typeface="Times New Roman" panose="02020603050405020304" pitchFamily="18" charset="0"/>
              </a:rPr>
              <a:t>Знайдемо визначений інтеграл:</a:t>
            </a:r>
            <a:endParaRPr lang="ru-RU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229" name="Объект 47"/>
          <p:cNvGraphicFramePr>
            <a:graphicFrameLocks noChangeAspect="1"/>
          </p:cNvGraphicFramePr>
          <p:nvPr/>
        </p:nvGraphicFramePr>
        <p:xfrm>
          <a:off x="260350" y="3475038"/>
          <a:ext cx="4094163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4" name="Equation" r:id="rId15" imgW="3136900" imgH="711200" progId="Equation.DSMT4">
                  <p:embed/>
                </p:oleObj>
              </mc:Choice>
              <mc:Fallback>
                <p:oleObj name="Equation" r:id="rId15" imgW="3136900" imgH="711200" progId="Equation.DSMT4">
                  <p:embed/>
                  <p:pic>
                    <p:nvPicPr>
                      <p:cNvPr id="0" name="Объект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350" y="3475038"/>
                        <a:ext cx="4094163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30" name="Объект 2"/>
          <p:cNvSpPr txBox="1">
            <a:spLocks/>
          </p:cNvSpPr>
          <p:nvPr/>
        </p:nvSpPr>
        <p:spPr bwMode="auto">
          <a:xfrm>
            <a:off x="260350" y="4419600"/>
            <a:ext cx="4681538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182563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Прирівнявши праві частини отриманих виразів, знаходимо, що :</a:t>
            </a:r>
            <a:endParaRPr lang="ru-RU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231" name="Объект 49"/>
          <p:cNvGraphicFramePr>
            <a:graphicFrameLocks noChangeAspect="1"/>
          </p:cNvGraphicFramePr>
          <p:nvPr/>
        </p:nvGraphicFramePr>
        <p:xfrm>
          <a:off x="2760663" y="4730750"/>
          <a:ext cx="1103312" cy="30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5" name="Equation" r:id="rId17" imgW="1054100" imgH="228600" progId="Equation.DSMT4">
                  <p:embed/>
                </p:oleObj>
              </mc:Choice>
              <mc:Fallback>
                <p:oleObj name="Equation" r:id="rId17" imgW="1054100" imgH="228600" progId="Equation.DSMT4">
                  <p:embed/>
                  <p:pic>
                    <p:nvPicPr>
                      <p:cNvPr id="0" name="Объект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0663" y="4730750"/>
                        <a:ext cx="1103312" cy="300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32" name="Объект 2"/>
          <p:cNvSpPr txBox="1">
            <a:spLocks/>
          </p:cNvSpPr>
          <p:nvPr/>
        </p:nvSpPr>
        <p:spPr bwMode="auto">
          <a:xfrm>
            <a:off x="298450" y="5108575"/>
            <a:ext cx="3529013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182563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1800">
                <a:latin typeface="Times New Roman" panose="02020603050405020304" pitchFamily="18" charset="0"/>
                <a:cs typeface="Times New Roman" panose="02020603050405020304" pitchFamily="18" charset="0"/>
              </a:rPr>
              <a:t>Нова формула має такий вигляд:</a:t>
            </a:r>
            <a:endParaRPr lang="ru-RU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233" name="Объект 51"/>
          <p:cNvGraphicFramePr>
            <a:graphicFrameLocks noChangeAspect="1"/>
          </p:cNvGraphicFramePr>
          <p:nvPr/>
        </p:nvGraphicFramePr>
        <p:xfrm>
          <a:off x="361950" y="5570538"/>
          <a:ext cx="3436938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6" name="Equation" r:id="rId19" imgW="2438400" imgH="533400" progId="Equation.DSMT4">
                  <p:embed/>
                </p:oleObj>
              </mc:Choice>
              <mc:Fallback>
                <p:oleObj name="Equation" r:id="rId19" imgW="2438400" imgH="533400" progId="Equation.DSMT4">
                  <p:embed/>
                  <p:pic>
                    <p:nvPicPr>
                      <p:cNvPr id="0" name="Объект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" y="5570538"/>
                        <a:ext cx="3436938" cy="760412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234" name="Рисунок 52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888114"/>
            <a:ext cx="3829050" cy="5062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Номер слайда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6D8CAB4-3EA4-455F-AB9D-0EE3C59EFA32}" type="slidenum">
              <a:rPr 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ru-RU" sz="1200" smtClean="0">
              <a:latin typeface="Arial Black" panose="020B0A04020102020204" pitchFamily="34" charset="0"/>
            </a:endParaRPr>
          </a:p>
        </p:txBody>
      </p:sp>
      <p:sp>
        <p:nvSpPr>
          <p:cNvPr id="12292" name="Rectangle 55"/>
          <p:cNvSpPr>
            <a:spLocks noChangeArrowheads="1"/>
          </p:cNvSpPr>
          <p:nvPr/>
        </p:nvSpPr>
        <p:spPr bwMode="auto">
          <a:xfrm>
            <a:off x="5391150" y="6430963"/>
            <a:ext cx="23622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uk-UA" sz="1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Патент</a:t>
            </a:r>
            <a:r>
              <a:rPr lang="uk-UA" sz="1200" b="1">
                <a:solidFill>
                  <a:srgbClr val="000000"/>
                </a:solidFill>
                <a:latin typeface="Times New Roman" panose="02020603050405020304" pitchFamily="18" charset="0"/>
              </a:rPr>
              <a:t> України</a:t>
            </a:r>
            <a:r>
              <a:rPr lang="uk-UA" sz="1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 </a:t>
            </a:r>
            <a:r>
              <a:rPr lang="uk-UA" sz="1200"/>
              <a:t>92080</a:t>
            </a:r>
            <a:endParaRPr lang="uk-UA" sz="1200" b="1">
              <a:latin typeface="Times New Roman" panose="02020603050405020304" pitchFamily="18" charset="0"/>
            </a:endParaRPr>
          </a:p>
        </p:txBody>
      </p:sp>
      <p:sp>
        <p:nvSpPr>
          <p:cNvPr id="12293" name="Text Box 97"/>
          <p:cNvSpPr txBox="1">
            <a:spLocks noChangeArrowheads="1"/>
          </p:cNvSpPr>
          <p:nvPr/>
        </p:nvSpPr>
        <p:spPr bwMode="auto">
          <a:xfrm>
            <a:off x="4332288" y="5943600"/>
            <a:ext cx="39608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uk-UA" sz="1200" b="1" dirty="0">
                <a:latin typeface="Times New Roman" panose="02020603050405020304" pitchFamily="18" charset="0"/>
              </a:rPr>
              <a:t>Структурна схема блока визначення інтенсивності спекулярної складової кольору</a:t>
            </a:r>
            <a:endParaRPr lang="ru-RU" sz="1200" b="1" dirty="0">
              <a:latin typeface="Times New Roman" panose="02020603050405020304" pitchFamily="18" charset="0"/>
            </a:endParaRPr>
          </a:p>
        </p:txBody>
      </p:sp>
      <p:pic>
        <p:nvPicPr>
          <p:cNvPr id="12294" name="Рисунок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430" y="442912"/>
            <a:ext cx="3644900" cy="549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Рисунок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" y="3632200"/>
            <a:ext cx="3602038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Объект 2"/>
          <p:cNvSpPr txBox="1">
            <a:spLocks/>
          </p:cNvSpPr>
          <p:nvPr/>
        </p:nvSpPr>
        <p:spPr bwMode="auto">
          <a:xfrm>
            <a:off x="485775" y="5999163"/>
            <a:ext cx="3667125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182563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Залежність</a:t>
            </a:r>
            <a:r>
              <a:rPr lang="en-US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максимальної відносної похибки апроксимації від </a:t>
            </a:r>
            <a:r>
              <a:rPr lang="uk-UA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коефіцієнта </a:t>
            </a:r>
            <a:r>
              <a:rPr lang="en-US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ru-RU" sz="1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 Box 2"/>
          <p:cNvSpPr txBox="1">
            <a:spLocks noChangeArrowheads="1"/>
          </p:cNvSpPr>
          <p:nvPr/>
        </p:nvSpPr>
        <p:spPr bwMode="auto">
          <a:xfrm>
            <a:off x="334962" y="13054"/>
            <a:ext cx="9144000" cy="461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4" tIns="45716" rIns="91434" bIns="45716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Апаратна реалізація ДФВЗ</a:t>
            </a:r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t="44750" r="64175" b="18500"/>
          <a:stretch/>
        </p:blipFill>
        <p:spPr>
          <a:xfrm>
            <a:off x="683568" y="704686"/>
            <a:ext cx="2879988" cy="272431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омер слайда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BC2469B-DF36-4521-8B3F-5294225D427E}" type="slidenum">
              <a:rPr lang="ru-RU" smtClean="0">
                <a:latin typeface="Arial Black" panose="020B0A04020102020204" pitchFamily="34" charset="0"/>
              </a:rPr>
              <a:pPr/>
              <a:t>7</a:t>
            </a:fld>
            <a:endParaRPr lang="ru-RU" smtClean="0">
              <a:latin typeface="Arial Black" panose="020B0A04020102020204" pitchFamily="34" charset="0"/>
            </a:endParaRPr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2915816" y="44450"/>
            <a:ext cx="4779739" cy="431800"/>
          </a:xfrm>
        </p:spPr>
        <p:txBody>
          <a:bodyPr/>
          <a:lstStyle/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Модифікація ДФВЗ Шліка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0" name="Объект 2"/>
          <p:cNvSpPr txBox="1">
            <a:spLocks/>
          </p:cNvSpPr>
          <p:nvPr/>
        </p:nvSpPr>
        <p:spPr bwMode="auto">
          <a:xfrm>
            <a:off x="436463" y="750095"/>
            <a:ext cx="1584424" cy="434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82563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ДФВЗ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Шліка: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99" b="55421"/>
          <a:stretch>
            <a:fillRect/>
          </a:stretch>
        </p:blipFill>
        <p:spPr bwMode="auto">
          <a:xfrm>
            <a:off x="5308600" y="620713"/>
            <a:ext cx="360045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Объект 2"/>
          <p:cNvSpPr txBox="1">
            <a:spLocks/>
          </p:cNvSpPr>
          <p:nvPr/>
        </p:nvSpPr>
        <p:spPr bwMode="auto">
          <a:xfrm>
            <a:off x="369888" y="1307217"/>
            <a:ext cx="6605587" cy="646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82563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Недолік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повільне спадання функції у зоні </a:t>
            </a:r>
            <a:b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затухання відблиску.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endParaRPr lang="uk-UA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4" name="Объект 2"/>
          <p:cNvSpPr txBox="1">
            <a:spLocks/>
          </p:cNvSpPr>
          <p:nvPr/>
        </p:nvSpPr>
        <p:spPr bwMode="auto">
          <a:xfrm>
            <a:off x="361950" y="1916057"/>
            <a:ext cx="3994026" cy="357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indent="-182563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Пропонується така </a:t>
            </a:r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апркоксимація: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5" name="Rectangle 2"/>
          <p:cNvSpPr>
            <a:spLocks noChangeArrowheads="1"/>
          </p:cNvSpPr>
          <p:nvPr/>
        </p:nvSpPr>
        <p:spPr bwMode="auto">
          <a:xfrm>
            <a:off x="684213" y="38528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uk-UA"/>
          </a:p>
        </p:txBody>
      </p:sp>
      <p:graphicFrame>
        <p:nvGraphicFramePr>
          <p:cNvPr id="9226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2863828"/>
              </p:ext>
            </p:extLst>
          </p:nvPr>
        </p:nvGraphicFramePr>
        <p:xfrm>
          <a:off x="472158" y="2298766"/>
          <a:ext cx="3224212" cy="81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5" name="Equation" r:id="rId4" imgW="1816100" imgH="457200" progId="Equation.DSMT4">
                  <p:embed/>
                </p:oleObj>
              </mc:Choice>
              <mc:Fallback>
                <p:oleObj name="Equation" r:id="rId4" imgW="1816100" imgH="457200" progId="Equation.DSMT4">
                  <p:embed/>
                  <p:pic>
                    <p:nvPicPr>
                      <p:cNvPr id="0" name="Объект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158" y="2298766"/>
                        <a:ext cx="3224212" cy="811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27" name="Рисунок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3806825"/>
            <a:ext cx="330517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228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9983001"/>
              </p:ext>
            </p:extLst>
          </p:nvPr>
        </p:nvGraphicFramePr>
        <p:xfrm>
          <a:off x="3696370" y="4659509"/>
          <a:ext cx="131921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6" name="Equation" r:id="rId7" imgW="1498320" imgH="482400" progId="Equation.DSMT4">
                  <p:embed/>
                </p:oleObj>
              </mc:Choice>
              <mc:Fallback>
                <p:oleObj name="Equation" r:id="rId7" imgW="1498320" imgH="482400" progId="Equation.DSMT4">
                  <p:embed/>
                  <p:pic>
                    <p:nvPicPr>
                      <p:cNvPr id="0" name="Объект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6370" y="4659509"/>
                        <a:ext cx="1319213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9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9923131"/>
              </p:ext>
            </p:extLst>
          </p:nvPr>
        </p:nvGraphicFramePr>
        <p:xfrm>
          <a:off x="4138336" y="4254502"/>
          <a:ext cx="435278" cy="249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7" name="Equation" r:id="rId9" imgW="444114" imgH="253780" progId="Equation.DSMT4">
                  <p:embed/>
                </p:oleObj>
              </mc:Choice>
              <mc:Fallback>
                <p:oleObj name="Equation" r:id="rId9" imgW="444114" imgH="253780" progId="Equation.DSMT4">
                  <p:embed/>
                  <p:pic>
                    <p:nvPicPr>
                      <p:cNvPr id="0" name="Объект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8336" y="4254502"/>
                        <a:ext cx="435278" cy="2497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Прямая соединительная линия 17"/>
          <p:cNvCxnSpPr/>
          <p:nvPr/>
        </p:nvCxnSpPr>
        <p:spPr>
          <a:xfrm>
            <a:off x="3993964" y="4225562"/>
            <a:ext cx="684213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013869" y="4563960"/>
            <a:ext cx="684213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032857" y="5246687"/>
            <a:ext cx="606425" cy="0"/>
          </a:xfrm>
          <a:prstGeom prst="line">
            <a:avLst/>
          </a:prstGeom>
          <a:ln w="57150">
            <a:solidFill>
              <a:srgbClr val="004C2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233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7199615"/>
              </p:ext>
            </p:extLst>
          </p:nvPr>
        </p:nvGraphicFramePr>
        <p:xfrm>
          <a:off x="3599810" y="5344280"/>
          <a:ext cx="1341438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8" name="Equation" r:id="rId11" imgW="1816100" imgH="457200" progId="Equation.DSMT4">
                  <p:embed/>
                </p:oleObj>
              </mc:Choice>
              <mc:Fallback>
                <p:oleObj name="Equation" r:id="rId11" imgW="1816100" imgH="457200" progId="Equation.DSMT4">
                  <p:embed/>
                  <p:pic>
                    <p:nvPicPr>
                      <p:cNvPr id="0" name="Объект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9810" y="5344280"/>
                        <a:ext cx="1341438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34" name="Рисунок 2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950" y="3451225"/>
            <a:ext cx="3117850" cy="275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3"/>
          <p:cNvSpPr>
            <a:spLocks noChangeArrowheads="1"/>
          </p:cNvSpPr>
          <p:nvPr/>
        </p:nvSpPr>
        <p:spPr bwMode="auto">
          <a:xfrm>
            <a:off x="1851024" y="608281"/>
            <a:ext cx="10980607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2430804"/>
              </p:ext>
            </p:extLst>
          </p:nvPr>
        </p:nvGraphicFramePr>
        <p:xfrm>
          <a:off x="1851024" y="620713"/>
          <a:ext cx="2910446" cy="637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09" name="Equation" r:id="rId13" imgW="2082800" imgH="457200" progId="Equation.DSMT4">
                  <p:embed/>
                </p:oleObj>
              </mc:Choice>
              <mc:Fallback>
                <p:oleObj name="Equation" r:id="rId13" imgW="2082800" imgH="457200" progId="Equation.DSMT4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1024" y="620713"/>
                        <a:ext cx="2910446" cy="6379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0978731"/>
              </p:ext>
            </p:extLst>
          </p:nvPr>
        </p:nvGraphicFramePr>
        <p:xfrm>
          <a:off x="455613" y="3375649"/>
          <a:ext cx="681544" cy="2697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0" name="Equation" r:id="rId15" imgW="444307" imgH="139639" progId="Equation.DSMT4">
                  <p:embed/>
                </p:oleObj>
              </mc:Choice>
              <mc:Fallback>
                <p:oleObj name="Equation" r:id="rId15" imgW="444307" imgH="139639" progId="Equation.DSMT4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3375649"/>
                        <a:ext cx="681544" cy="2697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190372" y="33135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</a:pPr>
            <a:r>
              <a:rPr lang="uk-UA" sz="1800" dirty="0" smtClean="0"/>
              <a:t>вибирається залежно від значення коефіцієнта спекулярності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6553200" y="6530599"/>
            <a:ext cx="2133600" cy="45720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AE8711E-E83B-4063-BEA4-917D5DCEAECB}" type="slidenum">
              <a:rPr lang="ru-RU" smtClean="0">
                <a:latin typeface="Arial Black" panose="020B0A04020102020204" pitchFamily="34" charset="0"/>
              </a:rPr>
              <a:pPr/>
              <a:t>8</a:t>
            </a:fld>
            <a:endParaRPr lang="ru-RU" smtClean="0">
              <a:latin typeface="Arial Black" panose="020B0A04020102020204" pitchFamily="34" charset="0"/>
            </a:endParaRP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0" y="100013"/>
            <a:ext cx="9144000" cy="707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4" tIns="45716" rIns="91434" bIns="45716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енергетично-коректної двонаправленої функції 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відбивної 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здатності поверхні</a:t>
            </a:r>
          </a:p>
        </p:txBody>
      </p:sp>
      <p:graphicFrame>
        <p:nvGraphicFramePr>
          <p:cNvPr id="11274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0625629"/>
              </p:ext>
            </p:extLst>
          </p:nvPr>
        </p:nvGraphicFramePr>
        <p:xfrm>
          <a:off x="4967288" y="3334007"/>
          <a:ext cx="3840959" cy="7514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3" name="Equation" r:id="rId3" imgW="2743200" imgH="533400" progId="Equation.DSMT4">
                  <p:embed/>
                </p:oleObj>
              </mc:Choice>
              <mc:Fallback>
                <p:oleObj name="Equation" r:id="rId3" imgW="2743200" imgH="533400" progId="Equation.DSMT4">
                  <p:embed/>
                  <p:pic>
                    <p:nvPicPr>
                      <p:cNvPr id="0" name="Объект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7288" y="3334007"/>
                        <a:ext cx="3840959" cy="751427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5" name="Прямоугольник 22"/>
          <p:cNvSpPr>
            <a:spLocks noChangeArrowheads="1"/>
          </p:cNvSpPr>
          <p:nvPr/>
        </p:nvSpPr>
        <p:spPr bwMode="auto">
          <a:xfrm>
            <a:off x="395288" y="3523537"/>
            <a:ext cx="49257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Запропонована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енергетично коректна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ДФВЗ: </a:t>
            </a:r>
            <a:endParaRPr lang="uk-UA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30894" y="1041178"/>
            <a:ext cx="7859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uk-UA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аправлена напівсферична інтегральна відбивальна здатності поверхні:</a:t>
            </a:r>
            <a:endParaRPr lang="uk-UA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4367193"/>
              </p:ext>
            </p:extLst>
          </p:nvPr>
        </p:nvGraphicFramePr>
        <p:xfrm>
          <a:off x="397636" y="1531106"/>
          <a:ext cx="2638227" cy="4751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4" name="Equation" r:id="rId5" imgW="2032000" imgH="393700" progId="Equation.DSMT4">
                  <p:embed/>
                </p:oleObj>
              </mc:Choice>
              <mc:Fallback>
                <p:oleObj name="Equation" r:id="rId5" imgW="2032000" imgH="393700" progId="Equation.DSMT4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636" y="1531106"/>
                        <a:ext cx="2638227" cy="4751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5046425"/>
              </p:ext>
            </p:extLst>
          </p:nvPr>
        </p:nvGraphicFramePr>
        <p:xfrm>
          <a:off x="6144063" y="1485495"/>
          <a:ext cx="2547068" cy="531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5" name="Equation" r:id="rId7" imgW="1726451" imgH="393529" progId="Equation.DSMT4">
                  <p:embed/>
                </p:oleObj>
              </mc:Choice>
              <mc:Fallback>
                <p:oleObj name="Equation" r:id="rId7" imgW="1726451" imgH="393529" progId="Equation.DSMT4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4063" y="1485495"/>
                        <a:ext cx="2547068" cy="5318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3174442" y="1369544"/>
            <a:ext cx="29338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Енергетично-коректа ДФВЗ </a:t>
            </a:r>
            <a:br>
              <a:rPr lang="uk-UA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uk-UA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має відповідати умові:</a:t>
            </a:r>
            <a:endParaRPr lang="uk-UA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4032636"/>
              </p:ext>
            </p:extLst>
          </p:nvPr>
        </p:nvGraphicFramePr>
        <p:xfrm>
          <a:off x="6026947" y="2135055"/>
          <a:ext cx="278130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6" name="Equation" r:id="rId9" imgW="2819400" imgH="520700" progId="Equation.DSMT4">
                  <p:embed/>
                </p:oleObj>
              </mc:Choice>
              <mc:Fallback>
                <p:oleObj name="Equation" r:id="rId9" imgW="2819400" imgH="520700" progId="Equation.DSMT4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6947" y="2135055"/>
                        <a:ext cx="2781300" cy="552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330894" y="2092399"/>
            <a:ext cx="5454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Умова відповідності закону збереження енергії для запропонованої ДФВЗ: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5288" y="272331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uk-UA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оефіцієнт для запропонованої ДФВЗ має вигляд:</a:t>
            </a:r>
            <a:endParaRPr lang="uk-UA" dirty="0"/>
          </a:p>
        </p:txBody>
      </p:sp>
      <p:sp>
        <p:nvSpPr>
          <p:cNvPr id="10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801553"/>
              </p:ext>
            </p:extLst>
          </p:nvPr>
        </p:nvGraphicFramePr>
        <p:xfrm>
          <a:off x="4704412" y="2780300"/>
          <a:ext cx="515660" cy="515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7" name="Equation" r:id="rId11" imgW="393529" imgH="393529" progId="Equation.DSMT4">
                  <p:embed/>
                </p:oleObj>
              </mc:Choice>
              <mc:Fallback>
                <p:oleObj name="Equation" r:id="rId11" imgW="393529" imgH="393529" progId="Equation.DSMT4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4412" y="2780300"/>
                        <a:ext cx="515660" cy="5156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321086" y="2805260"/>
            <a:ext cx="2300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 А і B – деякі сталі</a:t>
            </a:r>
            <a:endParaRPr lang="uk-UA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12" y="3978107"/>
            <a:ext cx="3875964" cy="2906973"/>
          </a:xfrm>
          <a:prstGeom prst="rect">
            <a:avLst/>
          </a:prstGeom>
        </p:spPr>
      </p:pic>
      <p:pic>
        <p:nvPicPr>
          <p:cNvPr id="27" name="Рисунок 26"/>
          <p:cNvPicPr/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4" t="12827" r="21593" b="12984"/>
          <a:stretch/>
        </p:blipFill>
        <p:spPr bwMode="auto">
          <a:xfrm>
            <a:off x="5416067" y="4272186"/>
            <a:ext cx="2612317" cy="25109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9AA7DEA-9519-4565-84A7-4F46974079AE}" type="slidenum">
              <a:rPr lang="ru-RU" sz="1200" smtClean="0">
                <a:latin typeface="Arial Black" panose="020B0A040201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ru-RU" sz="1200" smtClean="0">
              <a:latin typeface="Arial Black" panose="020B0A04020102020204" pitchFamily="34" charset="0"/>
            </a:endParaRPr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34362"/>
            <a:ext cx="395922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789363"/>
            <a:ext cx="3960812" cy="110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868863"/>
            <a:ext cx="443865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844675"/>
            <a:ext cx="2938462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341438"/>
            <a:ext cx="1871662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44675"/>
            <a:ext cx="34671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692150"/>
            <a:ext cx="26654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1042988" y="6491288"/>
            <a:ext cx="43211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uk-UA" sz="1800"/>
          </a:p>
        </p:txBody>
      </p:sp>
      <p:sp>
        <p:nvSpPr>
          <p:cNvPr id="10252" name="Text Box 13"/>
          <p:cNvSpPr txBox="1">
            <a:spLocks noChangeArrowheads="1"/>
          </p:cNvSpPr>
          <p:nvPr/>
        </p:nvSpPr>
        <p:spPr bwMode="auto">
          <a:xfrm>
            <a:off x="1690688" y="6559550"/>
            <a:ext cx="5032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1200" b="1">
                <a:latin typeface="Times New Roman" panose="02020603050405020304" pitchFamily="18" charset="0"/>
              </a:rPr>
              <a:t>a)</a:t>
            </a:r>
            <a:endParaRPr lang="ru-RU" sz="1200" b="1">
              <a:latin typeface="Times New Roman" panose="02020603050405020304" pitchFamily="18" charset="0"/>
            </a:endParaRPr>
          </a:p>
        </p:txBody>
      </p:sp>
      <p:sp>
        <p:nvSpPr>
          <p:cNvPr id="10253" name="Text Box 14"/>
          <p:cNvSpPr txBox="1">
            <a:spLocks noChangeArrowheads="1"/>
          </p:cNvSpPr>
          <p:nvPr/>
        </p:nvSpPr>
        <p:spPr bwMode="auto">
          <a:xfrm>
            <a:off x="3779838" y="6583363"/>
            <a:ext cx="5032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sz="1200" b="1">
                <a:latin typeface="Times New Roman" panose="02020603050405020304" pitchFamily="18" charset="0"/>
              </a:rPr>
              <a:t>б</a:t>
            </a:r>
            <a:r>
              <a:rPr lang="en-US" sz="1200" b="1">
                <a:latin typeface="Times New Roman" panose="02020603050405020304" pitchFamily="18" charset="0"/>
              </a:rPr>
              <a:t>)</a:t>
            </a:r>
            <a:endParaRPr lang="ru-RU" sz="1200" b="1">
              <a:latin typeface="Times New Roman" panose="02020603050405020304" pitchFamily="18" charset="0"/>
            </a:endParaRPr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0" y="100013"/>
            <a:ext cx="9144000" cy="400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4" tIns="45716" rIns="91434" bIns="45716"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uk-UA" sz="2000" b="1">
                <a:latin typeface="Times New Roman" panose="02020603050405020304" pitchFamily="18" charset="0"/>
              </a:rPr>
              <a:t>Перспективно-коректне зафарбування</a:t>
            </a:r>
          </a:p>
        </p:txBody>
      </p:sp>
      <p:pic>
        <p:nvPicPr>
          <p:cNvPr id="15" name="Рисунок 14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587" y="4929875"/>
            <a:ext cx="2316163" cy="1775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8657</TotalTime>
  <Words>496</Words>
  <Application>Microsoft Office PowerPoint</Application>
  <PresentationFormat>Экран (4:3)</PresentationFormat>
  <Paragraphs>111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Arial Black</vt:lpstr>
      <vt:lpstr>Times New Roman</vt:lpstr>
      <vt:lpstr>Wingdings</vt:lpstr>
      <vt:lpstr>Пиксел</vt:lpstr>
      <vt:lpstr>Equation</vt:lpstr>
      <vt:lpstr>Формула</vt:lpstr>
      <vt:lpstr>Microsoft Visio 2000/2002 Drawing</vt:lpstr>
      <vt:lpstr>Презентация PowerPoint</vt:lpstr>
      <vt:lpstr>Презентация PowerPoint</vt:lpstr>
      <vt:lpstr>Презентация PowerPoint</vt:lpstr>
      <vt:lpstr>Квадратична апроксимація ДФВЗ</vt:lpstr>
      <vt:lpstr>Презентация PowerPoint</vt:lpstr>
      <vt:lpstr>Презентация PowerPoint</vt:lpstr>
      <vt:lpstr>Модифікація ДФВЗ Шліка</vt:lpstr>
      <vt:lpstr>Презентация PowerPoint</vt:lpstr>
      <vt:lpstr>Презентация PowerPoint</vt:lpstr>
      <vt:lpstr>Розробка програмних засобів</vt:lpstr>
      <vt:lpstr>Розробка програмних засобів</vt:lpstr>
      <vt:lpstr>Реалізація ДФВЗ у складі шейдерних програм</vt:lpstr>
      <vt:lpstr>Експериментальні дослідження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</dc:creator>
  <cp:lastModifiedBy>Marina</cp:lastModifiedBy>
  <cp:revision>370</cp:revision>
  <dcterms:created xsi:type="dcterms:W3CDTF">2008-06-22T13:11:27Z</dcterms:created>
  <dcterms:modified xsi:type="dcterms:W3CDTF">2015-11-09T01:09:19Z</dcterms:modified>
</cp:coreProperties>
</file>