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 u="sng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 u="sng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0" i="0" u="sng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66059" y="194183"/>
            <a:ext cx="5659881" cy="5607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 u="sng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2275" y="1805685"/>
            <a:ext cx="11347449" cy="2345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09945" y="6345504"/>
            <a:ext cx="334010" cy="5886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944F71"/>
                </a:solidFill>
                <a:latin typeface="Calibri"/>
                <a:cs typeface="Calibri"/>
              </a:defRPr>
            </a:lvl1pPr>
          </a:lstStyle>
          <a:p>
            <a:pPr marL="25400">
              <a:lnSpc>
                <a:spcPts val="3895"/>
              </a:lnSpc>
            </a:pPr>
            <a:fld id="{81D60167-4931-47E6-BA6A-407CBD079E47}" type="slidenum">
              <a:rPr dirty="0" spc="-5">
                <a:solidFill>
                  <a:srgbClr val="000000"/>
                </a:solidFill>
              </a:rPr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Relationship Id="rId11" Type="http://schemas.openxmlformats.org/officeDocument/2006/relationships/image" Target="../media/image94.png"/><Relationship Id="rId12" Type="http://schemas.openxmlformats.org/officeDocument/2006/relationships/image" Target="../media/image95.png"/><Relationship Id="rId13" Type="http://schemas.openxmlformats.org/officeDocument/2006/relationships/image" Target="../media/image96.png"/><Relationship Id="rId14" Type="http://schemas.openxmlformats.org/officeDocument/2006/relationships/image" Target="../media/image97.png"/><Relationship Id="rId15" Type="http://schemas.openxmlformats.org/officeDocument/2006/relationships/image" Target="../media/image98.png"/><Relationship Id="rId16" Type="http://schemas.openxmlformats.org/officeDocument/2006/relationships/image" Target="../media/image99.png"/><Relationship Id="rId17" Type="http://schemas.openxmlformats.org/officeDocument/2006/relationships/image" Target="../media/image100.png"/><Relationship Id="rId18" Type="http://schemas.openxmlformats.org/officeDocument/2006/relationships/image" Target="../media/image101.png"/><Relationship Id="rId19" Type="http://schemas.openxmlformats.org/officeDocument/2006/relationships/image" Target="../media/image102.png"/><Relationship Id="rId20" Type="http://schemas.openxmlformats.org/officeDocument/2006/relationships/image" Target="../media/image103.png"/><Relationship Id="rId21" Type="http://schemas.openxmlformats.org/officeDocument/2006/relationships/image" Target="../media/image104.png"/><Relationship Id="rId22" Type="http://schemas.openxmlformats.org/officeDocument/2006/relationships/image" Target="../media/image105.png"/><Relationship Id="rId23" Type="http://schemas.openxmlformats.org/officeDocument/2006/relationships/image" Target="../media/image106.png"/><Relationship Id="rId24" Type="http://schemas.openxmlformats.org/officeDocument/2006/relationships/image" Target="../media/image107.png"/><Relationship Id="rId25" Type="http://schemas.openxmlformats.org/officeDocument/2006/relationships/image" Target="../media/image108.png"/><Relationship Id="rId26" Type="http://schemas.openxmlformats.org/officeDocument/2006/relationships/image" Target="../media/image109.png"/><Relationship Id="rId27" Type="http://schemas.openxmlformats.org/officeDocument/2006/relationships/image" Target="../media/image110.png"/><Relationship Id="rId28" Type="http://schemas.openxmlformats.org/officeDocument/2006/relationships/image" Target="../media/image111.png"/><Relationship Id="rId29" Type="http://schemas.openxmlformats.org/officeDocument/2006/relationships/image" Target="../media/image112.png"/><Relationship Id="rId30" Type="http://schemas.openxmlformats.org/officeDocument/2006/relationships/image" Target="../media/image113.png"/><Relationship Id="rId31" Type="http://schemas.openxmlformats.org/officeDocument/2006/relationships/image" Target="../media/image114.png"/><Relationship Id="rId32" Type="http://schemas.openxmlformats.org/officeDocument/2006/relationships/image" Target="../media/image115.png"/><Relationship Id="rId33" Type="http://schemas.openxmlformats.org/officeDocument/2006/relationships/image" Target="../media/image116.png"/><Relationship Id="rId34" Type="http://schemas.openxmlformats.org/officeDocument/2006/relationships/image" Target="../media/image117.png"/><Relationship Id="rId35" Type="http://schemas.openxmlformats.org/officeDocument/2006/relationships/image" Target="../media/image118.png"/><Relationship Id="rId36" Type="http://schemas.openxmlformats.org/officeDocument/2006/relationships/image" Target="../media/image119.png"/><Relationship Id="rId37" Type="http://schemas.openxmlformats.org/officeDocument/2006/relationships/image" Target="../media/image120.png"/><Relationship Id="rId38" Type="http://schemas.openxmlformats.org/officeDocument/2006/relationships/image" Target="../media/image121.png"/><Relationship Id="rId39" Type="http://schemas.openxmlformats.org/officeDocument/2006/relationships/image" Target="../media/image122.png"/><Relationship Id="rId40" Type="http://schemas.openxmlformats.org/officeDocument/2006/relationships/image" Target="../media/image123.png"/><Relationship Id="rId41" Type="http://schemas.openxmlformats.org/officeDocument/2006/relationships/image" Target="../media/image124.png"/><Relationship Id="rId42" Type="http://schemas.openxmlformats.org/officeDocument/2006/relationships/image" Target="../media/image125.png"/><Relationship Id="rId43" Type="http://schemas.openxmlformats.org/officeDocument/2006/relationships/image" Target="../media/image126.png"/><Relationship Id="rId44" Type="http://schemas.openxmlformats.org/officeDocument/2006/relationships/image" Target="../media/image127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image" Target="../media/image21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Relationship Id="rId20" Type="http://schemas.openxmlformats.org/officeDocument/2006/relationships/image" Target="../media/image26.png"/><Relationship Id="rId21" Type="http://schemas.openxmlformats.org/officeDocument/2006/relationships/image" Target="../media/image27.png"/><Relationship Id="rId22" Type="http://schemas.openxmlformats.org/officeDocument/2006/relationships/image" Target="../media/image28.png"/><Relationship Id="rId23" Type="http://schemas.openxmlformats.org/officeDocument/2006/relationships/image" Target="../media/image29.png"/><Relationship Id="rId24" Type="http://schemas.openxmlformats.org/officeDocument/2006/relationships/image" Target="../media/image30.png"/><Relationship Id="rId25" Type="http://schemas.openxmlformats.org/officeDocument/2006/relationships/image" Target="../media/image31.png"/><Relationship Id="rId26" Type="http://schemas.openxmlformats.org/officeDocument/2006/relationships/image" Target="../media/image32.png"/><Relationship Id="rId27" Type="http://schemas.openxmlformats.org/officeDocument/2006/relationships/image" Target="../media/image33.png"/><Relationship Id="rId28" Type="http://schemas.openxmlformats.org/officeDocument/2006/relationships/image" Target="../media/image34.png"/><Relationship Id="rId29" Type="http://schemas.openxmlformats.org/officeDocument/2006/relationships/image" Target="../media/image35.png"/><Relationship Id="rId30" Type="http://schemas.openxmlformats.org/officeDocument/2006/relationships/image" Target="../media/image36.png"/><Relationship Id="rId31" Type="http://schemas.openxmlformats.org/officeDocument/2006/relationships/image" Target="../media/image37.png"/><Relationship Id="rId32" Type="http://schemas.openxmlformats.org/officeDocument/2006/relationships/image" Target="../media/image38.png"/><Relationship Id="rId33" Type="http://schemas.openxmlformats.org/officeDocument/2006/relationships/image" Target="../media/image39.png"/><Relationship Id="rId34" Type="http://schemas.openxmlformats.org/officeDocument/2006/relationships/image" Target="../media/image40.png"/><Relationship Id="rId35" Type="http://schemas.openxmlformats.org/officeDocument/2006/relationships/image" Target="../media/image41.png"/><Relationship Id="rId36" Type="http://schemas.openxmlformats.org/officeDocument/2006/relationships/image" Target="../media/image42.png"/><Relationship Id="rId37" Type="http://schemas.openxmlformats.org/officeDocument/2006/relationships/image" Target="../media/image43.png"/><Relationship Id="rId38" Type="http://schemas.openxmlformats.org/officeDocument/2006/relationships/image" Target="../media/image44.png"/><Relationship Id="rId39" Type="http://schemas.openxmlformats.org/officeDocument/2006/relationships/image" Target="../media/image45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.png"/><Relationship Id="rId16" Type="http://schemas.openxmlformats.org/officeDocument/2006/relationships/image" Target="../media/image60.png"/><Relationship Id="rId17" Type="http://schemas.openxmlformats.org/officeDocument/2006/relationships/image" Target="../media/image61.png"/><Relationship Id="rId18" Type="http://schemas.openxmlformats.org/officeDocument/2006/relationships/image" Target="../media/image62.png"/><Relationship Id="rId19" Type="http://schemas.openxmlformats.org/officeDocument/2006/relationships/image" Target="../media/image63.png"/><Relationship Id="rId20" Type="http://schemas.openxmlformats.org/officeDocument/2006/relationships/image" Target="../media/image64.png"/><Relationship Id="rId21" Type="http://schemas.openxmlformats.org/officeDocument/2006/relationships/image" Target="../media/image65.png"/><Relationship Id="rId22" Type="http://schemas.openxmlformats.org/officeDocument/2006/relationships/image" Target="../media/image66.png"/><Relationship Id="rId23" Type="http://schemas.openxmlformats.org/officeDocument/2006/relationships/image" Target="../media/image67.png"/><Relationship Id="rId24" Type="http://schemas.openxmlformats.org/officeDocument/2006/relationships/image" Target="../media/image68.png"/><Relationship Id="rId25" Type="http://schemas.openxmlformats.org/officeDocument/2006/relationships/image" Target="../media/image69.png"/><Relationship Id="rId26" Type="http://schemas.openxmlformats.org/officeDocument/2006/relationships/image" Target="../media/image70.png"/><Relationship Id="rId27" Type="http://schemas.openxmlformats.org/officeDocument/2006/relationships/image" Target="../media/image71.png"/><Relationship Id="rId28" Type="http://schemas.openxmlformats.org/officeDocument/2006/relationships/image" Target="../media/image72.png"/><Relationship Id="rId29" Type="http://schemas.openxmlformats.org/officeDocument/2006/relationships/image" Target="../media/image73.png"/><Relationship Id="rId30" Type="http://schemas.openxmlformats.org/officeDocument/2006/relationships/image" Target="../media/image74.png"/><Relationship Id="rId31" Type="http://schemas.openxmlformats.org/officeDocument/2006/relationships/image" Target="../media/image75.png"/><Relationship Id="rId32" Type="http://schemas.openxmlformats.org/officeDocument/2006/relationships/image" Target="../media/image76.png"/><Relationship Id="rId33" Type="http://schemas.openxmlformats.org/officeDocument/2006/relationships/image" Target="../media/image77.png"/><Relationship Id="rId34" Type="http://schemas.openxmlformats.org/officeDocument/2006/relationships/image" Target="../media/image7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Relationship Id="rId4" Type="http://schemas.openxmlformats.org/officeDocument/2006/relationships/image" Target="../media/image81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2088" y="959358"/>
            <a:ext cx="9923145" cy="200850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 marL="12065" marR="5080" indent="-3810">
              <a:lnSpc>
                <a:spcPts val="5180"/>
              </a:lnSpc>
            </a:pPr>
            <a:r>
              <a:rPr dirty="0" sz="4800" spc="-5" b="0" u="none">
                <a:latin typeface="Calibri Light"/>
                <a:cs typeface="Calibri Light"/>
              </a:rPr>
              <a:t>«Розробка </a:t>
            </a:r>
            <a:r>
              <a:rPr dirty="0" sz="4800" b="0" u="none">
                <a:latin typeface="Calibri Light"/>
                <a:cs typeface="Calibri Light"/>
              </a:rPr>
              <a:t>автоматизованої системи </a:t>
            </a:r>
            <a:r>
              <a:rPr dirty="0" sz="4800" spc="-5" b="0" u="none">
                <a:latin typeface="Calibri Light"/>
                <a:cs typeface="Calibri Light"/>
              </a:rPr>
              <a:t>з  </a:t>
            </a:r>
            <a:r>
              <a:rPr dirty="0" sz="4800" b="0" u="none">
                <a:latin typeface="Calibri Light"/>
                <a:cs typeface="Calibri Light"/>
              </a:rPr>
              <a:t>визначення продуктиності</a:t>
            </a:r>
            <a:r>
              <a:rPr dirty="0" sz="4800" spc="-95" b="0" u="none">
                <a:latin typeface="Calibri Light"/>
                <a:cs typeface="Calibri Light"/>
              </a:rPr>
              <a:t> </a:t>
            </a:r>
            <a:r>
              <a:rPr dirty="0" sz="4800" b="0" u="none">
                <a:latin typeface="Calibri Light"/>
                <a:cs typeface="Calibri Light"/>
              </a:rPr>
              <a:t>програмно-  технічних</a:t>
            </a:r>
            <a:r>
              <a:rPr dirty="0" sz="4800" spc="-105" b="0" u="none">
                <a:latin typeface="Calibri Light"/>
                <a:cs typeface="Calibri Light"/>
              </a:rPr>
              <a:t> </a:t>
            </a:r>
            <a:r>
              <a:rPr dirty="0" sz="4800" b="0" u="none">
                <a:latin typeface="Calibri Light"/>
                <a:cs typeface="Calibri Light"/>
              </a:rPr>
              <a:t>комплексів»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18942" y="200533"/>
            <a:ext cx="7256145" cy="3962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i="1">
                <a:latin typeface="Consolas"/>
                <a:cs typeface="Consolas"/>
              </a:rPr>
              <a:t>Магістерська кваліфікаційна робота на</a:t>
            </a:r>
            <a:r>
              <a:rPr dirty="0" sz="2400" spc="20" i="1">
                <a:latin typeface="Consolas"/>
                <a:cs typeface="Consolas"/>
              </a:rPr>
              <a:t> </a:t>
            </a:r>
            <a:r>
              <a:rPr dirty="0" sz="2400" i="1">
                <a:latin typeface="Consolas"/>
                <a:cs typeface="Consolas"/>
              </a:rPr>
              <a:t>тему:</a:t>
            </a:r>
            <a:endParaRPr sz="2400">
              <a:latin typeface="Consolas"/>
              <a:cs typeface="Consola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643107" y="4876291"/>
            <a:ext cx="31876" cy="358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49072" y="4530852"/>
            <a:ext cx="4947920" cy="1243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8260">
              <a:lnSpc>
                <a:spcPct val="100000"/>
              </a:lnSpc>
            </a:pPr>
            <a:r>
              <a:rPr dirty="0" sz="3000" b="0">
                <a:latin typeface="Calibri Light"/>
                <a:cs typeface="Calibri Light"/>
              </a:rPr>
              <a:t>Науковий керівник </a:t>
            </a:r>
            <a:r>
              <a:rPr dirty="0" sz="3000" spc="-5" b="0">
                <a:latin typeface="Calibri Light"/>
                <a:cs typeface="Calibri Light"/>
              </a:rPr>
              <a:t>к.т.н.,</a:t>
            </a:r>
            <a:r>
              <a:rPr dirty="0" sz="3000" spc="-35" b="0">
                <a:latin typeface="Calibri Light"/>
                <a:cs typeface="Calibri Light"/>
              </a:rPr>
              <a:t> </a:t>
            </a:r>
            <a:r>
              <a:rPr dirty="0" sz="3000" spc="-5" b="0">
                <a:latin typeface="Calibri Light"/>
                <a:cs typeface="Calibri Light"/>
              </a:rPr>
              <a:t>доц.:</a:t>
            </a:r>
            <a:endParaRPr sz="30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3200" b="0">
                <a:latin typeface="Calibri Light"/>
                <a:cs typeface="Calibri Light"/>
              </a:rPr>
              <a:t>Виконав ст. гр.</a:t>
            </a:r>
            <a:r>
              <a:rPr dirty="0" sz="3200" spc="-65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1ПЗ-14м</a:t>
            </a:r>
            <a:endParaRPr sz="320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28126" y="4530852"/>
            <a:ext cx="2451735" cy="12439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4604">
              <a:lnSpc>
                <a:spcPct val="100000"/>
              </a:lnSpc>
            </a:pPr>
            <a:r>
              <a:rPr dirty="0" sz="3000" spc="-5" b="0">
                <a:latin typeface="Calibri Light"/>
                <a:cs typeface="Calibri Light"/>
              </a:rPr>
              <a:t>Хошаба</a:t>
            </a:r>
            <a:r>
              <a:rPr dirty="0" sz="3000" spc="-90" b="0">
                <a:latin typeface="Calibri Light"/>
                <a:cs typeface="Calibri Light"/>
              </a:rPr>
              <a:t> </a:t>
            </a:r>
            <a:r>
              <a:rPr dirty="0" sz="3000" b="0">
                <a:latin typeface="Calibri Light"/>
                <a:cs typeface="Calibri Light"/>
              </a:rPr>
              <a:t>О.М</a:t>
            </a:r>
            <a:endParaRPr sz="3000">
              <a:latin typeface="Calibri Light"/>
              <a:cs typeface="Calibri Light"/>
            </a:endParaRPr>
          </a:p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3200" b="0">
                <a:latin typeface="Calibri Light"/>
                <a:cs typeface="Calibri Light"/>
              </a:rPr>
              <a:t>Степанюк</a:t>
            </a:r>
            <a:r>
              <a:rPr dirty="0" sz="3200" spc="-75" b="0">
                <a:latin typeface="Calibri Light"/>
                <a:cs typeface="Calibri Light"/>
              </a:rPr>
              <a:t> </a:t>
            </a:r>
            <a:r>
              <a:rPr dirty="0" sz="3200" b="0">
                <a:latin typeface="Calibri Light"/>
                <a:cs typeface="Calibri Light"/>
              </a:rPr>
              <a:t>Д.С.</a:t>
            </a:r>
            <a:endParaRPr sz="32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81051" rIns="0" bIns="0" rtlCol="0" vert="horz">
            <a:spAutoFit/>
          </a:bodyPr>
          <a:lstStyle/>
          <a:p>
            <a:pPr marL="1826260">
              <a:lnSpc>
                <a:spcPct val="100000"/>
              </a:lnSpc>
            </a:pPr>
            <a:r>
              <a:rPr dirty="0" spc="-20"/>
              <a:t>Моделі</a:t>
            </a:r>
            <a:r>
              <a:rPr dirty="0" spc="-75"/>
              <a:t> </a:t>
            </a:r>
            <a:r>
              <a:rPr dirty="0" spc="-5"/>
              <a:t>даних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95425" y="1374394"/>
            <a:ext cx="5016500" cy="31038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Пропускна здатність </a:t>
            </a:r>
            <a:r>
              <a:rPr dirty="0" sz="1800">
                <a:latin typeface="Calibri"/>
                <a:cs typeface="Calibri"/>
              </a:rPr>
              <a:t>для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CPU: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algn="ctr" marL="1095375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alibri"/>
                <a:cs typeface="Calibri"/>
              </a:rPr>
              <a:t>q</a:t>
            </a:r>
            <a:r>
              <a:rPr dirty="0" baseline="-20833" sz="1800" spc="-7">
                <a:latin typeface="Calibri"/>
                <a:cs typeface="Calibri"/>
              </a:rPr>
              <a:t>u</a:t>
            </a:r>
            <a:r>
              <a:rPr dirty="0" sz="1800" spc="-5">
                <a:latin typeface="Calibri"/>
                <a:cs typeface="Calibri"/>
              </a:rPr>
              <a:t>(t) </a:t>
            </a:r>
            <a:r>
              <a:rPr dirty="0" sz="1800">
                <a:latin typeface="Calibri"/>
                <a:cs typeface="Calibri"/>
              </a:rPr>
              <a:t>= - 0.12667 </a:t>
            </a:r>
            <a:r>
              <a:rPr dirty="0" sz="1800" spc="-5">
                <a:latin typeface="Calibri"/>
                <a:cs typeface="Calibri"/>
              </a:rPr>
              <a:t>∙ </a:t>
            </a:r>
            <a:r>
              <a:rPr dirty="0" sz="1800">
                <a:latin typeface="Calibri"/>
                <a:cs typeface="Calibri"/>
              </a:rPr>
              <a:t>t</a:t>
            </a:r>
            <a:r>
              <a:rPr dirty="0" baseline="25462" sz="1800">
                <a:latin typeface="Calibri"/>
                <a:cs typeface="Calibri"/>
              </a:rPr>
              <a:t>2 </a:t>
            </a:r>
            <a:r>
              <a:rPr dirty="0" sz="1800">
                <a:latin typeface="Calibri"/>
                <a:cs typeface="Calibri"/>
              </a:rPr>
              <a:t>+ 59.221∙t +</a:t>
            </a:r>
            <a:r>
              <a:rPr dirty="0" sz="1800" spc="-6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367.7723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latin typeface="Calibri"/>
                <a:cs typeface="Calibri"/>
              </a:rPr>
              <a:t>Системна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швидкодія: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algn="ctr" marL="120586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w(t) </a:t>
            </a:r>
            <a:r>
              <a:rPr dirty="0" sz="1800">
                <a:latin typeface="Calibri"/>
                <a:cs typeface="Calibri"/>
              </a:rPr>
              <a:t>= -0.014 </a:t>
            </a:r>
            <a:r>
              <a:rPr dirty="0" sz="1800" spc="-5">
                <a:latin typeface="Calibri"/>
                <a:cs typeface="Calibri"/>
              </a:rPr>
              <a:t>∙ t</a:t>
            </a:r>
            <a:r>
              <a:rPr dirty="0" baseline="25462" sz="1800" spc="-7">
                <a:latin typeface="Calibri"/>
                <a:cs typeface="Calibri"/>
              </a:rPr>
              <a:t>2 </a:t>
            </a:r>
            <a:r>
              <a:rPr dirty="0" sz="1800">
                <a:latin typeface="Calibri"/>
                <a:cs typeface="Calibri"/>
              </a:rPr>
              <a:t>+ 2.21379 </a:t>
            </a:r>
            <a:r>
              <a:rPr dirty="0" sz="1800" spc="-5">
                <a:latin typeface="Calibri"/>
                <a:cs typeface="Calibri"/>
              </a:rPr>
              <a:t>∙ </a:t>
            </a:r>
            <a:r>
              <a:rPr dirty="0" sz="1800">
                <a:latin typeface="Calibri"/>
                <a:cs typeface="Calibri"/>
              </a:rPr>
              <a:t>t +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15.09259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10">
                <a:latin typeface="Calibri"/>
                <a:cs typeface="Calibri"/>
              </a:rPr>
              <a:t>Реакція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системи: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L="1164590">
              <a:lnSpc>
                <a:spcPct val="100000"/>
              </a:lnSpc>
            </a:pPr>
            <a:r>
              <a:rPr dirty="0" sz="1800" spc="-15">
                <a:latin typeface="Calibri"/>
                <a:cs typeface="Calibri"/>
              </a:rPr>
              <a:t>r</a:t>
            </a:r>
            <a:r>
              <a:rPr dirty="0" baseline="-20833" sz="1800" spc="-22">
                <a:latin typeface="Calibri"/>
                <a:cs typeface="Calibri"/>
              </a:rPr>
              <a:t>c  </a:t>
            </a:r>
            <a:r>
              <a:rPr dirty="0" sz="1800" spc="-10">
                <a:latin typeface="Calibri"/>
                <a:cs typeface="Calibri"/>
              </a:rPr>
              <a:t>(t) </a:t>
            </a:r>
            <a:r>
              <a:rPr dirty="0" sz="1800">
                <a:latin typeface="Calibri"/>
                <a:cs typeface="Calibri"/>
              </a:rPr>
              <a:t>= </a:t>
            </a:r>
            <a:r>
              <a:rPr dirty="0" sz="1800" spc="-5">
                <a:latin typeface="Calibri"/>
                <a:cs typeface="Calibri"/>
              </a:rPr>
              <a:t>0,10085∙t </a:t>
            </a:r>
            <a:r>
              <a:rPr dirty="0" sz="1800">
                <a:latin typeface="Calibri"/>
                <a:cs typeface="Calibri"/>
              </a:rPr>
              <a:t>–</a:t>
            </a:r>
            <a:r>
              <a:rPr dirty="0" sz="1800" spc="-10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0.00933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603747" y="6082282"/>
            <a:ext cx="916686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905246" y="6326606"/>
            <a:ext cx="283210" cy="533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95"/>
              </a:lnSpc>
            </a:pPr>
            <a:r>
              <a:rPr dirty="0" sz="4000" spc="-5">
                <a:solidFill>
                  <a:srgbClr val="44536A"/>
                </a:solidFill>
                <a:latin typeface="Calibri"/>
                <a:cs typeface="Calibri"/>
              </a:rPr>
              <a:t>9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50690" y="623189"/>
            <a:ext cx="4691380" cy="670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4400" spc="-1100" u="heavy"/>
              <a:t> </a:t>
            </a:r>
            <a:r>
              <a:rPr dirty="0" sz="4400" b="0" u="heavy">
                <a:latin typeface="Calibri Light"/>
                <a:cs typeface="Calibri Light"/>
              </a:rPr>
              <a:t>Економічна</a:t>
            </a:r>
            <a:r>
              <a:rPr dirty="0" sz="4400" spc="-65" b="0" u="heavy">
                <a:latin typeface="Calibri Light"/>
                <a:cs typeface="Calibri Light"/>
              </a:rPr>
              <a:t> </a:t>
            </a:r>
            <a:r>
              <a:rPr dirty="0" sz="4400" b="0" u="heavy">
                <a:latin typeface="Calibri Light"/>
                <a:cs typeface="Calibri Light"/>
              </a:rPr>
              <a:t>частина</a:t>
            </a:r>
            <a:endParaRPr sz="44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421765">
              <a:lnSpc>
                <a:spcPts val="3190"/>
              </a:lnSpc>
              <a:tabLst>
                <a:tab pos="1755139" algn="l"/>
                <a:tab pos="2506980" algn="l"/>
                <a:tab pos="4271645" algn="l"/>
                <a:tab pos="6343015" algn="l"/>
                <a:tab pos="8293100" algn="l"/>
                <a:tab pos="9143365" algn="l"/>
                <a:tab pos="10780395" algn="l"/>
              </a:tabLst>
            </a:pPr>
            <a:r>
              <a:rPr dirty="0" spc="-5"/>
              <a:t>У</a:t>
            </a:r>
            <a:r>
              <a:rPr dirty="0" spc="-5"/>
              <a:t>	</a:t>
            </a:r>
            <a:r>
              <a:rPr dirty="0" spc="-55"/>
              <a:t>х</a:t>
            </a:r>
            <a:r>
              <a:rPr dirty="0" spc="-75"/>
              <a:t>о</a:t>
            </a:r>
            <a:r>
              <a:rPr dirty="0" spc="-5"/>
              <a:t>ді</a:t>
            </a:r>
            <a:r>
              <a:rPr dirty="0"/>
              <a:t>	</a:t>
            </a:r>
            <a:r>
              <a:rPr dirty="0" spc="-5"/>
              <a:t>ви</a:t>
            </a:r>
            <a:r>
              <a:rPr dirty="0" spc="-50"/>
              <a:t>к</a:t>
            </a:r>
            <a:r>
              <a:rPr dirty="0" spc="-5"/>
              <a:t>он</a:t>
            </a:r>
            <a:r>
              <a:rPr dirty="0"/>
              <a:t>а</a:t>
            </a:r>
            <a:r>
              <a:rPr dirty="0" spc="-5"/>
              <a:t>ння</a:t>
            </a:r>
            <a:r>
              <a:rPr dirty="0"/>
              <a:t>	</a:t>
            </a:r>
            <a:r>
              <a:rPr dirty="0" spc="-5"/>
              <a:t>е</a:t>
            </a:r>
            <a:r>
              <a:rPr dirty="0" spc="-45"/>
              <a:t>к</a:t>
            </a:r>
            <a:r>
              <a:rPr dirty="0" spc="-5"/>
              <a:t>он</a:t>
            </a:r>
            <a:r>
              <a:rPr dirty="0"/>
              <a:t>о</a:t>
            </a:r>
            <a:r>
              <a:rPr dirty="0" spc="-5"/>
              <a:t>мі</a:t>
            </a:r>
            <a:r>
              <a:rPr dirty="0" spc="-25"/>
              <a:t>ч</a:t>
            </a:r>
            <a:r>
              <a:rPr dirty="0" spc="-5"/>
              <a:t>них</a:t>
            </a:r>
            <a:r>
              <a:rPr dirty="0"/>
              <a:t>	</a:t>
            </a:r>
            <a:r>
              <a:rPr dirty="0" spc="-5"/>
              <a:t>ро</a:t>
            </a:r>
            <a:r>
              <a:rPr dirty="0" spc="0"/>
              <a:t>з</a:t>
            </a:r>
            <a:r>
              <a:rPr dirty="0" spc="-5"/>
              <a:t>рахунк</a:t>
            </a:r>
            <a:r>
              <a:rPr dirty="0" spc="-15"/>
              <a:t>і</a:t>
            </a:r>
            <a:r>
              <a:rPr dirty="0" spc="-5"/>
              <a:t>в</a:t>
            </a:r>
            <a:r>
              <a:rPr dirty="0"/>
              <a:t>	</a:t>
            </a:r>
            <a:r>
              <a:rPr dirty="0" spc="-35"/>
              <a:t>б</a:t>
            </a:r>
            <a:r>
              <a:rPr dirty="0" spc="-95"/>
              <a:t>у</a:t>
            </a:r>
            <a:r>
              <a:rPr dirty="0" spc="-5"/>
              <a:t>ло</a:t>
            </a:r>
            <a:r>
              <a:rPr dirty="0"/>
              <a:t>	</a:t>
            </a:r>
            <a:r>
              <a:rPr dirty="0" spc="-30"/>
              <a:t>о</a:t>
            </a:r>
            <a:r>
              <a:rPr dirty="0" spc="-5"/>
              <a:t>три</a:t>
            </a:r>
            <a:r>
              <a:rPr dirty="0"/>
              <a:t>м</a:t>
            </a:r>
            <a:r>
              <a:rPr dirty="0" spc="-5"/>
              <a:t>а</a:t>
            </a:r>
            <a:r>
              <a:rPr dirty="0"/>
              <a:t>н</a:t>
            </a:r>
            <a:r>
              <a:rPr dirty="0" spc="-5"/>
              <a:t>о</a:t>
            </a:r>
            <a:r>
              <a:rPr dirty="0"/>
              <a:t>	</a:t>
            </a:r>
            <a:r>
              <a:rPr dirty="0" spc="-5"/>
              <a:t>такі</a:t>
            </a:r>
          </a:p>
          <a:p>
            <a:pPr marL="507365">
              <a:lnSpc>
                <a:spcPts val="3190"/>
              </a:lnSpc>
            </a:pPr>
            <a:r>
              <a:rPr dirty="0" spc="-25"/>
              <a:t>результати:</a:t>
            </a:r>
          </a:p>
          <a:p>
            <a:pPr marL="735965" indent="-228600">
              <a:lnSpc>
                <a:spcPct val="100000"/>
              </a:lnSpc>
              <a:spcBef>
                <a:spcPts val="675"/>
              </a:spcBef>
              <a:buFont typeface="Arial"/>
              <a:buChar char="•"/>
              <a:tabLst>
                <a:tab pos="736600" algn="l"/>
                <a:tab pos="10600690" algn="l"/>
              </a:tabLst>
            </a:pPr>
            <a:r>
              <a:rPr dirty="0" spc="-10"/>
              <a:t>абсолютна </a:t>
            </a:r>
            <a:r>
              <a:rPr dirty="0" spc="-5"/>
              <a:t>ефективність вкладених інвестицій</a:t>
            </a:r>
            <a:r>
              <a:rPr dirty="0" spc="95"/>
              <a:t> </a:t>
            </a:r>
            <a:r>
              <a:rPr dirty="0"/>
              <a:t>складає</a:t>
            </a:r>
            <a:r>
              <a:rPr dirty="0" spc="-10"/>
              <a:t> </a:t>
            </a:r>
            <a:r>
              <a:rPr dirty="0" spc="-5"/>
              <a:t>54000,25	грн.;</a:t>
            </a:r>
          </a:p>
          <a:p>
            <a:pPr marL="735965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736600" algn="l"/>
              </a:tabLst>
            </a:pPr>
            <a:r>
              <a:rPr dirty="0" spc="-5"/>
              <a:t>відносна ефективність розробки –</a:t>
            </a:r>
            <a:r>
              <a:rPr dirty="0" spc="70"/>
              <a:t> </a:t>
            </a:r>
            <a:r>
              <a:rPr dirty="0" spc="-5"/>
              <a:t>86%;</a:t>
            </a:r>
          </a:p>
          <a:p>
            <a:pPr marL="735965" indent="-228600">
              <a:lnSpc>
                <a:spcPct val="100000"/>
              </a:lnSpc>
              <a:spcBef>
                <a:spcPts val="660"/>
              </a:spcBef>
              <a:buFont typeface="Arial"/>
              <a:buChar char="•"/>
              <a:tabLst>
                <a:tab pos="736600" algn="l"/>
              </a:tabLst>
            </a:pPr>
            <a:r>
              <a:rPr dirty="0" spc="-10"/>
              <a:t>термін </a:t>
            </a:r>
            <a:r>
              <a:rPr dirty="0" spc="-5"/>
              <a:t>окупності – 1 </a:t>
            </a:r>
            <a:r>
              <a:rPr dirty="0" spc="-10"/>
              <a:t>рік </a:t>
            </a:r>
            <a:r>
              <a:rPr dirty="0" spc="-5"/>
              <a:t>1</a:t>
            </a:r>
            <a:r>
              <a:rPr dirty="0" spc="90"/>
              <a:t> </a:t>
            </a:r>
            <a:r>
              <a:rPr dirty="0" spc="-5"/>
              <a:t>місяць.</a:t>
            </a:r>
          </a:p>
        </p:txBody>
      </p:sp>
      <p:sp>
        <p:nvSpPr>
          <p:cNvPr id="4" name="object 4"/>
          <p:cNvSpPr/>
          <p:nvPr/>
        </p:nvSpPr>
        <p:spPr>
          <a:xfrm>
            <a:off x="5475732" y="6082282"/>
            <a:ext cx="1174241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5777229" y="6326606"/>
            <a:ext cx="541020" cy="533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95"/>
              </a:lnSpc>
            </a:pPr>
            <a:r>
              <a:rPr dirty="0" sz="4000" spc="-5">
                <a:solidFill>
                  <a:srgbClr val="44536A"/>
                </a:solidFill>
                <a:latin typeface="Calibri"/>
                <a:cs typeface="Calibri"/>
              </a:rPr>
              <a:t>10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81051" rIns="0" bIns="0" rtlCol="0" vert="horz">
            <a:spAutoFit/>
          </a:bodyPr>
          <a:lstStyle/>
          <a:p>
            <a:pPr marL="1826260">
              <a:lnSpc>
                <a:spcPct val="100000"/>
              </a:lnSpc>
            </a:pPr>
            <a:r>
              <a:rPr dirty="0"/>
              <a:t>Висновки</a:t>
            </a:r>
          </a:p>
        </p:txBody>
      </p:sp>
      <p:sp>
        <p:nvSpPr>
          <p:cNvPr id="3" name="object 3"/>
          <p:cNvSpPr/>
          <p:nvPr/>
        </p:nvSpPr>
        <p:spPr>
          <a:xfrm>
            <a:off x="1360932" y="2173223"/>
            <a:ext cx="403110" cy="5280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93164" y="2161032"/>
            <a:ext cx="1422653" cy="56464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837688" y="2161032"/>
            <a:ext cx="557022" cy="5646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115055" y="2161032"/>
            <a:ext cx="1073658" cy="5646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909059" y="2161032"/>
            <a:ext cx="1540002" cy="5646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170932" y="2161032"/>
            <a:ext cx="1401317" cy="5646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236208" y="2161032"/>
            <a:ext cx="404621" cy="5646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360932" y="2478023"/>
            <a:ext cx="403110" cy="52806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693164" y="2465832"/>
            <a:ext cx="444258" cy="56464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801367" y="2465832"/>
            <a:ext cx="1343406" cy="56464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866644" y="2465832"/>
            <a:ext cx="941069" cy="56464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526535" y="2465832"/>
            <a:ext cx="593598" cy="56464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842003" y="2465832"/>
            <a:ext cx="1518665" cy="56464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082540" y="2465832"/>
            <a:ext cx="1483614" cy="56464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283452" y="2465832"/>
            <a:ext cx="557009" cy="56464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560819" y="2465832"/>
            <a:ext cx="1265681" cy="56464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545323" y="2465832"/>
            <a:ext cx="826770" cy="56464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8090916" y="2465832"/>
            <a:ext cx="1700022" cy="564641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454895" y="2465832"/>
            <a:ext cx="404622" cy="56464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360932" y="2782823"/>
            <a:ext cx="403110" cy="528065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1693164" y="2770632"/>
            <a:ext cx="468630" cy="564641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825751" y="2770632"/>
            <a:ext cx="1311402" cy="56464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854451" y="2770632"/>
            <a:ext cx="1806702" cy="564641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378452" y="2770632"/>
            <a:ext cx="1279398" cy="56464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321808" y="2770632"/>
            <a:ext cx="404622" cy="564641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360932" y="3087623"/>
            <a:ext cx="403110" cy="528065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693164" y="3075432"/>
            <a:ext cx="393966" cy="564641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751076" y="3075432"/>
            <a:ext cx="2084070" cy="56464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3553967" y="3075432"/>
            <a:ext cx="557009" cy="56464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3832859" y="3075432"/>
            <a:ext cx="1184910" cy="56464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736591" y="3075432"/>
            <a:ext cx="451853" cy="564641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907279" y="3075432"/>
            <a:ext cx="1672589" cy="564641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6300215" y="3075432"/>
            <a:ext cx="1492758" cy="564641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7456931" y="3075432"/>
            <a:ext cx="404622" cy="564641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360932" y="3392423"/>
            <a:ext cx="403110" cy="528065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693164" y="3380232"/>
            <a:ext cx="468630" cy="564641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825751" y="3380232"/>
            <a:ext cx="8468106" cy="564641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693164" y="3685032"/>
            <a:ext cx="2300478" cy="564642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712464" y="3685032"/>
            <a:ext cx="1994154" cy="564642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423915" y="3685032"/>
            <a:ext cx="1875282" cy="564642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7021068" y="3685032"/>
            <a:ext cx="1084326" cy="56464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7769352" y="3685032"/>
            <a:ext cx="400050" cy="564642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1495425" y="1374394"/>
            <a:ext cx="8635365" cy="27076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У науковій роботі розроблена автоматизовану </a:t>
            </a:r>
            <a:r>
              <a:rPr dirty="0" sz="1800" spc="-10">
                <a:latin typeface="Calibri"/>
                <a:cs typeface="Calibri"/>
              </a:rPr>
              <a:t>систему </a:t>
            </a:r>
            <a:r>
              <a:rPr dirty="0" sz="1800" spc="-5">
                <a:latin typeface="Calibri"/>
                <a:cs typeface="Calibri"/>
              </a:rPr>
              <a:t>визначення</a:t>
            </a:r>
            <a:r>
              <a:rPr dirty="0" sz="1800" spc="1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продуктивності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програмно-технічних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комплексів.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latin typeface="Calibri"/>
                <a:cs typeface="Calibri"/>
              </a:rPr>
              <a:t>інтуїтивне та зручне </a:t>
            </a:r>
            <a:r>
              <a:rPr dirty="0" sz="2000" spc="-5">
                <a:latin typeface="Calibri"/>
                <a:cs typeface="Calibri"/>
              </a:rPr>
              <a:t>управління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системою;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latin typeface="Calibri"/>
                <a:cs typeface="Calibri"/>
              </a:rPr>
              <a:t>створення черги </a:t>
            </a:r>
            <a:r>
              <a:rPr dirty="0" sz="2000" spc="-5">
                <a:latin typeface="Calibri"/>
                <a:cs typeface="Calibri"/>
              </a:rPr>
              <a:t>на </a:t>
            </a:r>
            <a:r>
              <a:rPr dirty="0" sz="2000">
                <a:latin typeface="Calibri"/>
                <a:cs typeface="Calibri"/>
              </a:rPr>
              <a:t>тестування </a:t>
            </a:r>
            <a:r>
              <a:rPr dirty="0" sz="2000" spc="-5">
                <a:latin typeface="Calibri"/>
                <a:cs typeface="Calibri"/>
              </a:rPr>
              <a:t>комплексу </a:t>
            </a:r>
            <a:r>
              <a:rPr dirty="0" sz="2000">
                <a:latin typeface="Calibri"/>
                <a:cs typeface="Calibri"/>
              </a:rPr>
              <a:t>та </a:t>
            </a:r>
            <a:r>
              <a:rPr dirty="0" sz="2000" spc="-5">
                <a:latin typeface="Calibri"/>
                <a:cs typeface="Calibri"/>
              </a:rPr>
              <a:t>окремих </a:t>
            </a:r>
            <a:r>
              <a:rPr dirty="0" sz="2000" spc="-10">
                <a:latin typeface="Calibri"/>
                <a:cs typeface="Calibri"/>
              </a:rPr>
              <a:t>його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компонентів;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 spc="-10">
                <a:latin typeface="Calibri"/>
                <a:cs typeface="Calibri"/>
              </a:rPr>
              <a:t>підтримка </a:t>
            </a:r>
            <a:r>
              <a:rPr dirty="0" sz="2000" spc="-5">
                <a:latin typeface="Calibri"/>
                <a:cs typeface="Calibri"/>
              </a:rPr>
              <a:t>можливостей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sysbench;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latin typeface="Calibri"/>
                <a:cs typeface="Calibri"/>
              </a:rPr>
              <a:t>інтерпритування та </a:t>
            </a:r>
            <a:r>
              <a:rPr dirty="0" sz="2000" spc="-5">
                <a:latin typeface="Calibri"/>
                <a:cs typeface="Calibri"/>
              </a:rPr>
              <a:t>експорт </a:t>
            </a:r>
            <a:r>
              <a:rPr dirty="0" sz="2000">
                <a:latin typeface="Calibri"/>
                <a:cs typeface="Calibri"/>
              </a:rPr>
              <a:t>у </a:t>
            </a:r>
            <a:r>
              <a:rPr dirty="0" sz="2000" spc="-5">
                <a:latin typeface="Calibri"/>
                <a:cs typeface="Calibri"/>
              </a:rPr>
              <a:t>середовища</a:t>
            </a:r>
            <a:r>
              <a:rPr dirty="0" sz="2000" spc="-9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виконання;</a:t>
            </a:r>
            <a:endParaRPr sz="20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  <a:tab pos="1879600" algn="l"/>
                <a:tab pos="3295650" algn="l"/>
                <a:tab pos="5041900" algn="l"/>
                <a:tab pos="5605780" algn="l"/>
                <a:tab pos="6976109" algn="l"/>
              </a:tabLst>
            </a:pPr>
            <a:r>
              <a:rPr dirty="0" sz="2000">
                <a:latin typeface="Calibri"/>
                <a:cs typeface="Calibri"/>
              </a:rPr>
              <a:t>п</a:t>
            </a:r>
            <a:r>
              <a:rPr dirty="0" sz="2000" spc="-10">
                <a:latin typeface="Calibri"/>
                <a:cs typeface="Calibri"/>
              </a:rPr>
              <a:t>р</a:t>
            </a:r>
            <a:r>
              <a:rPr dirty="0" sz="2000">
                <a:latin typeface="Calibri"/>
                <a:cs typeface="Calibri"/>
              </a:rPr>
              <a:t>ов</a:t>
            </a:r>
            <a:r>
              <a:rPr dirty="0" sz="2000" spc="-30">
                <a:latin typeface="Calibri"/>
                <a:cs typeface="Calibri"/>
              </a:rPr>
              <a:t>е</a:t>
            </a:r>
            <a:r>
              <a:rPr dirty="0" sz="2000" spc="-30">
                <a:latin typeface="Calibri"/>
                <a:cs typeface="Calibri"/>
              </a:rPr>
              <a:t>д</a:t>
            </a:r>
            <a:r>
              <a:rPr dirty="0" sz="2000">
                <a:latin typeface="Calibri"/>
                <a:cs typeface="Calibri"/>
              </a:rPr>
              <a:t>е</a:t>
            </a:r>
            <a:r>
              <a:rPr dirty="0" sz="2000" spc="-10">
                <a:latin typeface="Calibri"/>
                <a:cs typeface="Calibri"/>
              </a:rPr>
              <a:t>н</a:t>
            </a:r>
            <a:r>
              <a:rPr dirty="0" sz="2000">
                <a:latin typeface="Calibri"/>
                <a:cs typeface="Calibri"/>
              </a:rPr>
              <a:t>о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15">
                <a:latin typeface="Calibri"/>
                <a:cs typeface="Calibri"/>
              </a:rPr>
              <a:t>е</a:t>
            </a:r>
            <a:r>
              <a:rPr dirty="0" sz="2000">
                <a:latin typeface="Calibri"/>
                <a:cs typeface="Calibri"/>
              </a:rPr>
              <a:t>мпіри</a:t>
            </a:r>
            <a:r>
              <a:rPr dirty="0" sz="2000" spc="-10">
                <a:latin typeface="Calibri"/>
                <a:cs typeface="Calibri"/>
              </a:rPr>
              <a:t>ч</a:t>
            </a:r>
            <a:r>
              <a:rPr dirty="0" sz="2000">
                <a:latin typeface="Calibri"/>
                <a:cs typeface="Calibri"/>
              </a:rPr>
              <a:t>ні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 spc="-30">
                <a:latin typeface="Calibri"/>
                <a:cs typeface="Calibri"/>
              </a:rPr>
              <a:t>д</a:t>
            </a:r>
            <a:r>
              <a:rPr dirty="0" sz="2000">
                <a:latin typeface="Calibri"/>
                <a:cs typeface="Calibri"/>
              </a:rPr>
              <a:t>ослід</a:t>
            </a:r>
            <a:r>
              <a:rPr dirty="0" sz="2000" spc="-30">
                <a:latin typeface="Calibri"/>
                <a:cs typeface="Calibri"/>
              </a:rPr>
              <a:t>ж</a:t>
            </a:r>
            <a:r>
              <a:rPr dirty="0" sz="2000">
                <a:latin typeface="Calibri"/>
                <a:cs typeface="Calibri"/>
              </a:rPr>
              <a:t>е</a:t>
            </a:r>
            <a:r>
              <a:rPr dirty="0" sz="2000" spc="-10">
                <a:latin typeface="Calibri"/>
                <a:cs typeface="Calibri"/>
              </a:rPr>
              <a:t>н</a:t>
            </a:r>
            <a:r>
              <a:rPr dirty="0" sz="2000">
                <a:latin typeface="Calibri"/>
                <a:cs typeface="Calibri"/>
              </a:rPr>
              <a:t>ня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та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вия</a:t>
            </a:r>
            <a:r>
              <a:rPr dirty="0" sz="2000" spc="-20">
                <a:latin typeface="Calibri"/>
                <a:cs typeface="Calibri"/>
              </a:rPr>
              <a:t>в</a:t>
            </a:r>
            <a:r>
              <a:rPr dirty="0" sz="2000">
                <a:latin typeface="Calibri"/>
                <a:cs typeface="Calibri"/>
              </a:rPr>
              <a:t>ле</a:t>
            </a:r>
            <a:r>
              <a:rPr dirty="0" sz="2000" spc="-10">
                <a:latin typeface="Calibri"/>
                <a:cs typeface="Calibri"/>
              </a:rPr>
              <a:t>н</a:t>
            </a:r>
            <a:r>
              <a:rPr dirty="0" sz="2000">
                <a:latin typeface="Calibri"/>
                <a:cs typeface="Calibri"/>
              </a:rPr>
              <a:t>о</a:t>
            </a:r>
            <a:r>
              <a:rPr dirty="0" sz="2000">
                <a:latin typeface="Calibri"/>
                <a:cs typeface="Calibri"/>
              </a:rPr>
              <a:t>	</a:t>
            </a:r>
            <a:r>
              <a:rPr dirty="0" sz="2000">
                <a:latin typeface="Calibri"/>
                <a:cs typeface="Calibri"/>
              </a:rPr>
              <a:t>за</a:t>
            </a:r>
            <a:r>
              <a:rPr dirty="0" sz="2000" spc="-30">
                <a:latin typeface="Calibri"/>
                <a:cs typeface="Calibri"/>
              </a:rPr>
              <a:t>к</a:t>
            </a:r>
            <a:r>
              <a:rPr dirty="0" sz="2000">
                <a:latin typeface="Calibri"/>
                <a:cs typeface="Calibri"/>
              </a:rPr>
              <a:t>он</a:t>
            </a:r>
            <a:r>
              <a:rPr dirty="0" sz="2000" spc="-20">
                <a:latin typeface="Calibri"/>
                <a:cs typeface="Calibri"/>
              </a:rPr>
              <a:t>о</a:t>
            </a:r>
            <a:r>
              <a:rPr dirty="0" sz="2000">
                <a:latin typeface="Calibri"/>
                <a:cs typeface="Calibri"/>
              </a:rPr>
              <a:t>мірності  </a:t>
            </a:r>
            <a:r>
              <a:rPr dirty="0" sz="2000">
                <a:latin typeface="Calibri"/>
                <a:cs typeface="Calibri"/>
              </a:rPr>
              <a:t>спаду/наростання </a:t>
            </a:r>
            <a:r>
              <a:rPr dirty="0" sz="2000" spc="-5">
                <a:latin typeface="Calibri"/>
                <a:cs typeface="Calibri"/>
              </a:rPr>
              <a:t>продуктивності навантажених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5">
                <a:latin typeface="Calibri"/>
                <a:cs typeface="Calibri"/>
              </a:rPr>
              <a:t>систем.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475732" y="6082282"/>
            <a:ext cx="1287017" cy="775715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 txBox="1"/>
          <p:nvPr/>
        </p:nvSpPr>
        <p:spPr>
          <a:xfrm>
            <a:off x="5777229" y="6326606"/>
            <a:ext cx="541020" cy="533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3895"/>
              </a:lnSpc>
            </a:pPr>
            <a:r>
              <a:rPr dirty="0" sz="4000" spc="-5">
                <a:solidFill>
                  <a:srgbClr val="44536A"/>
                </a:solidFill>
                <a:latin typeface="Calibri"/>
                <a:cs typeface="Calibri"/>
              </a:rPr>
              <a:t>11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95270" y="2504566"/>
            <a:ext cx="7785100" cy="11874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200" spc="-5" u="none">
                <a:latin typeface="Segoe Print"/>
                <a:cs typeface="Segoe Print"/>
              </a:rPr>
              <a:t>Дякую </a:t>
            </a:r>
            <a:r>
              <a:rPr dirty="0" sz="7200" u="none">
                <a:latin typeface="Segoe Print"/>
                <a:cs typeface="Segoe Print"/>
              </a:rPr>
              <a:t>за</a:t>
            </a:r>
            <a:r>
              <a:rPr dirty="0" sz="7200" spc="-90" u="none">
                <a:latin typeface="Segoe Print"/>
                <a:cs typeface="Segoe Print"/>
              </a:rPr>
              <a:t> </a:t>
            </a:r>
            <a:r>
              <a:rPr dirty="0" sz="7200" spc="-5" u="none">
                <a:latin typeface="Segoe Print"/>
                <a:cs typeface="Segoe Print"/>
              </a:rPr>
              <a:t>увагу!</a:t>
            </a:r>
            <a:endParaRPr sz="7200">
              <a:latin typeface="Segoe Print"/>
              <a:cs typeface="Segoe Prin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7589" y="3477640"/>
            <a:ext cx="7760334" cy="64135"/>
          </a:xfrm>
          <a:custGeom>
            <a:avLst/>
            <a:gdLst/>
            <a:ahLst/>
            <a:cxnLst/>
            <a:rect l="l" t="t" r="r" b="b"/>
            <a:pathLst>
              <a:path w="7760334" h="64135">
                <a:moveTo>
                  <a:pt x="0" y="0"/>
                </a:moveTo>
                <a:lnTo>
                  <a:pt x="7760208" y="0"/>
                </a:lnTo>
                <a:lnTo>
                  <a:pt x="7760208" y="64008"/>
                </a:lnTo>
                <a:lnTo>
                  <a:pt x="0" y="6400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0946" y="1636775"/>
            <a:ext cx="10985500" cy="36334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marR="7620" indent="-342900">
              <a:lnSpc>
                <a:spcPct val="130000"/>
              </a:lnSpc>
              <a:buChar char="-"/>
              <a:tabLst>
                <a:tab pos="355600" algn="l"/>
                <a:tab pos="356235" algn="l"/>
                <a:tab pos="1792605" algn="l"/>
                <a:tab pos="2827655" algn="l"/>
                <a:tab pos="3967479" algn="l"/>
                <a:tab pos="4530090" algn="l"/>
                <a:tab pos="4959985" algn="l"/>
                <a:tab pos="6487160" algn="l"/>
                <a:tab pos="7499350" algn="l"/>
                <a:tab pos="7700645" algn="l"/>
                <a:tab pos="8689975" algn="l"/>
                <a:tab pos="10299065" algn="l"/>
              </a:tabLst>
            </a:pPr>
            <a:r>
              <a:rPr dirty="0" sz="1800">
                <a:latin typeface="Times New Roman"/>
                <a:cs typeface="Times New Roman"/>
              </a:rPr>
              <a:t>А</a:t>
            </a:r>
            <a:r>
              <a:rPr dirty="0" sz="1800" spc="-30">
                <a:latin typeface="Times New Roman"/>
                <a:cs typeface="Times New Roman"/>
              </a:rPr>
              <a:t>к</a:t>
            </a:r>
            <a:r>
              <a:rPr dirty="0" sz="1800" spc="-35">
                <a:latin typeface="Times New Roman"/>
                <a:cs typeface="Times New Roman"/>
              </a:rPr>
              <a:t>т</a:t>
            </a:r>
            <a:r>
              <a:rPr dirty="0" sz="1800">
                <a:latin typeface="Times New Roman"/>
                <a:cs typeface="Times New Roman"/>
              </a:rPr>
              <a:t>у</a:t>
            </a:r>
            <a:r>
              <a:rPr dirty="0" sz="1800" spc="10">
                <a:latin typeface="Times New Roman"/>
                <a:cs typeface="Times New Roman"/>
              </a:rPr>
              <a:t>а</a:t>
            </a:r>
            <a:r>
              <a:rPr dirty="0" sz="1800" spc="-5">
                <a:latin typeface="Times New Roman"/>
                <a:cs typeface="Times New Roman"/>
              </a:rPr>
              <a:t>ль</a:t>
            </a:r>
            <a:r>
              <a:rPr dirty="0" sz="1800" spc="-15">
                <a:latin typeface="Times New Roman"/>
                <a:cs typeface="Times New Roman"/>
              </a:rPr>
              <a:t>н</a:t>
            </a:r>
            <a:r>
              <a:rPr dirty="0" sz="1800">
                <a:latin typeface="Times New Roman"/>
                <a:cs typeface="Times New Roman"/>
              </a:rPr>
              <a:t>і</a:t>
            </a:r>
            <a:r>
              <a:rPr dirty="0" sz="1800" spc="5">
                <a:latin typeface="Times New Roman"/>
                <a:cs typeface="Times New Roman"/>
              </a:rPr>
              <a:t>с</a:t>
            </a:r>
            <a:r>
              <a:rPr dirty="0" sz="1800">
                <a:latin typeface="Times New Roman"/>
                <a:cs typeface="Times New Roman"/>
              </a:rPr>
              <a:t>ть	</a:t>
            </a:r>
            <a:r>
              <a:rPr dirty="0" sz="1800" spc="-15">
                <a:latin typeface="Times New Roman"/>
                <a:cs typeface="Times New Roman"/>
              </a:rPr>
              <a:t>р</a:t>
            </a:r>
            <a:r>
              <a:rPr dirty="0" sz="1800">
                <a:latin typeface="Times New Roman"/>
                <a:cs typeface="Times New Roman"/>
              </a:rPr>
              <a:t>озро</a:t>
            </a:r>
            <a:r>
              <a:rPr dirty="0" sz="1800" spc="-10">
                <a:latin typeface="Times New Roman"/>
                <a:cs typeface="Times New Roman"/>
              </a:rPr>
              <a:t>б</a:t>
            </a:r>
            <a:r>
              <a:rPr dirty="0" sz="1800">
                <a:latin typeface="Times New Roman"/>
                <a:cs typeface="Times New Roman"/>
              </a:rPr>
              <a:t>ки	</a:t>
            </a:r>
            <a:r>
              <a:rPr dirty="0" sz="1800" spc="-55">
                <a:latin typeface="Times New Roman"/>
                <a:cs typeface="Times New Roman"/>
              </a:rPr>
              <a:t>з</a:t>
            </a:r>
            <a:r>
              <a:rPr dirty="0" sz="1800">
                <a:latin typeface="Times New Roman"/>
                <a:cs typeface="Times New Roman"/>
              </a:rPr>
              <a:t>умо</a:t>
            </a:r>
            <a:r>
              <a:rPr dirty="0" sz="1800" spc="-3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л</a:t>
            </a:r>
            <a:r>
              <a:rPr dirty="0" sz="1800" spc="5">
                <a:latin typeface="Times New Roman"/>
                <a:cs typeface="Times New Roman"/>
              </a:rPr>
              <a:t>е</a:t>
            </a:r>
            <a:r>
              <a:rPr dirty="0" sz="1800">
                <a:latin typeface="Times New Roman"/>
                <a:cs typeface="Times New Roman"/>
              </a:rPr>
              <a:t>на	тим,	</a:t>
            </a:r>
            <a:r>
              <a:rPr dirty="0" sz="1800" spc="5">
                <a:latin typeface="Times New Roman"/>
                <a:cs typeface="Times New Roman"/>
              </a:rPr>
              <a:t>щ</a:t>
            </a:r>
            <a:r>
              <a:rPr dirty="0" sz="1800">
                <a:latin typeface="Times New Roman"/>
                <a:cs typeface="Times New Roman"/>
              </a:rPr>
              <a:t>о	пр</a:t>
            </a:r>
            <a:r>
              <a:rPr dirty="0" sz="1800" spc="1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е</a:t>
            </a:r>
            <a:r>
              <a:rPr dirty="0" sz="1800" spc="-35">
                <a:latin typeface="Times New Roman"/>
                <a:cs typeface="Times New Roman"/>
              </a:rPr>
              <a:t>к</a:t>
            </a:r>
            <a:r>
              <a:rPr dirty="0" sz="1800" spc="-35">
                <a:latin typeface="Times New Roman"/>
                <a:cs typeface="Times New Roman"/>
              </a:rPr>
              <a:t>т</a:t>
            </a:r>
            <a:r>
              <a:rPr dirty="0" sz="1800" spc="10">
                <a:latin typeface="Times New Roman"/>
                <a:cs typeface="Times New Roman"/>
              </a:rPr>
              <a:t>у</a:t>
            </a:r>
            <a:r>
              <a:rPr dirty="0" sz="1800" spc="-30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ання,	</a:t>
            </a:r>
            <a:r>
              <a:rPr dirty="0" sz="1800">
                <a:latin typeface="Times New Roman"/>
                <a:cs typeface="Times New Roman"/>
              </a:rPr>
              <a:t>розро</a:t>
            </a:r>
            <a:r>
              <a:rPr dirty="0" sz="1800" spc="-10">
                <a:latin typeface="Times New Roman"/>
                <a:cs typeface="Times New Roman"/>
              </a:rPr>
              <a:t>б</a:t>
            </a:r>
            <a:r>
              <a:rPr dirty="0" sz="1800" spc="-25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і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35">
                <a:latin typeface="Times New Roman"/>
                <a:cs typeface="Times New Roman"/>
              </a:rPr>
              <a:t>с</a:t>
            </a:r>
            <a:r>
              <a:rPr dirty="0" sz="1800" spc="10">
                <a:latin typeface="Times New Roman"/>
                <a:cs typeface="Times New Roman"/>
              </a:rPr>
              <a:t>у</a:t>
            </a:r>
            <a:r>
              <a:rPr dirty="0" sz="1800">
                <a:latin typeface="Times New Roman"/>
                <a:cs typeface="Times New Roman"/>
              </a:rPr>
              <a:t>провід	інфо</a:t>
            </a:r>
            <a:r>
              <a:rPr dirty="0" sz="1800" spc="-40">
                <a:latin typeface="Times New Roman"/>
                <a:cs typeface="Times New Roman"/>
              </a:rPr>
              <a:t>р</a:t>
            </a:r>
            <a:r>
              <a:rPr dirty="0" sz="1800" spc="-15">
                <a:latin typeface="Times New Roman"/>
                <a:cs typeface="Times New Roman"/>
              </a:rPr>
              <a:t>м</a:t>
            </a:r>
            <a:r>
              <a:rPr dirty="0" sz="1800">
                <a:latin typeface="Times New Roman"/>
                <a:cs typeface="Times New Roman"/>
              </a:rPr>
              <a:t>аці</a:t>
            </a:r>
            <a:r>
              <a:rPr dirty="0" sz="1800" spc="-5">
                <a:latin typeface="Times New Roman"/>
                <a:cs typeface="Times New Roman"/>
              </a:rPr>
              <a:t>й</a:t>
            </a:r>
            <a:r>
              <a:rPr dirty="0" sz="1800" spc="-15">
                <a:latin typeface="Times New Roman"/>
                <a:cs typeface="Times New Roman"/>
              </a:rPr>
              <a:t>н</a:t>
            </a:r>
            <a:r>
              <a:rPr dirty="0" sz="1800" spc="-5">
                <a:latin typeface="Times New Roman"/>
                <a:cs typeface="Times New Roman"/>
              </a:rPr>
              <a:t>их</a:t>
            </a:r>
            <a:r>
              <a:rPr dirty="0" sz="1800">
                <a:latin typeface="Times New Roman"/>
                <a:cs typeface="Times New Roman"/>
              </a:rPr>
              <a:t>	с</a:t>
            </a:r>
            <a:r>
              <a:rPr dirty="0" sz="1800" spc="-15">
                <a:latin typeface="Times New Roman"/>
                <a:cs typeface="Times New Roman"/>
              </a:rPr>
              <a:t>и</a:t>
            </a:r>
            <a:r>
              <a:rPr dirty="0" sz="1800">
                <a:latin typeface="Times New Roman"/>
                <a:cs typeface="Times New Roman"/>
              </a:rPr>
              <a:t>стем  </a:t>
            </a:r>
            <a:r>
              <a:rPr dirty="0" sz="1800" spc="-5">
                <a:latin typeface="Times New Roman"/>
                <a:cs typeface="Times New Roman"/>
              </a:rPr>
              <a:t>неможливий без </a:t>
            </a:r>
            <a:r>
              <a:rPr dirty="0" sz="1800">
                <a:latin typeface="Times New Roman"/>
                <a:cs typeface="Times New Roman"/>
              </a:rPr>
              <a:t>вирішення питання </a:t>
            </a:r>
            <a:r>
              <a:rPr dirty="0" sz="1800" spc="-5">
                <a:latin typeface="Times New Roman"/>
                <a:cs typeface="Times New Roman"/>
              </a:rPr>
              <a:t>продуктивності програмно-технічних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комплексів.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Times New Roman"/>
              <a:buChar char="-"/>
            </a:pP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30000"/>
              </a:lnSpc>
              <a:buChar char="-"/>
              <a:tabLst>
                <a:tab pos="355600" algn="l"/>
                <a:tab pos="356235" algn="l"/>
              </a:tabLst>
            </a:pPr>
            <a:r>
              <a:rPr dirty="0" sz="1800" spc="-10">
                <a:latin typeface="Times New Roman"/>
                <a:cs typeface="Times New Roman"/>
              </a:rPr>
              <a:t>Метою </a:t>
            </a:r>
            <a:r>
              <a:rPr dirty="0" sz="1800" spc="-5">
                <a:latin typeface="Times New Roman"/>
                <a:cs typeface="Times New Roman"/>
              </a:rPr>
              <a:t>роботи є підвищення </a:t>
            </a:r>
            <a:r>
              <a:rPr dirty="0" sz="1800">
                <a:latin typeface="Times New Roman"/>
                <a:cs typeface="Times New Roman"/>
              </a:rPr>
              <a:t>ефективності процесу </a:t>
            </a:r>
            <a:r>
              <a:rPr dirty="0" sz="1800" spc="-20">
                <a:latin typeface="Times New Roman"/>
                <a:cs typeface="Times New Roman"/>
              </a:rPr>
              <a:t>автоматизованого </a:t>
            </a:r>
            <a:r>
              <a:rPr dirty="0" sz="1800" spc="-5">
                <a:latin typeface="Times New Roman"/>
                <a:cs typeface="Times New Roman"/>
              </a:rPr>
              <a:t>оцінення </a:t>
            </a:r>
            <a:r>
              <a:rPr dirty="0" sz="1800" spc="-10">
                <a:latin typeface="Times New Roman"/>
                <a:cs typeface="Times New Roman"/>
              </a:rPr>
              <a:t>функціонування </a:t>
            </a:r>
            <a:r>
              <a:rPr dirty="0" sz="1800" spc="-5">
                <a:latin typeface="Times New Roman"/>
                <a:cs typeface="Times New Roman"/>
              </a:rPr>
              <a:t>систем під  час навантаження на </a:t>
            </a:r>
            <a:r>
              <a:rPr dirty="0" sz="1800" spc="5">
                <a:latin typeface="Times New Roman"/>
                <a:cs typeface="Times New Roman"/>
              </a:rPr>
              <a:t>основі </a:t>
            </a:r>
            <a:r>
              <a:rPr dirty="0" sz="1800" spc="-5">
                <a:latin typeface="Times New Roman"/>
                <a:cs typeface="Times New Roman"/>
              </a:rPr>
              <a:t>клітинних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автоматів.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Char char="-"/>
            </a:pP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385"/>
              </a:spcBef>
              <a:buChar char="-"/>
              <a:tabLst>
                <a:tab pos="355600" algn="l"/>
                <a:tab pos="356235" algn="l"/>
              </a:tabLst>
            </a:pPr>
            <a:r>
              <a:rPr dirty="0" sz="1800" spc="-10">
                <a:latin typeface="Times New Roman"/>
                <a:cs typeface="Times New Roman"/>
              </a:rPr>
              <a:t>Об’єкт </a:t>
            </a:r>
            <a:r>
              <a:rPr dirty="0" sz="1800">
                <a:latin typeface="Times New Roman"/>
                <a:cs typeface="Times New Roman"/>
              </a:rPr>
              <a:t>дослідження: </a:t>
            </a:r>
            <a:r>
              <a:rPr dirty="0" sz="1800" spc="-5">
                <a:latin typeface="Times New Roman"/>
                <a:cs typeface="Times New Roman"/>
              </a:rPr>
              <a:t>високонавантажені програмно-технінчі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комплекси.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Font typeface="Times New Roman"/>
              <a:buChar char="-"/>
            </a:pPr>
            <a:endParaRPr sz="1800">
              <a:latin typeface="Times New Roman"/>
              <a:cs typeface="Times New Roman"/>
            </a:endParaRPr>
          </a:p>
          <a:p>
            <a:pPr marL="355600" marR="8890" indent="-342900">
              <a:lnSpc>
                <a:spcPct val="130000"/>
              </a:lnSpc>
              <a:spcBef>
                <a:spcPts val="1170"/>
              </a:spcBef>
              <a:buChar char="-"/>
              <a:tabLst>
                <a:tab pos="355600" algn="l"/>
                <a:tab pos="356235" algn="l"/>
              </a:tabLst>
            </a:pPr>
            <a:r>
              <a:rPr dirty="0" sz="1800" spc="-5">
                <a:latin typeface="Times New Roman"/>
                <a:cs typeface="Times New Roman"/>
              </a:rPr>
              <a:t>Предмет </a:t>
            </a:r>
            <a:r>
              <a:rPr dirty="0" sz="1800">
                <a:latin typeface="Times New Roman"/>
                <a:cs typeface="Times New Roman"/>
              </a:rPr>
              <a:t>дослідження: </a:t>
            </a:r>
            <a:r>
              <a:rPr dirty="0" sz="1800" spc="-20">
                <a:latin typeface="Times New Roman"/>
                <a:cs typeface="Times New Roman"/>
              </a:rPr>
              <a:t>методи </a:t>
            </a:r>
            <a:r>
              <a:rPr dirty="0" sz="1800" spc="10">
                <a:latin typeface="Times New Roman"/>
                <a:cs typeface="Times New Roman"/>
              </a:rPr>
              <a:t>та </a:t>
            </a:r>
            <a:r>
              <a:rPr dirty="0" sz="1800">
                <a:latin typeface="Times New Roman"/>
                <a:cs typeface="Times New Roman"/>
              </a:rPr>
              <a:t>засоби реалізації </a:t>
            </a:r>
            <a:r>
              <a:rPr dirty="0" sz="1800" spc="-20">
                <a:latin typeface="Times New Roman"/>
                <a:cs typeface="Times New Roman"/>
              </a:rPr>
              <a:t>автоматизованх </a:t>
            </a:r>
            <a:r>
              <a:rPr dirty="0" sz="1800">
                <a:latin typeface="Times New Roman"/>
                <a:cs typeface="Times New Roman"/>
              </a:rPr>
              <a:t>систем з </a:t>
            </a:r>
            <a:r>
              <a:rPr dirty="0" sz="1800" spc="-10">
                <a:latin typeface="Times New Roman"/>
                <a:cs typeface="Times New Roman"/>
              </a:rPr>
              <a:t>визначення </a:t>
            </a:r>
            <a:r>
              <a:rPr dirty="0" sz="1800" spc="-5">
                <a:latin typeface="Times New Roman"/>
                <a:cs typeface="Times New Roman"/>
              </a:rPr>
              <a:t>продуктивності  програмно-технічних</a:t>
            </a:r>
            <a:r>
              <a:rPr dirty="0" sz="180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комплексів.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52095" rIns="0" bIns="0" rtlCol="0" vert="horz">
            <a:spAutoFit/>
          </a:bodyPr>
          <a:lstStyle/>
          <a:p>
            <a:pPr marL="940435">
              <a:lnSpc>
                <a:spcPct val="100000"/>
              </a:lnSpc>
            </a:pPr>
            <a:r>
              <a:rPr dirty="0"/>
              <a:t>Мета, </a:t>
            </a:r>
            <a:r>
              <a:rPr dirty="0" spc="-10"/>
              <a:t>об’єкт </a:t>
            </a:r>
            <a:r>
              <a:rPr dirty="0" spc="10"/>
              <a:t>та </a:t>
            </a:r>
            <a:r>
              <a:rPr dirty="0" spc="-5"/>
              <a:t>предмет</a:t>
            </a:r>
            <a:r>
              <a:rPr dirty="0" spc="-55"/>
              <a:t> </a:t>
            </a:r>
            <a:r>
              <a:rPr dirty="0"/>
              <a:t>дослідження</a:t>
            </a:r>
          </a:p>
        </p:txBody>
      </p:sp>
      <p:sp>
        <p:nvSpPr>
          <p:cNvPr id="4" name="object 4"/>
          <p:cNvSpPr/>
          <p:nvPr/>
        </p:nvSpPr>
        <p:spPr>
          <a:xfrm>
            <a:off x="5620511" y="6082282"/>
            <a:ext cx="1030986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3895"/>
              </a:lnSpc>
            </a:pPr>
            <a:r>
              <a:rPr dirty="0" spc="-5">
                <a:solidFill>
                  <a:srgbClr val="000000"/>
                </a:solidFill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1251" y="1685544"/>
            <a:ext cx="11108055" cy="2938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40">
                <a:latin typeface="Times New Roman"/>
                <a:cs typeface="Times New Roman"/>
              </a:rPr>
              <a:t>Наукова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новизна: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080" indent="457200">
              <a:lnSpc>
                <a:spcPct val="100000"/>
              </a:lnSpc>
            </a:pPr>
            <a:r>
              <a:rPr dirty="0" sz="1800">
                <a:latin typeface="Times New Roman"/>
                <a:cs typeface="Times New Roman"/>
              </a:rPr>
              <a:t>Отримано </a:t>
            </a:r>
            <a:r>
              <a:rPr dirty="0" sz="1800" spc="-5">
                <a:latin typeface="Times New Roman"/>
                <a:cs typeface="Times New Roman"/>
              </a:rPr>
              <a:t>подальший розвиток </a:t>
            </a:r>
            <a:r>
              <a:rPr dirty="0" sz="1800" spc="-15">
                <a:latin typeface="Times New Roman"/>
                <a:cs typeface="Times New Roman"/>
              </a:rPr>
              <a:t>моделі автоматизованої </a:t>
            </a:r>
            <a:r>
              <a:rPr dirty="0" sz="1800" spc="-5">
                <a:latin typeface="Times New Roman"/>
                <a:cs typeface="Times New Roman"/>
              </a:rPr>
              <a:t>системи </a:t>
            </a:r>
            <a:r>
              <a:rPr dirty="0" sz="1800">
                <a:latin typeface="Times New Roman"/>
                <a:cs typeface="Times New Roman"/>
              </a:rPr>
              <a:t>з </a:t>
            </a:r>
            <a:r>
              <a:rPr dirty="0" sz="1800" spc="-10">
                <a:latin typeface="Times New Roman"/>
                <a:cs typeface="Times New Roman"/>
              </a:rPr>
              <a:t>визначення </a:t>
            </a:r>
            <a:r>
              <a:rPr dirty="0" sz="1800" spc="-5">
                <a:latin typeface="Times New Roman"/>
                <a:cs typeface="Times New Roman"/>
              </a:rPr>
              <a:t>продуктивності програмно-  технічних </a:t>
            </a:r>
            <a:r>
              <a:rPr dirty="0" sz="1800" spc="-20">
                <a:latin typeface="Times New Roman"/>
                <a:cs typeface="Times New Roman"/>
              </a:rPr>
              <a:t>комплексів, </a:t>
            </a:r>
            <a:r>
              <a:rPr dirty="0" sz="1800">
                <a:latin typeface="Times New Roman"/>
                <a:cs typeface="Times New Roman"/>
              </a:rPr>
              <a:t>які, </a:t>
            </a:r>
            <a:r>
              <a:rPr dirty="0" sz="1800" spc="-5">
                <a:latin typeface="Times New Roman"/>
                <a:cs typeface="Times New Roman"/>
              </a:rPr>
              <a:t>на </a:t>
            </a:r>
            <a:r>
              <a:rPr dirty="0" sz="1800">
                <a:latin typeface="Times New Roman"/>
                <a:cs typeface="Times New Roman"/>
              </a:rPr>
              <a:t>відміну від </a:t>
            </a:r>
            <a:r>
              <a:rPr dirty="0" sz="1800" spc="-10">
                <a:latin typeface="Times New Roman"/>
                <a:cs typeface="Times New Roman"/>
              </a:rPr>
              <a:t>існуючих, грунтуються </a:t>
            </a:r>
            <a:r>
              <a:rPr dirty="0" sz="1800" spc="-5">
                <a:latin typeface="Times New Roman"/>
                <a:cs typeface="Times New Roman"/>
              </a:rPr>
              <a:t>на </a:t>
            </a:r>
            <a:r>
              <a:rPr dirty="0" sz="1800" spc="5">
                <a:latin typeface="Times New Roman"/>
                <a:cs typeface="Times New Roman"/>
              </a:rPr>
              <a:t>основі </a:t>
            </a:r>
            <a:r>
              <a:rPr dirty="0" sz="1800" spc="-5">
                <a:latin typeface="Times New Roman"/>
                <a:cs typeface="Times New Roman"/>
              </a:rPr>
              <a:t>клітинних</a:t>
            </a:r>
            <a:r>
              <a:rPr dirty="0" sz="1800" spc="11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автоматів.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spc="-5">
                <a:latin typeface="Times New Roman"/>
                <a:cs typeface="Times New Roman"/>
              </a:rPr>
              <a:t>Практична</a:t>
            </a:r>
            <a:r>
              <a:rPr dirty="0" sz="2400" spc="-8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цінність: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dirty="0" sz="2400" spc="-10">
                <a:latin typeface="Times New Roman"/>
                <a:cs typeface="Times New Roman"/>
              </a:rPr>
              <a:t>Р</a:t>
            </a:r>
            <a:r>
              <a:rPr dirty="0" sz="1800" spc="-10">
                <a:latin typeface="Times New Roman"/>
                <a:cs typeface="Times New Roman"/>
              </a:rPr>
              <a:t>озроблена </a:t>
            </a:r>
            <a:r>
              <a:rPr dirty="0" sz="1800" spc="-15">
                <a:latin typeface="Times New Roman"/>
                <a:cs typeface="Times New Roman"/>
              </a:rPr>
              <a:t>автоматизована </a:t>
            </a:r>
            <a:r>
              <a:rPr dirty="0" sz="1800">
                <a:latin typeface="Times New Roman"/>
                <a:cs typeface="Times New Roman"/>
              </a:rPr>
              <a:t>системи з </a:t>
            </a:r>
            <a:r>
              <a:rPr dirty="0" sz="1800" spc="-10">
                <a:latin typeface="Times New Roman"/>
                <a:cs typeface="Times New Roman"/>
              </a:rPr>
              <a:t>визначення </a:t>
            </a:r>
            <a:r>
              <a:rPr dirty="0" sz="1800" spc="-5">
                <a:latin typeface="Times New Roman"/>
                <a:cs typeface="Times New Roman"/>
              </a:rPr>
              <a:t>продуктивності програмно-технічних</a:t>
            </a:r>
            <a:r>
              <a:rPr dirty="0" sz="1800" spc="11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комплексів</a:t>
            </a:r>
            <a:r>
              <a:rPr dirty="0" sz="1800" spc="-2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620511" y="6082282"/>
            <a:ext cx="1030986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40965" marR="5080" indent="-1915795">
              <a:lnSpc>
                <a:spcPct val="100000"/>
              </a:lnSpc>
            </a:pPr>
            <a:r>
              <a:rPr dirty="0" spc="-30"/>
              <a:t>Наукова </a:t>
            </a:r>
            <a:r>
              <a:rPr dirty="0" spc="-5"/>
              <a:t>новизна </a:t>
            </a:r>
            <a:r>
              <a:rPr dirty="0" spc="10"/>
              <a:t>та </a:t>
            </a:r>
            <a:r>
              <a:rPr dirty="0" spc="-5"/>
              <a:t>практична цінність отриманих  </a:t>
            </a:r>
            <a:r>
              <a:rPr dirty="0" spc="-20"/>
              <a:t>результатів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3895"/>
              </a:lnSpc>
            </a:pPr>
            <a:r>
              <a:rPr dirty="0" spc="-5">
                <a:solidFill>
                  <a:srgbClr val="000000"/>
                </a:solidFill>
              </a:rPr>
              <a:t>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83867" y="1068578"/>
            <a:ext cx="9620885" cy="3871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ts val="2160"/>
              </a:lnSpc>
            </a:pPr>
            <a:r>
              <a:rPr dirty="0" sz="2000" spc="-25">
                <a:latin typeface="Times New Roman"/>
                <a:cs typeface="Times New Roman"/>
              </a:rPr>
              <a:t>Головним </a:t>
            </a:r>
            <a:r>
              <a:rPr dirty="0" sz="2000" spc="-10">
                <a:latin typeface="Times New Roman"/>
                <a:cs typeface="Times New Roman"/>
              </a:rPr>
              <a:t>завдання </a:t>
            </a:r>
            <a:r>
              <a:rPr dirty="0" sz="2000">
                <a:latin typeface="Times New Roman"/>
                <a:cs typeface="Times New Roman"/>
              </a:rPr>
              <a:t>розробки є </a:t>
            </a:r>
            <a:r>
              <a:rPr dirty="0" sz="2000" spc="-5">
                <a:latin typeface="Times New Roman"/>
                <a:cs typeface="Times New Roman"/>
              </a:rPr>
              <a:t>створення </a:t>
            </a:r>
            <a:r>
              <a:rPr dirty="0" sz="2000">
                <a:latin typeface="Times New Roman"/>
                <a:cs typeface="Times New Roman"/>
              </a:rPr>
              <a:t>системи </a:t>
            </a:r>
            <a:r>
              <a:rPr dirty="0" sz="2000" spc="-20">
                <a:latin typeface="Times New Roman"/>
                <a:cs typeface="Times New Roman"/>
              </a:rPr>
              <a:t>автоматизованого </a:t>
            </a:r>
            <a:r>
              <a:rPr dirty="0" sz="2000" spc="-10">
                <a:latin typeface="Times New Roman"/>
                <a:cs typeface="Times New Roman"/>
              </a:rPr>
              <a:t>визначення  </a:t>
            </a:r>
            <a:r>
              <a:rPr dirty="0" sz="2000" spc="-5">
                <a:latin typeface="Times New Roman"/>
                <a:cs typeface="Times New Roman"/>
              </a:rPr>
              <a:t>продуктивності програмно-технічних </a:t>
            </a:r>
            <a:r>
              <a:rPr dirty="0" sz="2000" spc="-20">
                <a:latin typeface="Times New Roman"/>
                <a:cs typeface="Times New Roman"/>
              </a:rPr>
              <a:t>комплексів, </a:t>
            </a:r>
            <a:r>
              <a:rPr dirty="0" sz="2000" spc="5">
                <a:latin typeface="Times New Roman"/>
                <a:cs typeface="Times New Roman"/>
              </a:rPr>
              <a:t>що </a:t>
            </a:r>
            <a:r>
              <a:rPr dirty="0" sz="2000" spc="-55">
                <a:latin typeface="Times New Roman"/>
                <a:cs typeface="Times New Roman"/>
              </a:rPr>
              <a:t>буде </a:t>
            </a:r>
            <a:r>
              <a:rPr dirty="0" sz="2000" spc="-5">
                <a:latin typeface="Times New Roman"/>
                <a:cs typeface="Times New Roman"/>
              </a:rPr>
              <a:t>відповідати </a:t>
            </a:r>
            <a:r>
              <a:rPr dirty="0" sz="2000" spc="5">
                <a:latin typeface="Times New Roman"/>
                <a:cs typeface="Times New Roman"/>
              </a:rPr>
              <a:t>поставленим  </a:t>
            </a:r>
            <a:r>
              <a:rPr dirty="0" sz="2000">
                <a:latin typeface="Times New Roman"/>
                <a:cs typeface="Times New Roman"/>
              </a:rPr>
              <a:t>вимогами, а</a:t>
            </a:r>
            <a:r>
              <a:rPr dirty="0" sz="2000" spc="-90">
                <a:latin typeface="Times New Roman"/>
                <a:cs typeface="Times New Roman"/>
              </a:rPr>
              <a:t> </a:t>
            </a:r>
            <a:r>
              <a:rPr dirty="0" sz="2000" spc="5">
                <a:latin typeface="Times New Roman"/>
                <a:cs typeface="Times New Roman"/>
              </a:rPr>
              <a:t>саме: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29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Створення </a:t>
            </a:r>
            <a:r>
              <a:rPr dirty="0" sz="2000">
                <a:latin typeface="Times New Roman"/>
                <a:cs typeface="Times New Roman"/>
              </a:rPr>
              <a:t>наборів </a:t>
            </a:r>
            <a:r>
              <a:rPr dirty="0" sz="2000" spc="5">
                <a:latin typeface="Times New Roman"/>
                <a:cs typeface="Times New Roman"/>
              </a:rPr>
              <a:t>тестів </a:t>
            </a:r>
            <a:r>
              <a:rPr dirty="0" sz="2000">
                <a:latin typeface="Times New Roman"/>
                <a:cs typeface="Times New Roman"/>
              </a:rPr>
              <a:t>різних </a:t>
            </a:r>
            <a:r>
              <a:rPr dirty="0" sz="2000" spc="-15">
                <a:latin typeface="Times New Roman"/>
                <a:cs typeface="Times New Roman"/>
              </a:rPr>
              <a:t>компонентів</a:t>
            </a:r>
            <a:r>
              <a:rPr dirty="0" sz="2000" spc="8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системи.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54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Взаємодія </a:t>
            </a:r>
            <a:r>
              <a:rPr dirty="0" sz="2000">
                <a:latin typeface="Times New Roman"/>
                <a:cs typeface="Times New Roman"/>
              </a:rPr>
              <a:t>із </a:t>
            </a:r>
            <a:r>
              <a:rPr dirty="0" sz="2000" spc="-20">
                <a:latin typeface="Times New Roman"/>
                <a:cs typeface="Times New Roman"/>
              </a:rPr>
              <a:t>користувачем </a:t>
            </a:r>
            <a:r>
              <a:rPr dirty="0" sz="2000" spc="-5">
                <a:latin typeface="Times New Roman"/>
                <a:cs typeface="Times New Roman"/>
              </a:rPr>
              <a:t>під </a:t>
            </a:r>
            <a:r>
              <a:rPr dirty="0" sz="2000">
                <a:latin typeface="Times New Roman"/>
                <a:cs typeface="Times New Roman"/>
              </a:rPr>
              <a:t>час роботи</a:t>
            </a:r>
            <a:r>
              <a:rPr dirty="0" sz="2000" spc="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програми.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10">
                <a:latin typeface="Times New Roman"/>
                <a:cs typeface="Times New Roman"/>
              </a:rPr>
              <a:t>Чітка </a:t>
            </a:r>
            <a:r>
              <a:rPr dirty="0" sz="2000" spc="-5">
                <a:latin typeface="Times New Roman"/>
                <a:cs typeface="Times New Roman"/>
              </a:rPr>
              <a:t>структуризація введених</a:t>
            </a:r>
            <a:r>
              <a:rPr dirty="0" sz="2000" spc="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даних.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Відображення великих </a:t>
            </a:r>
            <a:r>
              <a:rPr dirty="0" sz="2000" spc="-10">
                <a:latin typeface="Times New Roman"/>
                <a:cs typeface="Times New Roman"/>
              </a:rPr>
              <a:t>блоків </a:t>
            </a:r>
            <a:r>
              <a:rPr dirty="0" sz="2000" spc="-5">
                <a:latin typeface="Times New Roman"/>
                <a:cs typeface="Times New Roman"/>
              </a:rPr>
              <a:t>інформації </a:t>
            </a:r>
            <a:r>
              <a:rPr dirty="0" sz="2000">
                <a:latin typeface="Times New Roman"/>
                <a:cs typeface="Times New Roman"/>
              </a:rPr>
              <a:t>у </a:t>
            </a:r>
            <a:r>
              <a:rPr dirty="0" sz="2000" spc="-5">
                <a:latin typeface="Times New Roman"/>
                <a:cs typeface="Times New Roman"/>
              </a:rPr>
              <a:t>зручній</a:t>
            </a:r>
            <a:r>
              <a:rPr dirty="0" sz="2000" spc="130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формі.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5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Зручність інтерфейсу </a:t>
            </a:r>
            <a:r>
              <a:rPr dirty="0" sz="2000" spc="10">
                <a:latin typeface="Times New Roman"/>
                <a:cs typeface="Times New Roman"/>
              </a:rPr>
              <a:t>та </a:t>
            </a:r>
            <a:r>
              <a:rPr dirty="0" sz="2000">
                <a:latin typeface="Times New Roman"/>
                <a:cs typeface="Times New Roman"/>
              </a:rPr>
              <a:t>спрощення </a:t>
            </a:r>
            <a:r>
              <a:rPr dirty="0" sz="2000" spc="-15">
                <a:latin typeface="Times New Roman"/>
                <a:cs typeface="Times New Roman"/>
              </a:rPr>
              <a:t>користування</a:t>
            </a:r>
            <a:r>
              <a:rPr dirty="0" sz="2000" spc="114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програмою.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Інструменти </a:t>
            </a:r>
            <a:r>
              <a:rPr dirty="0" sz="2000" spc="10">
                <a:latin typeface="Times New Roman"/>
                <a:cs typeface="Times New Roman"/>
              </a:rPr>
              <a:t>та </a:t>
            </a:r>
            <a:r>
              <a:rPr dirty="0" sz="2000">
                <a:latin typeface="Times New Roman"/>
                <a:cs typeface="Times New Roman"/>
              </a:rPr>
              <a:t>засоби для роботи з вихідними</a:t>
            </a:r>
            <a:r>
              <a:rPr dirty="0" sz="2000" spc="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даними.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Швидкий </a:t>
            </a:r>
            <a:r>
              <a:rPr dirty="0" sz="2000">
                <a:latin typeface="Times New Roman"/>
                <a:cs typeface="Times New Roman"/>
              </a:rPr>
              <a:t>пошук відповідно до </a:t>
            </a:r>
            <a:r>
              <a:rPr dirty="0" sz="2000" spc="-5">
                <a:latin typeface="Times New Roman"/>
                <a:cs typeface="Times New Roman"/>
              </a:rPr>
              <a:t>заданих</a:t>
            </a:r>
            <a:r>
              <a:rPr dirty="0" sz="2000" spc="1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параметрів.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5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Відкриття </a:t>
            </a:r>
            <a:r>
              <a:rPr dirty="0" sz="2000" spc="-20">
                <a:latin typeface="Times New Roman"/>
                <a:cs typeface="Times New Roman"/>
              </a:rPr>
              <a:t>декількох </a:t>
            </a:r>
            <a:r>
              <a:rPr dirty="0" sz="2000">
                <a:latin typeface="Times New Roman"/>
                <a:cs typeface="Times New Roman"/>
              </a:rPr>
              <a:t>наборів </a:t>
            </a:r>
            <a:r>
              <a:rPr dirty="0" sz="2000" spc="5">
                <a:latin typeface="Times New Roman"/>
                <a:cs typeface="Times New Roman"/>
              </a:rPr>
              <a:t>тестів </a:t>
            </a:r>
            <a:r>
              <a:rPr dirty="0" sz="2000" spc="10">
                <a:latin typeface="Times New Roman"/>
                <a:cs typeface="Times New Roman"/>
              </a:rPr>
              <a:t>та </a:t>
            </a:r>
            <a:r>
              <a:rPr dirty="0" sz="2000" spc="-15">
                <a:latin typeface="Times New Roman"/>
                <a:cs typeface="Times New Roman"/>
              </a:rPr>
              <a:t>одночасно </a:t>
            </a:r>
            <a:r>
              <a:rPr dirty="0" sz="2000">
                <a:latin typeface="Times New Roman"/>
                <a:cs typeface="Times New Roman"/>
              </a:rPr>
              <a:t>робота з</a:t>
            </a:r>
            <a:r>
              <a:rPr dirty="0" sz="2000" spc="1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ними.</a:t>
            </a:r>
            <a:endParaRPr sz="2000">
              <a:latin typeface="Times New Roman"/>
              <a:cs typeface="Times New Roman"/>
            </a:endParaRPr>
          </a:p>
          <a:p>
            <a:pPr algn="just" marL="241300" indent="-228600">
              <a:lnSpc>
                <a:spcPct val="100000"/>
              </a:lnSpc>
              <a:spcBef>
                <a:spcPts val="26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000">
                <a:latin typeface="Times New Roman"/>
                <a:cs typeface="Times New Roman"/>
              </a:rPr>
              <a:t>-  </a:t>
            </a:r>
            <a:r>
              <a:rPr dirty="0" sz="2000" spc="-5">
                <a:latin typeface="Times New Roman"/>
                <a:cs typeface="Times New Roman"/>
              </a:rPr>
              <a:t>Збереження </a:t>
            </a:r>
            <a:r>
              <a:rPr dirty="0" sz="2000">
                <a:latin typeface="Times New Roman"/>
                <a:cs typeface="Times New Roman"/>
              </a:rPr>
              <a:t>у </a:t>
            </a:r>
            <a:r>
              <a:rPr dirty="0" sz="2000" spc="-15">
                <a:latin typeface="Times New Roman"/>
                <a:cs typeface="Times New Roman"/>
              </a:rPr>
              <a:t>форматі </a:t>
            </a:r>
            <a:r>
              <a:rPr dirty="0" sz="2000">
                <a:latin typeface="Times New Roman"/>
                <a:cs typeface="Times New Roman"/>
              </a:rPr>
              <a:t>bash</a:t>
            </a:r>
            <a:r>
              <a:rPr dirty="0" sz="2000" spc="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script.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74055" y="583057"/>
            <a:ext cx="1582420" cy="2863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15"/>
              <a:t>Задачі</a:t>
            </a:r>
            <a:r>
              <a:rPr dirty="0" spc="-60"/>
              <a:t> </a:t>
            </a:r>
            <a:r>
              <a:rPr dirty="0" spc="-5"/>
              <a:t>розробки</a:t>
            </a:r>
          </a:p>
        </p:txBody>
      </p:sp>
      <p:sp>
        <p:nvSpPr>
          <p:cNvPr id="4" name="object 4"/>
          <p:cNvSpPr/>
          <p:nvPr/>
        </p:nvSpPr>
        <p:spPr>
          <a:xfrm>
            <a:off x="5620511" y="6156965"/>
            <a:ext cx="916686" cy="70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4335"/>
              </a:lnSpc>
            </a:pPr>
            <a:r>
              <a:rPr dirty="0" spc="-5"/>
              <a:t>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7094" rIns="0" bIns="0" rtlCol="0" vert="horz">
            <a:spAutoFit/>
          </a:bodyPr>
          <a:lstStyle/>
          <a:p>
            <a:pPr marL="314325">
              <a:lnSpc>
                <a:spcPct val="100000"/>
              </a:lnSpc>
            </a:pPr>
            <a:r>
              <a:rPr dirty="0" sz="2800" spc="-700" u="heavy"/>
              <a:t> </a:t>
            </a:r>
            <a:r>
              <a:rPr dirty="0" sz="2800" spc="-5" b="0" u="heavy">
                <a:latin typeface="Calibri Light"/>
                <a:cs typeface="Calibri Light"/>
              </a:rPr>
              <a:t>Інструментальні засоби</a:t>
            </a:r>
            <a:r>
              <a:rPr dirty="0" sz="2800" b="0" u="heavy">
                <a:latin typeface="Calibri Light"/>
                <a:cs typeface="Calibri Light"/>
              </a:rPr>
              <a:t> </a:t>
            </a:r>
            <a:r>
              <a:rPr dirty="0" sz="2800" spc="-5" b="0" u="heavy">
                <a:latin typeface="Calibri Light"/>
                <a:cs typeface="Calibri Light"/>
              </a:rPr>
              <a:t>розробки</a:t>
            </a:r>
            <a:endParaRPr sz="2800">
              <a:latin typeface="Calibri Light"/>
              <a:cs typeface="Calibri Ligh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775192" y="1309116"/>
            <a:ext cx="952500" cy="10774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784604" y="1228344"/>
            <a:ext cx="1219200" cy="12390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483514" y="2417064"/>
            <a:ext cx="2365375" cy="1670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Calibri"/>
                <a:cs typeface="Calibri"/>
              </a:rPr>
              <a:t>Переваги </a:t>
            </a:r>
            <a:r>
              <a:rPr dirty="0" sz="1800" spc="-5">
                <a:latin typeface="Calibri"/>
                <a:cs typeface="Calibri"/>
              </a:rPr>
              <a:t>мови</a:t>
            </a:r>
            <a:r>
              <a:rPr dirty="0" sz="1800" spc="-5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C++: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10">
                <a:latin typeface="Calibri"/>
                <a:cs typeface="Calibri"/>
              </a:rPr>
              <a:t>швидкодія;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>
                <a:latin typeface="Calibri"/>
                <a:cs typeface="Calibri"/>
              </a:rPr>
              <a:t>принципи</a:t>
            </a:r>
            <a:r>
              <a:rPr dirty="0" sz="1800" spc="-7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ООП;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кросплатформеність;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>
                <a:latin typeface="Calibri"/>
                <a:cs typeface="Calibri"/>
              </a:rPr>
              <a:t>ефективність.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94703" y="2498090"/>
            <a:ext cx="4704080" cy="16706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Calibri"/>
                <a:cs typeface="Calibri"/>
              </a:rPr>
              <a:t>Переваги</a:t>
            </a:r>
            <a:r>
              <a:rPr dirty="0" sz="1800" spc="-7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Qt: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кросплатформовий інструментарій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розробки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мовою програмування </a:t>
            </a:r>
            <a:r>
              <a:rPr dirty="0" sz="1800">
                <a:latin typeface="Calibri"/>
                <a:cs typeface="Calibri"/>
              </a:rPr>
              <a:t>С++;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10">
                <a:latin typeface="Calibri"/>
                <a:cs typeface="Calibri"/>
              </a:rPr>
              <a:t>підтримка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SQLite;</a:t>
            </a:r>
            <a:endParaRPr sz="18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dirty="0" sz="1800" spc="-5">
                <a:latin typeface="Calibri"/>
                <a:cs typeface="Calibri"/>
              </a:rPr>
              <a:t>широкі можливості </a:t>
            </a:r>
            <a:r>
              <a:rPr dirty="0" sz="1800" spc="-15">
                <a:latin typeface="Calibri"/>
                <a:cs typeface="Calibri"/>
              </a:rPr>
              <a:t>побудови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інтерфейсів.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46420" y="6100570"/>
            <a:ext cx="916685" cy="7574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4335"/>
              </a:lnSpc>
            </a:pPr>
            <a:r>
              <a:rPr dirty="0" spc="-5"/>
              <a:t>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028700">
              <a:lnSpc>
                <a:spcPct val="100000"/>
              </a:lnSpc>
            </a:pPr>
            <a:r>
              <a:rPr dirty="0" spc="-5"/>
              <a:t>Структура програмного</a:t>
            </a:r>
            <a:r>
              <a:rPr dirty="0" spc="-85"/>
              <a:t> </a:t>
            </a:r>
            <a:r>
              <a:rPr dirty="0" spc="-10"/>
              <a:t>продукту</a:t>
            </a:r>
          </a:p>
        </p:txBody>
      </p:sp>
      <p:sp>
        <p:nvSpPr>
          <p:cNvPr id="3" name="object 3"/>
          <p:cNvSpPr/>
          <p:nvPr/>
        </p:nvSpPr>
        <p:spPr>
          <a:xfrm>
            <a:off x="5486400" y="6082282"/>
            <a:ext cx="916686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3689" y="1183681"/>
            <a:ext cx="543512" cy="4427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88787" y="1183681"/>
            <a:ext cx="538480" cy="4578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650233" y="1217831"/>
            <a:ext cx="391795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905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</a:t>
            </a:r>
            <a:r>
              <a:rPr dirty="0" sz="750">
                <a:latin typeface="Times New Roman"/>
                <a:cs typeface="Times New Roman"/>
              </a:rPr>
              <a:t>вв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 spc="-30">
                <a:latin typeface="Times New Roman"/>
                <a:cs typeface="Times New Roman"/>
              </a:rPr>
              <a:t>д</a:t>
            </a:r>
            <a:r>
              <a:rPr dirty="0" sz="750" spc="20">
                <a:latin typeface="Times New Roman"/>
                <a:cs typeface="Times New Roman"/>
              </a:rPr>
              <a:t>е</a:t>
            </a:r>
            <a:r>
              <a:rPr dirty="0" sz="750" spc="-10">
                <a:latin typeface="Times New Roman"/>
                <a:cs typeface="Times New Roman"/>
              </a:rPr>
              <a:t>нн</a:t>
            </a:r>
            <a:r>
              <a:rPr dirty="0" sz="750">
                <a:latin typeface="Times New Roman"/>
                <a:cs typeface="Times New Roman"/>
              </a:rPr>
              <a:t>я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94470" y="1737119"/>
            <a:ext cx="543512" cy="4427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674340" y="1737119"/>
            <a:ext cx="583772" cy="4007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917628" y="1766644"/>
            <a:ext cx="9398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5">
                <a:latin typeface="Times New Roman"/>
                <a:cs typeface="Times New Roman"/>
              </a:rPr>
              <a:t>І</a:t>
            </a:r>
            <a:r>
              <a:rPr dirty="0" sz="750">
                <a:latin typeface="Times New Roman"/>
                <a:cs typeface="Times New Roman"/>
              </a:rPr>
              <a:t>з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35618" y="1879344"/>
            <a:ext cx="46037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0">
                <a:latin typeface="Times New Roman"/>
                <a:cs typeface="Times New Roman"/>
              </a:rPr>
              <a:t>к</a:t>
            </a:r>
            <a:r>
              <a:rPr dirty="0" sz="750" spc="-20">
                <a:latin typeface="Times New Roman"/>
                <a:cs typeface="Times New Roman"/>
              </a:rPr>
              <a:t>л</a:t>
            </a:r>
            <a:r>
              <a:rPr dirty="0" sz="750" spc="20">
                <a:latin typeface="Times New Roman"/>
                <a:cs typeface="Times New Roman"/>
              </a:rPr>
              <a:t>а</a:t>
            </a:r>
            <a:r>
              <a:rPr dirty="0" sz="750" spc="-40">
                <a:latin typeface="Times New Roman"/>
                <a:cs typeface="Times New Roman"/>
              </a:rPr>
              <a:t>в</a:t>
            </a:r>
            <a:r>
              <a:rPr dirty="0" sz="750" spc="25">
                <a:latin typeface="Times New Roman"/>
                <a:cs typeface="Times New Roman"/>
              </a:rPr>
              <a:t>і</a:t>
            </a:r>
            <a:r>
              <a:rPr dirty="0" sz="750" spc="-20">
                <a:latin typeface="Times New Roman"/>
                <a:cs typeface="Times New Roman"/>
              </a:rPr>
              <a:t>а</a:t>
            </a:r>
            <a:r>
              <a:rPr dirty="0" sz="750" spc="-15">
                <a:latin typeface="Times New Roman"/>
                <a:cs typeface="Times New Roman"/>
              </a:rPr>
              <a:t>т</a:t>
            </a:r>
            <a:r>
              <a:rPr dirty="0" sz="750" spc="-20">
                <a:latin typeface="Times New Roman"/>
                <a:cs typeface="Times New Roman"/>
              </a:rPr>
              <a:t>у</a:t>
            </a:r>
            <a:r>
              <a:rPr dirty="0" sz="750" spc="15">
                <a:latin typeface="Times New Roman"/>
                <a:cs typeface="Times New Roman"/>
              </a:rPr>
              <a:t>р</a:t>
            </a:r>
            <a:r>
              <a:rPr dirty="0" sz="750">
                <a:latin typeface="Times New Roman"/>
                <a:cs typeface="Times New Roman"/>
              </a:rPr>
              <a:t>и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694470" y="2260369"/>
            <a:ext cx="543512" cy="3018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719633" y="2275493"/>
            <a:ext cx="493187" cy="26159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782253" y="2331485"/>
            <a:ext cx="36512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0">
                <a:latin typeface="Times New Roman"/>
                <a:cs typeface="Times New Roman"/>
              </a:rPr>
              <a:t>Із</a:t>
            </a:r>
            <a:r>
              <a:rPr dirty="0" sz="750" spc="-100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файлу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63813" y="1946083"/>
            <a:ext cx="220979" cy="5080"/>
          </a:xfrm>
          <a:custGeom>
            <a:avLst/>
            <a:gdLst/>
            <a:ahLst/>
            <a:cxnLst/>
            <a:rect l="l" t="t" r="r" b="b"/>
            <a:pathLst>
              <a:path w="220979" h="5080">
                <a:moveTo>
                  <a:pt x="0" y="4628"/>
                </a:moveTo>
                <a:lnTo>
                  <a:pt x="220585" y="0"/>
                </a:lnTo>
              </a:path>
            </a:pathLst>
          </a:custGeom>
          <a:ln w="67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677997" y="1922604"/>
            <a:ext cx="48260" cy="47625"/>
          </a:xfrm>
          <a:custGeom>
            <a:avLst/>
            <a:gdLst/>
            <a:ahLst/>
            <a:cxnLst/>
            <a:rect l="l" t="t" r="r" b="b"/>
            <a:pathLst>
              <a:path w="48260" h="47625">
                <a:moveTo>
                  <a:pt x="0" y="0"/>
                </a:moveTo>
                <a:lnTo>
                  <a:pt x="993" y="47226"/>
                </a:lnTo>
                <a:lnTo>
                  <a:pt x="47721" y="22607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463813" y="1392042"/>
            <a:ext cx="220979" cy="1005205"/>
          </a:xfrm>
          <a:custGeom>
            <a:avLst/>
            <a:gdLst/>
            <a:ahLst/>
            <a:cxnLst/>
            <a:rect l="l" t="t" r="r" b="b"/>
            <a:pathLst>
              <a:path w="220979" h="1005205">
                <a:moveTo>
                  <a:pt x="142655" y="0"/>
                </a:moveTo>
                <a:lnTo>
                  <a:pt x="0" y="0"/>
                </a:lnTo>
                <a:lnTo>
                  <a:pt x="0" y="1004773"/>
                </a:lnTo>
                <a:lnTo>
                  <a:pt x="220572" y="1004773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678480" y="2373203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0" y="47226"/>
                </a:lnTo>
                <a:lnTo>
                  <a:pt x="47238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328564" y="996116"/>
            <a:ext cx="360680" cy="180975"/>
          </a:xfrm>
          <a:custGeom>
            <a:avLst/>
            <a:gdLst/>
            <a:ahLst/>
            <a:cxnLst/>
            <a:rect l="l" t="t" r="r" b="b"/>
            <a:pathLst>
              <a:path w="360679" h="180975">
                <a:moveTo>
                  <a:pt x="360664" y="180588"/>
                </a:moveTo>
                <a:lnTo>
                  <a:pt x="360664" y="0"/>
                </a:lnTo>
                <a:lnTo>
                  <a:pt x="0" y="0"/>
                </a:lnTo>
              </a:path>
            </a:pathLst>
          </a:custGeom>
          <a:ln w="67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665609" y="1170801"/>
            <a:ext cx="47625" cy="71120"/>
          </a:xfrm>
          <a:custGeom>
            <a:avLst/>
            <a:gdLst/>
            <a:ahLst/>
            <a:cxnLst/>
            <a:rect l="l" t="t" r="r" b="b"/>
            <a:pathLst>
              <a:path w="47625" h="71119">
                <a:moveTo>
                  <a:pt x="47238" y="0"/>
                </a:moveTo>
                <a:lnTo>
                  <a:pt x="0" y="0"/>
                </a:lnTo>
                <a:lnTo>
                  <a:pt x="23619" y="70839"/>
                </a:lnTo>
                <a:lnTo>
                  <a:pt x="472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719633" y="2703119"/>
            <a:ext cx="538480" cy="33206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746605" y="2708150"/>
            <a:ext cx="480543" cy="34715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4839288" y="2736467"/>
            <a:ext cx="300355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720">
              <a:lnSpc>
                <a:spcPts val="894"/>
              </a:lnSpc>
            </a:pPr>
            <a:r>
              <a:rPr dirty="0" sz="750" spc="-10">
                <a:latin typeface="Times New Roman"/>
                <a:cs typeface="Times New Roman"/>
              </a:rPr>
              <a:t>Ядро</a:t>
            </a:r>
            <a:endParaRPr sz="750">
              <a:latin typeface="Times New Roman"/>
              <a:cs typeface="Times New Roman"/>
            </a:endParaRPr>
          </a:p>
          <a:p>
            <a:pPr marL="12700">
              <a:lnSpc>
                <a:spcPts val="894"/>
              </a:lnSpc>
            </a:pPr>
            <a:r>
              <a:rPr dirty="0" sz="750" spc="-25">
                <a:latin typeface="Times New Roman"/>
                <a:cs typeface="Times New Roman"/>
              </a:rPr>
              <a:t>S</a:t>
            </a:r>
            <a:r>
              <a:rPr dirty="0" sz="750" spc="10">
                <a:latin typeface="Times New Roman"/>
                <a:cs typeface="Times New Roman"/>
              </a:rPr>
              <a:t>Q</a:t>
            </a:r>
            <a:r>
              <a:rPr dirty="0" sz="750" spc="-25">
                <a:latin typeface="Times New Roman"/>
                <a:cs typeface="Times New Roman"/>
              </a:rPr>
              <a:t>L</a:t>
            </a:r>
            <a:r>
              <a:rPr dirty="0" sz="750" spc="-10">
                <a:latin typeface="Times New Roman"/>
                <a:cs typeface="Times New Roman"/>
              </a:rPr>
              <a:t>i</a:t>
            </a:r>
            <a:r>
              <a:rPr dirty="0" sz="750" spc="25">
                <a:latin typeface="Times New Roman"/>
                <a:cs typeface="Times New Roman"/>
              </a:rPr>
              <a:t>t</a:t>
            </a:r>
            <a:r>
              <a:rPr dirty="0" sz="750">
                <a:latin typeface="Times New Roman"/>
                <a:cs typeface="Times New Roman"/>
              </a:rPr>
              <a:t>e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289583" y="996116"/>
            <a:ext cx="64135" cy="1861820"/>
          </a:xfrm>
          <a:custGeom>
            <a:avLst/>
            <a:gdLst/>
            <a:ahLst/>
            <a:cxnLst/>
            <a:rect l="l" t="t" r="r" b="b"/>
            <a:pathLst>
              <a:path w="64135" h="1861820">
                <a:moveTo>
                  <a:pt x="0" y="1861830"/>
                </a:moveTo>
                <a:lnTo>
                  <a:pt x="63812" y="1861830"/>
                </a:lnTo>
                <a:lnTo>
                  <a:pt x="63812" y="0"/>
                </a:lnTo>
              </a:path>
            </a:pathLst>
          </a:custGeom>
          <a:ln w="67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224630" y="2834333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593819" y="3311900"/>
            <a:ext cx="664293" cy="44778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621912" y="3316931"/>
            <a:ext cx="605235" cy="45784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4693177" y="3351081"/>
            <a:ext cx="466090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61594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експорту  </a:t>
            </a:r>
            <a:r>
              <a:rPr dirty="0" sz="750" spc="-25">
                <a:latin typeface="Times New Roman"/>
                <a:cs typeface="Times New Roman"/>
              </a:rPr>
              <a:t>P</a:t>
            </a:r>
            <a:r>
              <a:rPr dirty="0" sz="750" spc="10">
                <a:latin typeface="Times New Roman"/>
                <a:cs typeface="Times New Roman"/>
              </a:rPr>
              <a:t>D</a:t>
            </a:r>
            <a:r>
              <a:rPr dirty="0" sz="750" spc="-15">
                <a:latin typeface="Times New Roman"/>
                <a:cs typeface="Times New Roman"/>
              </a:rPr>
              <a:t>F</a:t>
            </a:r>
            <a:r>
              <a:rPr dirty="0" sz="750" spc="-15">
                <a:latin typeface="Times New Roman"/>
                <a:cs typeface="Times New Roman"/>
              </a:rPr>
              <a:t>&amp;</a:t>
            </a:r>
            <a:r>
              <a:rPr dirty="0" sz="750" spc="-30">
                <a:latin typeface="Times New Roman"/>
                <a:cs typeface="Times New Roman"/>
              </a:rPr>
              <a:t>O</a:t>
            </a:r>
            <a:r>
              <a:rPr dirty="0" sz="750" spc="10">
                <a:latin typeface="Times New Roman"/>
                <a:cs typeface="Times New Roman"/>
              </a:rPr>
              <a:t>D</a:t>
            </a:r>
            <a:r>
              <a:rPr dirty="0" sz="750">
                <a:latin typeface="Times New Roman"/>
                <a:cs typeface="Times New Roman"/>
              </a:rPr>
              <a:t>T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289583" y="996116"/>
            <a:ext cx="1039494" cy="2527935"/>
          </a:xfrm>
          <a:custGeom>
            <a:avLst/>
            <a:gdLst/>
            <a:ahLst/>
            <a:cxnLst/>
            <a:rect l="l" t="t" r="r" b="b"/>
            <a:pathLst>
              <a:path w="1039495" h="2527935">
                <a:moveTo>
                  <a:pt x="0" y="2527364"/>
                </a:moveTo>
                <a:lnTo>
                  <a:pt x="196939" y="2527364"/>
                </a:lnTo>
                <a:lnTo>
                  <a:pt x="196939" y="0"/>
                </a:lnTo>
                <a:lnTo>
                  <a:pt x="1038981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224630" y="3499867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420626" y="1223931"/>
            <a:ext cx="543512" cy="44274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451492" y="1241641"/>
            <a:ext cx="475615" cy="380365"/>
          </a:xfrm>
          <a:custGeom>
            <a:avLst/>
            <a:gdLst/>
            <a:ahLst/>
            <a:cxnLst/>
            <a:rect l="l" t="t" r="r" b="b"/>
            <a:pathLst>
              <a:path w="475615" h="380365">
                <a:moveTo>
                  <a:pt x="118834" y="380295"/>
                </a:moveTo>
                <a:lnTo>
                  <a:pt x="356638" y="380295"/>
                </a:lnTo>
                <a:lnTo>
                  <a:pt x="394196" y="370601"/>
                </a:lnTo>
                <a:lnTo>
                  <a:pt x="426817" y="343606"/>
                </a:lnTo>
                <a:lnTo>
                  <a:pt x="452542" y="302440"/>
                </a:lnTo>
                <a:lnTo>
                  <a:pt x="469414" y="250233"/>
                </a:lnTo>
                <a:lnTo>
                  <a:pt x="475472" y="190114"/>
                </a:lnTo>
                <a:lnTo>
                  <a:pt x="469414" y="130027"/>
                </a:lnTo>
                <a:lnTo>
                  <a:pt x="452542" y="77840"/>
                </a:lnTo>
                <a:lnTo>
                  <a:pt x="426817" y="36684"/>
                </a:lnTo>
                <a:lnTo>
                  <a:pt x="394196" y="9693"/>
                </a:lnTo>
                <a:lnTo>
                  <a:pt x="356638" y="0"/>
                </a:lnTo>
                <a:lnTo>
                  <a:pt x="118834" y="0"/>
                </a:lnTo>
                <a:lnTo>
                  <a:pt x="81276" y="9693"/>
                </a:lnTo>
                <a:lnTo>
                  <a:pt x="48655" y="36684"/>
                </a:lnTo>
                <a:lnTo>
                  <a:pt x="22930" y="77840"/>
                </a:lnTo>
                <a:lnTo>
                  <a:pt x="6058" y="130027"/>
                </a:lnTo>
                <a:lnTo>
                  <a:pt x="0" y="190114"/>
                </a:lnTo>
                <a:lnTo>
                  <a:pt x="6058" y="250233"/>
                </a:lnTo>
                <a:lnTo>
                  <a:pt x="22930" y="302440"/>
                </a:lnTo>
                <a:lnTo>
                  <a:pt x="48655" y="343606"/>
                </a:lnTo>
                <a:lnTo>
                  <a:pt x="81276" y="370601"/>
                </a:lnTo>
                <a:lnTo>
                  <a:pt x="118834" y="380295"/>
                </a:lnTo>
                <a:close/>
              </a:path>
            </a:pathLst>
          </a:custGeom>
          <a:ln w="50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405528" y="1223931"/>
            <a:ext cx="573707" cy="45784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6468652" y="1257611"/>
            <a:ext cx="450850" cy="347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1905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</a:t>
            </a:r>
            <a:r>
              <a:rPr dirty="0" sz="750" spc="-20">
                <a:latin typeface="Times New Roman"/>
                <a:cs typeface="Times New Roman"/>
              </a:rPr>
              <a:t>з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 spc="-20">
                <a:latin typeface="Times New Roman"/>
                <a:cs typeface="Times New Roman"/>
              </a:rPr>
              <a:t>р</a:t>
            </a:r>
            <a:r>
              <a:rPr dirty="0" sz="750" spc="20">
                <a:latin typeface="Times New Roman"/>
                <a:cs typeface="Times New Roman"/>
              </a:rPr>
              <a:t>е</a:t>
            </a:r>
            <a:r>
              <a:rPr dirty="0" sz="750" spc="-5">
                <a:latin typeface="Times New Roman"/>
                <a:cs typeface="Times New Roman"/>
              </a:rPr>
              <a:t>ж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 spc="-10">
                <a:latin typeface="Times New Roman"/>
                <a:cs typeface="Times New Roman"/>
              </a:rPr>
              <a:t>н</a:t>
            </a:r>
            <a:r>
              <a:rPr dirty="0" sz="750">
                <a:latin typeface="Times New Roman"/>
                <a:cs typeface="Times New Roman"/>
              </a:rPr>
              <a:t>н  </a:t>
            </a:r>
            <a:r>
              <a:rPr dirty="0" sz="750">
                <a:latin typeface="Times New Roman"/>
                <a:cs typeface="Times New Roman"/>
              </a:rPr>
              <a:t>я</a:t>
            </a:r>
            <a:r>
              <a:rPr dirty="0" sz="750" spc="-120">
                <a:latin typeface="Times New Roman"/>
                <a:cs typeface="Times New Roman"/>
              </a:rPr>
              <a:t>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4844224" y="996116"/>
            <a:ext cx="248285" cy="140970"/>
          </a:xfrm>
          <a:custGeom>
            <a:avLst/>
            <a:gdLst/>
            <a:ahLst/>
            <a:cxnLst/>
            <a:rect l="l" t="t" r="r" b="b"/>
            <a:pathLst>
              <a:path w="248285" h="140969">
                <a:moveTo>
                  <a:pt x="0" y="140807"/>
                </a:moveTo>
                <a:lnTo>
                  <a:pt x="0" y="0"/>
                </a:lnTo>
                <a:lnTo>
                  <a:pt x="248016" y="0"/>
                </a:lnTo>
              </a:path>
            </a:pathLst>
          </a:custGeom>
          <a:ln w="670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820605" y="1131021"/>
            <a:ext cx="47625" cy="71120"/>
          </a:xfrm>
          <a:custGeom>
            <a:avLst/>
            <a:gdLst/>
            <a:ahLst/>
            <a:cxnLst/>
            <a:rect l="l" t="t" r="r" b="b"/>
            <a:pathLst>
              <a:path w="47625" h="71119">
                <a:moveTo>
                  <a:pt x="47238" y="0"/>
                </a:moveTo>
                <a:lnTo>
                  <a:pt x="0" y="0"/>
                </a:lnTo>
                <a:lnTo>
                  <a:pt x="23619" y="70839"/>
                </a:lnTo>
                <a:lnTo>
                  <a:pt x="472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092241" y="996116"/>
            <a:ext cx="1294765" cy="1156970"/>
          </a:xfrm>
          <a:custGeom>
            <a:avLst/>
            <a:gdLst/>
            <a:ahLst/>
            <a:cxnLst/>
            <a:rect l="l" t="t" r="r" b="b"/>
            <a:pathLst>
              <a:path w="1294764" h="1156970">
                <a:moveTo>
                  <a:pt x="1294298" y="1156516"/>
                </a:moveTo>
                <a:lnTo>
                  <a:pt x="1155132" y="1156516"/>
                </a:lnTo>
                <a:lnTo>
                  <a:pt x="1155132" y="0"/>
                </a:lnTo>
                <a:lnTo>
                  <a:pt x="0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6380634" y="2129019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0" y="0"/>
                </a:moveTo>
                <a:lnTo>
                  <a:pt x="0" y="47226"/>
                </a:lnTo>
                <a:lnTo>
                  <a:pt x="70857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6420626" y="2038994"/>
            <a:ext cx="543512" cy="25659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6410561" y="2055057"/>
            <a:ext cx="558610" cy="23549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 txBox="1"/>
          <p:nvPr/>
        </p:nvSpPr>
        <p:spPr>
          <a:xfrm>
            <a:off x="6477039" y="2086967"/>
            <a:ext cx="43116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0">
                <a:latin typeface="Times New Roman"/>
                <a:cs typeface="Times New Roman"/>
              </a:rPr>
              <a:t>Інтерфейс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6954073" y="2582369"/>
            <a:ext cx="538480" cy="49809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6938976" y="2601786"/>
            <a:ext cx="593837" cy="46861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7004112" y="2645230"/>
            <a:ext cx="445770" cy="347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7465" marR="5080" indent="-25400">
              <a:lnSpc>
                <a:spcPts val="890"/>
              </a:lnSpc>
            </a:pPr>
            <a:r>
              <a:rPr dirty="0" sz="750">
                <a:latin typeface="Times New Roman"/>
                <a:cs typeface="Times New Roman"/>
              </a:rPr>
              <a:t>М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 spc="-10">
                <a:latin typeface="Times New Roman"/>
                <a:cs typeface="Times New Roman"/>
              </a:rPr>
              <a:t>н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 spc="10">
                <a:latin typeface="Times New Roman"/>
                <a:cs typeface="Times New Roman"/>
              </a:rPr>
              <a:t>д</a:t>
            </a:r>
            <a:r>
              <a:rPr dirty="0" sz="750" spc="-10">
                <a:latin typeface="Times New Roman"/>
                <a:cs typeface="Times New Roman"/>
              </a:rPr>
              <a:t>ж</a:t>
            </a:r>
            <a:r>
              <a:rPr dirty="0" sz="750" spc="-20">
                <a:latin typeface="Times New Roman"/>
                <a:cs typeface="Times New Roman"/>
              </a:rPr>
              <a:t>е</a:t>
            </a:r>
            <a:r>
              <a:rPr dirty="0" sz="750">
                <a:latin typeface="Times New Roman"/>
                <a:cs typeface="Times New Roman"/>
              </a:rPr>
              <a:t>р  </a:t>
            </a:r>
            <a:r>
              <a:rPr dirty="0" sz="750" spc="-10">
                <a:latin typeface="Times New Roman"/>
                <a:cs typeface="Times New Roman"/>
              </a:rPr>
              <a:t>робочого  </a:t>
            </a:r>
            <a:r>
              <a:rPr dirty="0" sz="750" spc="-5">
                <a:latin typeface="Times New Roman"/>
                <a:cs typeface="Times New Roman"/>
              </a:rPr>
              <a:t>простору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954073" y="3155931"/>
            <a:ext cx="538480" cy="44274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6928911" y="3172196"/>
            <a:ext cx="608868" cy="38623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6995725" y="3243953"/>
            <a:ext cx="461009" cy="2393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894"/>
              </a:lnSpc>
            </a:pPr>
            <a:r>
              <a:rPr dirty="0" sz="750" spc="-10">
                <a:latin typeface="Times New Roman"/>
                <a:cs typeface="Times New Roman"/>
              </a:rPr>
              <a:t>Допоміжні</a:t>
            </a:r>
            <a:endParaRPr sz="750">
              <a:latin typeface="Times New Roman"/>
              <a:cs typeface="Times New Roman"/>
            </a:endParaRPr>
          </a:p>
          <a:p>
            <a:pPr algn="ctr" marL="1905">
              <a:lnSpc>
                <a:spcPts val="894"/>
              </a:lnSpc>
            </a:pPr>
            <a:r>
              <a:rPr dirty="0" sz="750" spc="-5">
                <a:latin typeface="Times New Roman"/>
                <a:cs typeface="Times New Roman"/>
              </a:rPr>
              <a:t>засоби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4593820" y="3981056"/>
            <a:ext cx="664293" cy="44274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4624431" y="3998900"/>
            <a:ext cx="600710" cy="380365"/>
          </a:xfrm>
          <a:custGeom>
            <a:avLst/>
            <a:gdLst/>
            <a:ahLst/>
            <a:cxnLst/>
            <a:rect l="l" t="t" r="r" b="b"/>
            <a:pathLst>
              <a:path w="600710" h="380364">
                <a:moveTo>
                  <a:pt x="150049" y="380295"/>
                </a:moveTo>
                <a:lnTo>
                  <a:pt x="450162" y="380295"/>
                </a:lnTo>
                <a:lnTo>
                  <a:pt x="490050" y="373503"/>
                </a:lnTo>
                <a:lnTo>
                  <a:pt x="525891" y="354336"/>
                </a:lnTo>
                <a:lnTo>
                  <a:pt x="556256" y="324607"/>
                </a:lnTo>
                <a:lnTo>
                  <a:pt x="579716" y="286130"/>
                </a:lnTo>
                <a:lnTo>
                  <a:pt x="594840" y="240716"/>
                </a:lnTo>
                <a:lnTo>
                  <a:pt x="600199" y="190181"/>
                </a:lnTo>
                <a:lnTo>
                  <a:pt x="594839" y="139617"/>
                </a:lnTo>
                <a:lnTo>
                  <a:pt x="579716" y="94184"/>
                </a:lnTo>
                <a:lnTo>
                  <a:pt x="556256" y="55695"/>
                </a:lnTo>
                <a:lnTo>
                  <a:pt x="525891" y="25961"/>
                </a:lnTo>
                <a:lnTo>
                  <a:pt x="490050" y="6792"/>
                </a:lnTo>
                <a:lnTo>
                  <a:pt x="450162" y="0"/>
                </a:lnTo>
                <a:lnTo>
                  <a:pt x="150049" y="0"/>
                </a:lnTo>
                <a:lnTo>
                  <a:pt x="110158" y="6792"/>
                </a:lnTo>
                <a:lnTo>
                  <a:pt x="74314" y="25961"/>
                </a:lnTo>
                <a:lnTo>
                  <a:pt x="43946" y="55695"/>
                </a:lnTo>
                <a:lnTo>
                  <a:pt x="20484" y="94184"/>
                </a:lnTo>
                <a:lnTo>
                  <a:pt x="5359" y="139617"/>
                </a:lnTo>
                <a:lnTo>
                  <a:pt x="0" y="190181"/>
                </a:lnTo>
                <a:lnTo>
                  <a:pt x="5359" y="240716"/>
                </a:lnTo>
                <a:lnTo>
                  <a:pt x="20484" y="286130"/>
                </a:lnTo>
                <a:lnTo>
                  <a:pt x="43946" y="324607"/>
                </a:lnTo>
                <a:lnTo>
                  <a:pt x="74314" y="354336"/>
                </a:lnTo>
                <a:lnTo>
                  <a:pt x="110158" y="373503"/>
                </a:lnTo>
                <a:lnTo>
                  <a:pt x="150049" y="380295"/>
                </a:lnTo>
                <a:close/>
              </a:path>
            </a:pathLst>
          </a:custGeom>
          <a:ln w="50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593820" y="3981056"/>
            <a:ext cx="689455" cy="45784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4658788" y="4017218"/>
            <a:ext cx="532765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635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</a:t>
            </a:r>
            <a:r>
              <a:rPr dirty="0" sz="750" spc="-25">
                <a:latin typeface="Times New Roman"/>
                <a:cs typeface="Times New Roman"/>
              </a:rPr>
              <a:t>ш</a:t>
            </a:r>
            <a:r>
              <a:rPr dirty="0" sz="750" spc="-10">
                <a:latin typeface="Times New Roman"/>
                <a:cs typeface="Times New Roman"/>
              </a:rPr>
              <a:t>и</a:t>
            </a:r>
            <a:r>
              <a:rPr dirty="0" sz="750" spc="-15">
                <a:latin typeface="Times New Roman"/>
                <a:cs typeface="Times New Roman"/>
              </a:rPr>
              <a:t>ф</a:t>
            </a:r>
            <a:r>
              <a:rPr dirty="0" sz="750" spc="15">
                <a:latin typeface="Times New Roman"/>
                <a:cs typeface="Times New Roman"/>
              </a:rPr>
              <a:t>р</a:t>
            </a:r>
            <a:r>
              <a:rPr dirty="0" sz="750" spc="-25">
                <a:latin typeface="Times New Roman"/>
                <a:cs typeface="Times New Roman"/>
              </a:rPr>
              <a:t>у</a:t>
            </a:r>
            <a:r>
              <a:rPr dirty="0" sz="750">
                <a:latin typeface="Times New Roman"/>
                <a:cs typeface="Times New Roman"/>
              </a:rPr>
              <a:t>в</a:t>
            </a:r>
            <a:r>
              <a:rPr dirty="0" sz="750" spc="-20">
                <a:latin typeface="Times New Roman"/>
                <a:cs typeface="Times New Roman"/>
              </a:rPr>
              <a:t>а</a:t>
            </a:r>
            <a:r>
              <a:rPr dirty="0" sz="750" spc="-10">
                <a:latin typeface="Times New Roman"/>
                <a:cs typeface="Times New Roman"/>
              </a:rPr>
              <a:t>нн</a:t>
            </a:r>
            <a:r>
              <a:rPr dirty="0" sz="750">
                <a:latin typeface="Times New Roman"/>
                <a:cs typeface="Times New Roman"/>
              </a:rPr>
              <a:t>я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5289583" y="996116"/>
            <a:ext cx="242570" cy="3193415"/>
          </a:xfrm>
          <a:custGeom>
            <a:avLst/>
            <a:gdLst/>
            <a:ahLst/>
            <a:cxnLst/>
            <a:rect l="l" t="t" r="r" b="b"/>
            <a:pathLst>
              <a:path w="242570" h="3193415">
                <a:moveTo>
                  <a:pt x="0" y="3192964"/>
                </a:moveTo>
                <a:lnTo>
                  <a:pt x="242030" y="3192964"/>
                </a:lnTo>
                <a:lnTo>
                  <a:pt x="242030" y="0"/>
                </a:lnTo>
              </a:path>
            </a:pathLst>
          </a:custGeom>
          <a:ln w="67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5224630" y="4165468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689228" y="2247757"/>
            <a:ext cx="254000" cy="570865"/>
          </a:xfrm>
          <a:custGeom>
            <a:avLst/>
            <a:gdLst/>
            <a:ahLst/>
            <a:cxnLst/>
            <a:rect l="l" t="t" r="r" b="b"/>
            <a:pathLst>
              <a:path w="254000" h="570864">
                <a:moveTo>
                  <a:pt x="0" y="0"/>
                </a:moveTo>
                <a:lnTo>
                  <a:pt x="0" y="570476"/>
                </a:lnTo>
                <a:lnTo>
                  <a:pt x="253505" y="570476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936829" y="279462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0" y="47226"/>
                </a:lnTo>
                <a:lnTo>
                  <a:pt x="47238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6689228" y="2818233"/>
            <a:ext cx="254000" cy="546735"/>
          </a:xfrm>
          <a:custGeom>
            <a:avLst/>
            <a:gdLst/>
            <a:ahLst/>
            <a:cxnLst/>
            <a:rect l="l" t="t" r="r" b="b"/>
            <a:pathLst>
              <a:path w="254000" h="546735">
                <a:moveTo>
                  <a:pt x="0" y="0"/>
                </a:moveTo>
                <a:lnTo>
                  <a:pt x="0" y="546661"/>
                </a:lnTo>
                <a:lnTo>
                  <a:pt x="253505" y="546661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6936829" y="334128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0" y="0"/>
                </a:moveTo>
                <a:lnTo>
                  <a:pt x="0" y="47226"/>
                </a:lnTo>
                <a:lnTo>
                  <a:pt x="47238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5092241" y="996116"/>
            <a:ext cx="1294765" cy="3058160"/>
          </a:xfrm>
          <a:custGeom>
            <a:avLst/>
            <a:gdLst/>
            <a:ahLst/>
            <a:cxnLst/>
            <a:rect l="l" t="t" r="r" b="b"/>
            <a:pathLst>
              <a:path w="1294764" h="3058160">
                <a:moveTo>
                  <a:pt x="1294298" y="3058127"/>
                </a:moveTo>
                <a:lnTo>
                  <a:pt x="1080047" y="3058127"/>
                </a:lnTo>
                <a:lnTo>
                  <a:pt x="1080046" y="0"/>
                </a:lnTo>
                <a:lnTo>
                  <a:pt x="0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380634" y="4030630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0" y="0"/>
                </a:moveTo>
                <a:lnTo>
                  <a:pt x="0" y="47226"/>
                </a:lnTo>
                <a:lnTo>
                  <a:pt x="70857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6420626" y="3845212"/>
            <a:ext cx="598870" cy="442749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6448974" y="3845212"/>
            <a:ext cx="540327" cy="46287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6542462" y="3882246"/>
            <a:ext cx="358775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8255">
              <a:lnSpc>
                <a:spcPts val="890"/>
              </a:lnSpc>
            </a:pPr>
            <a:r>
              <a:rPr dirty="0" sz="750">
                <a:latin typeface="Times New Roman"/>
                <a:cs typeface="Times New Roman"/>
              </a:rPr>
              <a:t>М</a:t>
            </a:r>
            <a:r>
              <a:rPr dirty="0" sz="750" spc="-25">
                <a:latin typeface="Times New Roman"/>
                <a:cs typeface="Times New Roman"/>
              </a:rPr>
              <a:t>о</a:t>
            </a:r>
            <a:r>
              <a:rPr dirty="0" sz="750" spc="-30">
                <a:latin typeface="Times New Roman"/>
                <a:cs typeface="Times New Roman"/>
              </a:rPr>
              <a:t>д</a:t>
            </a:r>
            <a:r>
              <a:rPr dirty="0" sz="750" spc="15">
                <a:latin typeface="Times New Roman"/>
                <a:cs typeface="Times New Roman"/>
              </a:rPr>
              <a:t>у</a:t>
            </a:r>
            <a:r>
              <a:rPr dirty="0" sz="750" spc="-20">
                <a:latin typeface="Times New Roman"/>
                <a:cs typeface="Times New Roman"/>
              </a:rPr>
              <a:t>л</a:t>
            </a:r>
            <a:r>
              <a:rPr dirty="0" sz="750">
                <a:latin typeface="Times New Roman"/>
                <a:cs typeface="Times New Roman"/>
              </a:rPr>
              <a:t>ь  </a:t>
            </a:r>
            <a:r>
              <a:rPr dirty="0" sz="750" spc="-20">
                <a:latin typeface="Times New Roman"/>
                <a:cs typeface="Times New Roman"/>
              </a:rPr>
              <a:t>о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20">
                <a:latin typeface="Times New Roman"/>
                <a:cs typeface="Times New Roman"/>
              </a:rPr>
              <a:t>ро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10">
                <a:latin typeface="Times New Roman"/>
                <a:cs typeface="Times New Roman"/>
              </a:rPr>
              <a:t>к</a:t>
            </a:r>
            <a:r>
              <a:rPr dirty="0" sz="750">
                <a:latin typeface="Times New Roman"/>
                <a:cs typeface="Times New Roman"/>
              </a:rPr>
              <a:t>и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092241" y="996116"/>
            <a:ext cx="1294765" cy="3818890"/>
          </a:xfrm>
          <a:custGeom>
            <a:avLst/>
            <a:gdLst/>
            <a:ahLst/>
            <a:cxnLst/>
            <a:rect l="l" t="t" r="r" b="b"/>
            <a:pathLst>
              <a:path w="1294764" h="3818890">
                <a:moveTo>
                  <a:pt x="1294298" y="3818717"/>
                </a:moveTo>
                <a:lnTo>
                  <a:pt x="1024957" y="3818717"/>
                </a:lnTo>
                <a:lnTo>
                  <a:pt x="1024957" y="0"/>
                </a:lnTo>
                <a:lnTo>
                  <a:pt x="0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6380634" y="4791221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0" y="0"/>
                </a:moveTo>
                <a:lnTo>
                  <a:pt x="0" y="47226"/>
                </a:lnTo>
                <a:lnTo>
                  <a:pt x="70857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420626" y="4604930"/>
            <a:ext cx="598870" cy="44778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6448974" y="4604930"/>
            <a:ext cx="540327" cy="46287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 txBox="1"/>
          <p:nvPr/>
        </p:nvSpPr>
        <p:spPr>
          <a:xfrm>
            <a:off x="6542462" y="4643440"/>
            <a:ext cx="358775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8255">
              <a:lnSpc>
                <a:spcPts val="890"/>
              </a:lnSpc>
            </a:pPr>
            <a:r>
              <a:rPr dirty="0" sz="750">
                <a:latin typeface="Times New Roman"/>
                <a:cs typeface="Times New Roman"/>
              </a:rPr>
              <a:t>М</a:t>
            </a:r>
            <a:r>
              <a:rPr dirty="0" sz="750" spc="-25">
                <a:latin typeface="Times New Roman"/>
                <a:cs typeface="Times New Roman"/>
              </a:rPr>
              <a:t>о</a:t>
            </a:r>
            <a:r>
              <a:rPr dirty="0" sz="750" spc="-30">
                <a:latin typeface="Times New Roman"/>
                <a:cs typeface="Times New Roman"/>
              </a:rPr>
              <a:t>д</a:t>
            </a:r>
            <a:r>
              <a:rPr dirty="0" sz="750" spc="15">
                <a:latin typeface="Times New Roman"/>
                <a:cs typeface="Times New Roman"/>
              </a:rPr>
              <a:t>у</a:t>
            </a:r>
            <a:r>
              <a:rPr dirty="0" sz="750" spc="-20">
                <a:latin typeface="Times New Roman"/>
                <a:cs typeface="Times New Roman"/>
              </a:rPr>
              <a:t>л</a:t>
            </a:r>
            <a:r>
              <a:rPr dirty="0" sz="750">
                <a:latin typeface="Times New Roman"/>
                <a:cs typeface="Times New Roman"/>
              </a:rPr>
              <a:t>ь  </a:t>
            </a:r>
            <a:r>
              <a:rPr dirty="0" sz="750" spc="-25">
                <a:latin typeface="Times New Roman"/>
                <a:cs typeface="Times New Roman"/>
              </a:rPr>
              <a:t>о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25">
                <a:latin typeface="Times New Roman"/>
                <a:cs typeface="Times New Roman"/>
              </a:rPr>
              <a:t>ро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10">
                <a:latin typeface="Times New Roman"/>
                <a:cs typeface="Times New Roman"/>
              </a:rPr>
              <a:t>к</a:t>
            </a:r>
            <a:r>
              <a:rPr dirty="0" sz="750">
                <a:latin typeface="Times New Roman"/>
                <a:cs typeface="Times New Roman"/>
              </a:rPr>
              <a:t>и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4593820" y="4625056"/>
            <a:ext cx="664293" cy="44778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4624431" y="4645449"/>
            <a:ext cx="600710" cy="380365"/>
          </a:xfrm>
          <a:custGeom>
            <a:avLst/>
            <a:gdLst/>
            <a:ahLst/>
            <a:cxnLst/>
            <a:rect l="l" t="t" r="r" b="b"/>
            <a:pathLst>
              <a:path w="600710" h="380364">
                <a:moveTo>
                  <a:pt x="150049" y="380295"/>
                </a:moveTo>
                <a:lnTo>
                  <a:pt x="450162" y="380295"/>
                </a:lnTo>
                <a:lnTo>
                  <a:pt x="490050" y="373503"/>
                </a:lnTo>
                <a:lnTo>
                  <a:pt x="525891" y="354336"/>
                </a:lnTo>
                <a:lnTo>
                  <a:pt x="556256" y="324607"/>
                </a:lnTo>
                <a:lnTo>
                  <a:pt x="579716" y="286130"/>
                </a:lnTo>
                <a:lnTo>
                  <a:pt x="594840" y="240716"/>
                </a:lnTo>
                <a:lnTo>
                  <a:pt x="600199" y="190181"/>
                </a:lnTo>
                <a:lnTo>
                  <a:pt x="594839" y="139617"/>
                </a:lnTo>
                <a:lnTo>
                  <a:pt x="579716" y="94184"/>
                </a:lnTo>
                <a:lnTo>
                  <a:pt x="556256" y="55695"/>
                </a:lnTo>
                <a:lnTo>
                  <a:pt x="525891" y="25961"/>
                </a:lnTo>
                <a:lnTo>
                  <a:pt x="490050" y="6792"/>
                </a:lnTo>
                <a:lnTo>
                  <a:pt x="450162" y="0"/>
                </a:lnTo>
                <a:lnTo>
                  <a:pt x="150049" y="0"/>
                </a:lnTo>
                <a:lnTo>
                  <a:pt x="110158" y="6792"/>
                </a:lnTo>
                <a:lnTo>
                  <a:pt x="74314" y="25961"/>
                </a:lnTo>
                <a:lnTo>
                  <a:pt x="43946" y="55695"/>
                </a:lnTo>
                <a:lnTo>
                  <a:pt x="20484" y="94184"/>
                </a:lnTo>
                <a:lnTo>
                  <a:pt x="5359" y="139617"/>
                </a:lnTo>
                <a:lnTo>
                  <a:pt x="0" y="190181"/>
                </a:lnTo>
                <a:lnTo>
                  <a:pt x="5359" y="240716"/>
                </a:lnTo>
                <a:lnTo>
                  <a:pt x="20484" y="286130"/>
                </a:lnTo>
                <a:lnTo>
                  <a:pt x="43946" y="324607"/>
                </a:lnTo>
                <a:lnTo>
                  <a:pt x="74314" y="354336"/>
                </a:lnTo>
                <a:lnTo>
                  <a:pt x="110158" y="373503"/>
                </a:lnTo>
                <a:lnTo>
                  <a:pt x="150049" y="380295"/>
                </a:lnTo>
                <a:close/>
              </a:path>
            </a:pathLst>
          </a:custGeom>
          <a:ln w="50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4578722" y="4625056"/>
            <a:ext cx="719651" cy="462874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 txBox="1"/>
          <p:nvPr/>
        </p:nvSpPr>
        <p:spPr>
          <a:xfrm>
            <a:off x="4641678" y="4664237"/>
            <a:ext cx="567690" cy="3479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</a:t>
            </a:r>
            <a:r>
              <a:rPr dirty="0" sz="750" spc="-15">
                <a:latin typeface="Times New Roman"/>
                <a:cs typeface="Times New Roman"/>
              </a:rPr>
              <a:t>ф</a:t>
            </a:r>
            <a:r>
              <a:rPr dirty="0" sz="750" spc="-15">
                <a:latin typeface="Times New Roman"/>
                <a:cs typeface="Times New Roman"/>
              </a:rPr>
              <a:t>і</a:t>
            </a:r>
            <a:r>
              <a:rPr dirty="0" sz="750" spc="15">
                <a:latin typeface="Times New Roman"/>
                <a:cs typeface="Times New Roman"/>
              </a:rPr>
              <a:t>л</a:t>
            </a:r>
            <a:r>
              <a:rPr dirty="0" sz="750" spc="-30">
                <a:latin typeface="Times New Roman"/>
                <a:cs typeface="Times New Roman"/>
              </a:rPr>
              <a:t>ь</a:t>
            </a:r>
            <a:r>
              <a:rPr dirty="0" sz="750" spc="-15">
                <a:latin typeface="Times New Roman"/>
                <a:cs typeface="Times New Roman"/>
              </a:rPr>
              <a:t>т</a:t>
            </a:r>
            <a:r>
              <a:rPr dirty="0" sz="750" spc="15">
                <a:latin typeface="Times New Roman"/>
                <a:cs typeface="Times New Roman"/>
              </a:rPr>
              <a:t>р</a:t>
            </a:r>
            <a:r>
              <a:rPr dirty="0" sz="750" spc="-20">
                <a:latin typeface="Times New Roman"/>
                <a:cs typeface="Times New Roman"/>
              </a:rPr>
              <a:t>у</a:t>
            </a:r>
            <a:r>
              <a:rPr dirty="0" sz="750">
                <a:latin typeface="Times New Roman"/>
                <a:cs typeface="Times New Roman"/>
              </a:rPr>
              <a:t>в</a:t>
            </a:r>
            <a:r>
              <a:rPr dirty="0" sz="750" spc="-20">
                <a:latin typeface="Times New Roman"/>
                <a:cs typeface="Times New Roman"/>
              </a:rPr>
              <a:t>а</a:t>
            </a:r>
            <a:r>
              <a:rPr dirty="0" sz="750" spc="-10">
                <a:latin typeface="Times New Roman"/>
                <a:cs typeface="Times New Roman"/>
              </a:rPr>
              <a:t>нн</a:t>
            </a:r>
            <a:r>
              <a:rPr dirty="0" sz="750">
                <a:latin typeface="Times New Roman"/>
                <a:cs typeface="Times New Roman"/>
              </a:rPr>
              <a:t>я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5289583" y="996116"/>
            <a:ext cx="1039494" cy="3839845"/>
          </a:xfrm>
          <a:custGeom>
            <a:avLst/>
            <a:gdLst/>
            <a:ahLst/>
            <a:cxnLst/>
            <a:rect l="l" t="t" r="r" b="b"/>
            <a:pathLst>
              <a:path w="1039495" h="3839845">
                <a:moveTo>
                  <a:pt x="0" y="3839513"/>
                </a:moveTo>
                <a:lnTo>
                  <a:pt x="292087" y="3839513"/>
                </a:lnTo>
                <a:lnTo>
                  <a:pt x="292087" y="0"/>
                </a:lnTo>
                <a:lnTo>
                  <a:pt x="1038981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5224630" y="4812017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5092241" y="996116"/>
            <a:ext cx="1294765" cy="4465320"/>
          </a:xfrm>
          <a:custGeom>
            <a:avLst/>
            <a:gdLst/>
            <a:ahLst/>
            <a:cxnLst/>
            <a:rect l="l" t="t" r="r" b="b"/>
            <a:pathLst>
              <a:path w="1294764" h="4465320">
                <a:moveTo>
                  <a:pt x="1294298" y="4465266"/>
                </a:moveTo>
                <a:lnTo>
                  <a:pt x="974900" y="4465266"/>
                </a:lnTo>
                <a:lnTo>
                  <a:pt x="974900" y="0"/>
                </a:lnTo>
                <a:lnTo>
                  <a:pt x="0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6380634" y="5437770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0" y="0"/>
                </a:moveTo>
                <a:lnTo>
                  <a:pt x="0" y="47226"/>
                </a:lnTo>
                <a:lnTo>
                  <a:pt x="70857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6420626" y="5309279"/>
            <a:ext cx="598870" cy="33206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435724" y="5309279"/>
            <a:ext cx="593837" cy="347156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 txBox="1"/>
          <p:nvPr/>
        </p:nvSpPr>
        <p:spPr>
          <a:xfrm>
            <a:off x="6499518" y="5342185"/>
            <a:ext cx="447040" cy="240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894"/>
              </a:lnSpc>
            </a:pPr>
            <a:r>
              <a:rPr dirty="0" sz="750">
                <a:latin typeface="Times New Roman"/>
                <a:cs typeface="Times New Roman"/>
              </a:rPr>
              <a:t>Б</a:t>
            </a:r>
            <a:r>
              <a:rPr dirty="0" sz="750" spc="-15">
                <a:latin typeface="Times New Roman"/>
                <a:cs typeface="Times New Roman"/>
              </a:rPr>
              <a:t>і</a:t>
            </a:r>
            <a:r>
              <a:rPr dirty="0" sz="750" spc="-30">
                <a:latin typeface="Times New Roman"/>
                <a:cs typeface="Times New Roman"/>
              </a:rPr>
              <a:t>б</a:t>
            </a:r>
            <a:r>
              <a:rPr dirty="0" sz="750" spc="20">
                <a:latin typeface="Times New Roman"/>
                <a:cs typeface="Times New Roman"/>
              </a:rPr>
              <a:t>л</a:t>
            </a:r>
            <a:r>
              <a:rPr dirty="0" sz="750" spc="-15">
                <a:latin typeface="Times New Roman"/>
                <a:cs typeface="Times New Roman"/>
              </a:rPr>
              <a:t>і</a:t>
            </a:r>
            <a:r>
              <a:rPr dirty="0" sz="750" spc="-20">
                <a:latin typeface="Times New Roman"/>
                <a:cs typeface="Times New Roman"/>
              </a:rPr>
              <a:t>о</a:t>
            </a:r>
            <a:r>
              <a:rPr dirty="0" sz="750" spc="-15">
                <a:latin typeface="Times New Roman"/>
                <a:cs typeface="Times New Roman"/>
              </a:rPr>
              <a:t>т</a:t>
            </a:r>
            <a:r>
              <a:rPr dirty="0" sz="750" spc="20">
                <a:latin typeface="Times New Roman"/>
                <a:cs typeface="Times New Roman"/>
              </a:rPr>
              <a:t>е</a:t>
            </a:r>
            <a:r>
              <a:rPr dirty="0" sz="750" spc="-10">
                <a:latin typeface="Times New Roman"/>
                <a:cs typeface="Times New Roman"/>
              </a:rPr>
              <a:t>к</a:t>
            </a:r>
            <a:r>
              <a:rPr dirty="0" sz="750">
                <a:latin typeface="Times New Roman"/>
                <a:cs typeface="Times New Roman"/>
              </a:rPr>
              <a:t>а</a:t>
            </a:r>
            <a:endParaRPr sz="750">
              <a:latin typeface="Times New Roman"/>
              <a:cs typeface="Times New Roman"/>
            </a:endParaRPr>
          </a:p>
          <a:p>
            <a:pPr marL="13335">
              <a:lnSpc>
                <a:spcPts val="894"/>
              </a:lnSpc>
            </a:pPr>
            <a:r>
              <a:rPr dirty="0" sz="750" spc="-10">
                <a:latin typeface="Times New Roman"/>
                <a:cs typeface="Times New Roman"/>
              </a:rPr>
              <a:t>матеріалів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4593820" y="5274060"/>
            <a:ext cx="664293" cy="44274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4621913" y="5274060"/>
            <a:ext cx="631167" cy="457843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 txBox="1"/>
          <p:nvPr/>
        </p:nvSpPr>
        <p:spPr>
          <a:xfrm>
            <a:off x="4685629" y="5311456"/>
            <a:ext cx="483870" cy="3473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12700" marR="5080" indent="-3810">
              <a:lnSpc>
                <a:spcPts val="890"/>
              </a:lnSpc>
            </a:pPr>
            <a:r>
              <a:rPr dirty="0" sz="750" spc="-10">
                <a:latin typeface="Times New Roman"/>
                <a:cs typeface="Times New Roman"/>
              </a:rPr>
              <a:t>Модуль  </a:t>
            </a:r>
            <a:r>
              <a:rPr dirty="0" sz="750" spc="-20">
                <a:latin typeface="Times New Roman"/>
                <a:cs typeface="Times New Roman"/>
              </a:rPr>
              <a:t>с</a:t>
            </a:r>
            <a:r>
              <a:rPr dirty="0" sz="750" spc="15">
                <a:latin typeface="Times New Roman"/>
                <a:cs typeface="Times New Roman"/>
              </a:rPr>
              <a:t>о</a:t>
            </a:r>
            <a:r>
              <a:rPr dirty="0" sz="750" spc="-20">
                <a:latin typeface="Times New Roman"/>
                <a:cs typeface="Times New Roman"/>
              </a:rPr>
              <a:t>р</a:t>
            </a:r>
            <a:r>
              <a:rPr dirty="0" sz="750" spc="-15">
                <a:latin typeface="Times New Roman"/>
                <a:cs typeface="Times New Roman"/>
              </a:rPr>
              <a:t>т</a:t>
            </a:r>
            <a:r>
              <a:rPr dirty="0" sz="750" spc="-20">
                <a:latin typeface="Times New Roman"/>
                <a:cs typeface="Times New Roman"/>
              </a:rPr>
              <a:t>у</a:t>
            </a:r>
            <a:r>
              <a:rPr dirty="0" sz="750">
                <a:latin typeface="Times New Roman"/>
                <a:cs typeface="Times New Roman"/>
              </a:rPr>
              <a:t>в</a:t>
            </a:r>
            <a:r>
              <a:rPr dirty="0" sz="750" spc="20">
                <a:latin typeface="Times New Roman"/>
                <a:cs typeface="Times New Roman"/>
              </a:rPr>
              <a:t>а</a:t>
            </a:r>
            <a:r>
              <a:rPr dirty="0" sz="750" spc="-10">
                <a:latin typeface="Times New Roman"/>
                <a:cs typeface="Times New Roman"/>
              </a:rPr>
              <a:t>нн</a:t>
            </a:r>
            <a:r>
              <a:rPr dirty="0" sz="750">
                <a:latin typeface="Times New Roman"/>
                <a:cs typeface="Times New Roman"/>
              </a:rPr>
              <a:t>я  </a:t>
            </a:r>
            <a:r>
              <a:rPr dirty="0" sz="750" spc="-5">
                <a:latin typeface="Times New Roman"/>
                <a:cs typeface="Times New Roman"/>
              </a:rPr>
              <a:t>даних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5289583" y="996116"/>
            <a:ext cx="1039494" cy="4486275"/>
          </a:xfrm>
          <a:custGeom>
            <a:avLst/>
            <a:gdLst/>
            <a:ahLst/>
            <a:cxnLst/>
            <a:rect l="l" t="t" r="r" b="b"/>
            <a:pathLst>
              <a:path w="1039495" h="4486275">
                <a:moveTo>
                  <a:pt x="0" y="4485995"/>
                </a:moveTo>
                <a:lnTo>
                  <a:pt x="352142" y="4485995"/>
                </a:lnTo>
                <a:lnTo>
                  <a:pt x="352142" y="0"/>
                </a:lnTo>
                <a:lnTo>
                  <a:pt x="1038981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5224630" y="5458498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4593820" y="5938187"/>
            <a:ext cx="664293" cy="33206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4621913" y="5938187"/>
            <a:ext cx="605235" cy="342217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 txBox="1"/>
          <p:nvPr/>
        </p:nvSpPr>
        <p:spPr>
          <a:xfrm>
            <a:off x="4730418" y="5971902"/>
            <a:ext cx="39179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0">
                <a:latin typeface="Times New Roman"/>
                <a:cs typeface="Times New Roman"/>
              </a:rPr>
              <a:t>Редактор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4752058" y="6084770"/>
            <a:ext cx="34671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5">
                <a:latin typeface="Times New Roman"/>
                <a:cs typeface="Times New Roman"/>
              </a:rPr>
              <a:t>т</a:t>
            </a:r>
            <a:r>
              <a:rPr dirty="0" sz="750" spc="-20">
                <a:latin typeface="Times New Roman"/>
                <a:cs typeface="Times New Roman"/>
              </a:rPr>
              <a:t>а</a:t>
            </a:r>
            <a:r>
              <a:rPr dirty="0" sz="750" spc="10">
                <a:latin typeface="Times New Roman"/>
                <a:cs typeface="Times New Roman"/>
              </a:rPr>
              <a:t>б</a:t>
            </a:r>
            <a:r>
              <a:rPr dirty="0" sz="750" spc="-20">
                <a:latin typeface="Times New Roman"/>
                <a:cs typeface="Times New Roman"/>
              </a:rPr>
              <a:t>л</a:t>
            </a:r>
            <a:r>
              <a:rPr dirty="0" sz="750" spc="-10">
                <a:latin typeface="Times New Roman"/>
                <a:cs typeface="Times New Roman"/>
              </a:rPr>
              <a:t>иц</a:t>
            </a:r>
            <a:r>
              <a:rPr dirty="0" sz="750">
                <a:latin typeface="Times New Roman"/>
                <a:cs typeface="Times New Roman"/>
              </a:rPr>
              <a:t>ь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5289583" y="996116"/>
            <a:ext cx="530225" cy="5094605"/>
          </a:xfrm>
          <a:custGeom>
            <a:avLst/>
            <a:gdLst/>
            <a:ahLst/>
            <a:cxnLst/>
            <a:rect l="l" t="t" r="r" b="b"/>
            <a:pathLst>
              <a:path w="530225" h="5094605">
                <a:moveTo>
                  <a:pt x="0" y="5094521"/>
                </a:moveTo>
                <a:lnTo>
                  <a:pt x="529824" y="5094521"/>
                </a:lnTo>
                <a:lnTo>
                  <a:pt x="529823" y="0"/>
                </a:lnTo>
                <a:lnTo>
                  <a:pt x="420852" y="0"/>
                </a:lnTo>
              </a:path>
            </a:pathLst>
          </a:custGeom>
          <a:ln w="67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5224630" y="6067025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70857" y="0"/>
                </a:moveTo>
                <a:lnTo>
                  <a:pt x="0" y="23613"/>
                </a:lnTo>
                <a:lnTo>
                  <a:pt x="70857" y="47226"/>
                </a:lnTo>
                <a:lnTo>
                  <a:pt x="7085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5092241" y="996116"/>
            <a:ext cx="1294765" cy="5093335"/>
          </a:xfrm>
          <a:custGeom>
            <a:avLst/>
            <a:gdLst/>
            <a:ahLst/>
            <a:cxnLst/>
            <a:rect l="l" t="t" r="r" b="b"/>
            <a:pathLst>
              <a:path w="1294764" h="5093335">
                <a:moveTo>
                  <a:pt x="1294298" y="5092791"/>
                </a:moveTo>
                <a:lnTo>
                  <a:pt x="929876" y="5092791"/>
                </a:lnTo>
                <a:lnTo>
                  <a:pt x="929876" y="0"/>
                </a:lnTo>
                <a:lnTo>
                  <a:pt x="0" y="0"/>
                </a:lnTo>
              </a:path>
            </a:pathLst>
          </a:custGeom>
          <a:ln w="67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6380634" y="6065294"/>
            <a:ext cx="71120" cy="47625"/>
          </a:xfrm>
          <a:custGeom>
            <a:avLst/>
            <a:gdLst/>
            <a:ahLst/>
            <a:cxnLst/>
            <a:rect l="l" t="t" r="r" b="b"/>
            <a:pathLst>
              <a:path w="71120" h="47625">
                <a:moveTo>
                  <a:pt x="0" y="0"/>
                </a:moveTo>
                <a:lnTo>
                  <a:pt x="0" y="47226"/>
                </a:lnTo>
                <a:lnTo>
                  <a:pt x="70857" y="236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6420626" y="5938187"/>
            <a:ext cx="769976" cy="33206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6435724" y="5938187"/>
            <a:ext cx="764943" cy="342217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 txBox="1"/>
          <p:nvPr/>
        </p:nvSpPr>
        <p:spPr>
          <a:xfrm>
            <a:off x="6500055" y="5970225"/>
            <a:ext cx="614045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10">
                <a:latin typeface="Times New Roman"/>
                <a:cs typeface="Times New Roman"/>
              </a:rPr>
              <a:t>Форматування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6675321" y="6083093"/>
            <a:ext cx="265430" cy="127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750" spc="-30">
                <a:latin typeface="Times New Roman"/>
                <a:cs typeface="Times New Roman"/>
              </a:rPr>
              <a:t>д</a:t>
            </a:r>
            <a:r>
              <a:rPr dirty="0" sz="750" spc="20">
                <a:latin typeface="Times New Roman"/>
                <a:cs typeface="Times New Roman"/>
              </a:rPr>
              <a:t>а</a:t>
            </a:r>
            <a:r>
              <a:rPr dirty="0" sz="750" spc="-10">
                <a:latin typeface="Times New Roman"/>
                <a:cs typeface="Times New Roman"/>
              </a:rPr>
              <a:t>ни</a:t>
            </a:r>
            <a:r>
              <a:rPr dirty="0" sz="750">
                <a:latin typeface="Times New Roman"/>
                <a:cs typeface="Times New Roman"/>
              </a:rPr>
              <a:t>х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5388958" y="504463"/>
            <a:ext cx="649195" cy="392437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5414891" y="518849"/>
            <a:ext cx="593068" cy="362957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 txBox="1"/>
          <p:nvPr/>
        </p:nvSpPr>
        <p:spPr>
          <a:xfrm>
            <a:off x="5504420" y="566989"/>
            <a:ext cx="419734" cy="226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2230" marR="5080" indent="-50165">
              <a:lnSpc>
                <a:spcPts val="890"/>
              </a:lnSpc>
            </a:pPr>
            <a:r>
              <a:rPr dirty="0" sz="750">
                <a:latin typeface="Times New Roman"/>
                <a:cs typeface="Times New Roman"/>
              </a:rPr>
              <a:t>Г</a:t>
            </a:r>
            <a:r>
              <a:rPr dirty="0" sz="750" spc="-20">
                <a:latin typeface="Times New Roman"/>
                <a:cs typeface="Times New Roman"/>
              </a:rPr>
              <a:t>ол</a:t>
            </a:r>
            <a:r>
              <a:rPr dirty="0" sz="750" spc="20">
                <a:latin typeface="Times New Roman"/>
                <a:cs typeface="Times New Roman"/>
              </a:rPr>
              <a:t>о</a:t>
            </a:r>
            <a:r>
              <a:rPr dirty="0" sz="750">
                <a:latin typeface="Times New Roman"/>
                <a:cs typeface="Times New Roman"/>
              </a:rPr>
              <a:t>в</a:t>
            </a:r>
            <a:r>
              <a:rPr dirty="0" sz="750" spc="-10">
                <a:latin typeface="Times New Roman"/>
                <a:cs typeface="Times New Roman"/>
              </a:rPr>
              <a:t>ни</a:t>
            </a:r>
            <a:r>
              <a:rPr dirty="0" sz="750">
                <a:latin typeface="Times New Roman"/>
                <a:cs typeface="Times New Roman"/>
              </a:rPr>
              <a:t>й  </a:t>
            </a:r>
            <a:r>
              <a:rPr dirty="0" sz="750" spc="-10">
                <a:latin typeface="Times New Roman"/>
                <a:cs typeface="Times New Roman"/>
              </a:rPr>
              <a:t>модуль</a:t>
            </a:r>
            <a:endParaRPr sz="750">
              <a:latin typeface="Times New Roman"/>
              <a:cs typeface="Times New Roman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5061844" y="977400"/>
            <a:ext cx="1303423" cy="65406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5092241" y="996116"/>
            <a:ext cx="1236345" cy="0"/>
          </a:xfrm>
          <a:custGeom>
            <a:avLst/>
            <a:gdLst/>
            <a:ahLst/>
            <a:cxnLst/>
            <a:rect l="l" t="t" r="r" b="b"/>
            <a:pathLst>
              <a:path w="1236345" h="0">
                <a:moveTo>
                  <a:pt x="0" y="0"/>
                </a:moveTo>
                <a:lnTo>
                  <a:pt x="1236323" y="0"/>
                </a:lnTo>
                <a:lnTo>
                  <a:pt x="0" y="0"/>
                </a:lnTo>
                <a:close/>
              </a:path>
            </a:pathLst>
          </a:custGeom>
          <a:ln w="50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5710436" y="849472"/>
            <a:ext cx="0" cy="105410"/>
          </a:xfrm>
          <a:custGeom>
            <a:avLst/>
            <a:gdLst/>
            <a:ahLst/>
            <a:cxnLst/>
            <a:rect l="l" t="t" r="r" b="b"/>
            <a:pathLst>
              <a:path w="0" h="105409">
                <a:moveTo>
                  <a:pt x="0" y="0"/>
                </a:moveTo>
                <a:lnTo>
                  <a:pt x="0" y="105320"/>
                </a:lnTo>
              </a:path>
            </a:pathLst>
          </a:custGeom>
          <a:ln w="671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5686817" y="948890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47238" y="0"/>
                </a:moveTo>
                <a:lnTo>
                  <a:pt x="0" y="0"/>
                </a:lnTo>
                <a:lnTo>
                  <a:pt x="23619" y="47226"/>
                </a:lnTo>
                <a:lnTo>
                  <a:pt x="4723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 txBox="1"/>
          <p:nvPr/>
        </p:nvSpPr>
        <p:spPr>
          <a:xfrm>
            <a:off x="5775197" y="6326606"/>
            <a:ext cx="474980" cy="533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3895"/>
              </a:lnSpc>
            </a:pPr>
            <a:r>
              <a:rPr dirty="0" sz="4000" spc="-5">
                <a:solidFill>
                  <a:srgbClr val="944F71"/>
                </a:solidFill>
                <a:latin typeface="Calibri"/>
                <a:cs typeface="Calibri"/>
              </a:rPr>
              <a:t>5</a:t>
            </a:r>
            <a:endParaRPr sz="4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69794" y="128904"/>
            <a:ext cx="5221605" cy="2863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20"/>
              <a:t>Граф-схеми </a:t>
            </a:r>
            <a:r>
              <a:rPr dirty="0" spc="-5"/>
              <a:t>алгоритму роботи програмного</a:t>
            </a:r>
            <a:r>
              <a:rPr dirty="0" spc="-25"/>
              <a:t> </a:t>
            </a:r>
            <a:r>
              <a:rPr dirty="0" spc="-15"/>
              <a:t>продукту</a:t>
            </a:r>
          </a:p>
        </p:txBody>
      </p:sp>
      <p:sp>
        <p:nvSpPr>
          <p:cNvPr id="3" name="object 3"/>
          <p:cNvSpPr/>
          <p:nvPr/>
        </p:nvSpPr>
        <p:spPr>
          <a:xfrm>
            <a:off x="5652515" y="6082282"/>
            <a:ext cx="916686" cy="77571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163617" y="667927"/>
            <a:ext cx="551101" cy="2616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93437" y="685817"/>
            <a:ext cx="487312" cy="2052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290507" y="746923"/>
            <a:ext cx="29718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25">
                <a:latin typeface="Times New Roman"/>
                <a:cs typeface="Times New Roman"/>
              </a:rPr>
              <a:t>П</a:t>
            </a:r>
            <a:r>
              <a:rPr dirty="0" sz="450" spc="-10">
                <a:latin typeface="Times New Roman"/>
                <a:cs typeface="Times New Roman"/>
              </a:rPr>
              <a:t>О</a:t>
            </a:r>
            <a:r>
              <a:rPr dirty="0" sz="450" spc="25">
                <a:latin typeface="Times New Roman"/>
                <a:cs typeface="Times New Roman"/>
              </a:rPr>
              <a:t>Ч</a:t>
            </a:r>
            <a:r>
              <a:rPr dirty="0" sz="450" spc="25">
                <a:latin typeface="Times New Roman"/>
                <a:cs typeface="Times New Roman"/>
              </a:rPr>
              <a:t>А</a:t>
            </a:r>
            <a:r>
              <a:rPr dirty="0" sz="450" spc="5">
                <a:latin typeface="Times New Roman"/>
                <a:cs typeface="Times New Roman"/>
              </a:rPr>
              <a:t>Т</a:t>
            </a:r>
            <a:r>
              <a:rPr dirty="0" sz="450" spc="25">
                <a:latin typeface="Times New Roman"/>
                <a:cs typeface="Times New Roman"/>
              </a:rPr>
              <a:t>О</a:t>
            </a:r>
            <a:r>
              <a:rPr dirty="0" sz="450" spc="20">
                <a:latin typeface="Times New Roman"/>
                <a:cs typeface="Times New Roman"/>
              </a:rPr>
              <a:t>К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92178" y="1057857"/>
            <a:ext cx="691394" cy="3514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123679" y="1075817"/>
            <a:ext cx="627380" cy="291465"/>
          </a:xfrm>
          <a:custGeom>
            <a:avLst/>
            <a:gdLst/>
            <a:ahLst/>
            <a:cxnLst/>
            <a:rect l="l" t="t" r="r" b="b"/>
            <a:pathLst>
              <a:path w="627379" h="291465">
                <a:moveTo>
                  <a:pt x="0" y="290899"/>
                </a:moveTo>
                <a:lnTo>
                  <a:pt x="482180" y="290899"/>
                </a:lnTo>
                <a:lnTo>
                  <a:pt x="626827" y="0"/>
                </a:lnTo>
                <a:lnTo>
                  <a:pt x="144647" y="0"/>
                </a:lnTo>
                <a:lnTo>
                  <a:pt x="0" y="290899"/>
                </a:lnTo>
                <a:close/>
              </a:path>
            </a:pathLst>
          </a:custGeom>
          <a:ln w="513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260570" y="1114300"/>
            <a:ext cx="369952" cy="24885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163617" y="1540182"/>
            <a:ext cx="548550" cy="35661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196003" y="1560194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224851" y="1637673"/>
            <a:ext cx="431186" cy="17189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63617" y="2022506"/>
            <a:ext cx="548550" cy="3566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196003" y="2044639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115717" y="290899"/>
                </a:moveTo>
                <a:lnTo>
                  <a:pt x="366448" y="290899"/>
                </a:lnTo>
                <a:lnTo>
                  <a:pt x="482180" y="145449"/>
                </a:lnTo>
                <a:lnTo>
                  <a:pt x="366448" y="0"/>
                </a:lnTo>
                <a:lnTo>
                  <a:pt x="115717" y="0"/>
                </a:lnTo>
                <a:lnTo>
                  <a:pt x="0" y="145449"/>
                </a:lnTo>
                <a:lnTo>
                  <a:pt x="115717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5280981" y="2114867"/>
            <a:ext cx="313821" cy="18215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5163617" y="2509962"/>
            <a:ext cx="548550" cy="3566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196003" y="2529016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115717" y="290899"/>
                </a:moveTo>
                <a:lnTo>
                  <a:pt x="366448" y="290899"/>
                </a:lnTo>
                <a:lnTo>
                  <a:pt x="482180" y="145449"/>
                </a:lnTo>
                <a:lnTo>
                  <a:pt x="366448" y="0"/>
                </a:lnTo>
                <a:lnTo>
                  <a:pt x="115717" y="0"/>
                </a:lnTo>
                <a:lnTo>
                  <a:pt x="0" y="145449"/>
                </a:lnTo>
                <a:lnTo>
                  <a:pt x="115717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286084" y="2597191"/>
            <a:ext cx="303616" cy="18728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5163617" y="2992287"/>
            <a:ext cx="548550" cy="3566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5196003" y="3013393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5214645" y="3089778"/>
            <a:ext cx="451597" cy="17189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437079" y="882339"/>
            <a:ext cx="0" cy="151765"/>
          </a:xfrm>
          <a:custGeom>
            <a:avLst/>
            <a:gdLst/>
            <a:ahLst/>
            <a:cxnLst/>
            <a:rect l="l" t="t" r="r" b="b"/>
            <a:pathLst>
              <a:path w="0" h="151765">
                <a:moveTo>
                  <a:pt x="0" y="0"/>
                </a:moveTo>
                <a:lnTo>
                  <a:pt x="0" y="151333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413130" y="1027652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59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437079" y="1366716"/>
            <a:ext cx="0" cy="151765"/>
          </a:xfrm>
          <a:custGeom>
            <a:avLst/>
            <a:gdLst/>
            <a:ahLst/>
            <a:cxnLst/>
            <a:rect l="l" t="t" r="r" b="b"/>
            <a:pathLst>
              <a:path w="0" h="151765">
                <a:moveTo>
                  <a:pt x="0" y="0"/>
                </a:moveTo>
                <a:lnTo>
                  <a:pt x="0" y="151402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413130" y="1512098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59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437079" y="1851093"/>
            <a:ext cx="0" cy="151765"/>
          </a:xfrm>
          <a:custGeom>
            <a:avLst/>
            <a:gdLst/>
            <a:ahLst/>
            <a:cxnLst/>
            <a:rect l="l" t="t" r="r" b="b"/>
            <a:pathLst>
              <a:path w="0" h="151764">
                <a:moveTo>
                  <a:pt x="0" y="0"/>
                </a:moveTo>
                <a:lnTo>
                  <a:pt x="0" y="151402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413130" y="1996475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5437080" y="2335539"/>
            <a:ext cx="0" cy="151765"/>
          </a:xfrm>
          <a:custGeom>
            <a:avLst/>
            <a:gdLst/>
            <a:ahLst/>
            <a:cxnLst/>
            <a:rect l="l" t="t" r="r" b="b"/>
            <a:pathLst>
              <a:path w="0" h="151764">
                <a:moveTo>
                  <a:pt x="0" y="0"/>
                </a:moveTo>
                <a:lnTo>
                  <a:pt x="0" y="151333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5413130" y="2480852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5437080" y="2819916"/>
            <a:ext cx="0" cy="151765"/>
          </a:xfrm>
          <a:custGeom>
            <a:avLst/>
            <a:gdLst/>
            <a:ahLst/>
            <a:cxnLst/>
            <a:rect l="l" t="t" r="r" b="b"/>
            <a:pathLst>
              <a:path w="0" h="151764">
                <a:moveTo>
                  <a:pt x="0" y="0"/>
                </a:moveTo>
                <a:lnTo>
                  <a:pt x="0" y="151333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5413130" y="2965229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437080" y="2674466"/>
            <a:ext cx="313690" cy="702945"/>
          </a:xfrm>
          <a:custGeom>
            <a:avLst/>
            <a:gdLst/>
            <a:ahLst/>
            <a:cxnLst/>
            <a:rect l="l" t="t" r="r" b="b"/>
            <a:pathLst>
              <a:path w="313689" h="702945">
                <a:moveTo>
                  <a:pt x="0" y="629826"/>
                </a:moveTo>
                <a:lnTo>
                  <a:pt x="0" y="702551"/>
                </a:lnTo>
                <a:lnTo>
                  <a:pt x="313427" y="702551"/>
                </a:lnTo>
                <a:lnTo>
                  <a:pt x="313427" y="0"/>
                </a:lnTo>
                <a:lnTo>
                  <a:pt x="283014" y="0"/>
                </a:lnTo>
              </a:path>
            </a:pathLst>
          </a:custGeom>
          <a:ln w="68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5678183" y="2650384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24082"/>
                </a:lnTo>
                <a:lnTo>
                  <a:pt x="47898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5123679" y="2190089"/>
            <a:ext cx="72390" cy="484505"/>
          </a:xfrm>
          <a:custGeom>
            <a:avLst/>
            <a:gdLst/>
            <a:ahLst/>
            <a:cxnLst/>
            <a:rect l="l" t="t" r="r" b="b"/>
            <a:pathLst>
              <a:path w="72389" h="484505">
                <a:moveTo>
                  <a:pt x="72323" y="484376"/>
                </a:moveTo>
                <a:lnTo>
                  <a:pt x="0" y="484376"/>
                </a:lnTo>
                <a:lnTo>
                  <a:pt x="0" y="0"/>
                </a:lnTo>
                <a:lnTo>
                  <a:pt x="30412" y="0"/>
                </a:lnTo>
              </a:path>
            </a:pathLst>
          </a:custGeom>
          <a:ln w="680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5148105" y="2166007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163617" y="3623413"/>
            <a:ext cx="548550" cy="35661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5196003" y="3644998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145449"/>
                </a:moveTo>
                <a:lnTo>
                  <a:pt x="241076" y="0"/>
                </a:lnTo>
                <a:lnTo>
                  <a:pt x="482180" y="145449"/>
                </a:lnTo>
                <a:lnTo>
                  <a:pt x="241076" y="290899"/>
                </a:lnTo>
                <a:lnTo>
                  <a:pt x="0" y="14544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5321804" y="3720905"/>
            <a:ext cx="232177" cy="17189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5437080" y="2190089"/>
            <a:ext cx="466725" cy="1412875"/>
          </a:xfrm>
          <a:custGeom>
            <a:avLst/>
            <a:gdLst/>
            <a:ahLst/>
            <a:cxnLst/>
            <a:rect l="l" t="t" r="r" b="b"/>
            <a:pathLst>
              <a:path w="466725" h="1412875">
                <a:moveTo>
                  <a:pt x="241103" y="0"/>
                </a:moveTo>
                <a:lnTo>
                  <a:pt x="466579" y="0"/>
                </a:lnTo>
                <a:lnTo>
                  <a:pt x="466579" y="1352834"/>
                </a:lnTo>
                <a:lnTo>
                  <a:pt x="0" y="1352834"/>
                </a:lnTo>
                <a:lnTo>
                  <a:pt x="0" y="1412766"/>
                </a:lnTo>
              </a:path>
            </a:pathLst>
          </a:custGeom>
          <a:ln w="680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413130" y="3596834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0"/>
                </a:lnTo>
                <a:lnTo>
                  <a:pt x="23949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5163618" y="5757978"/>
            <a:ext cx="548550" cy="25912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5196003" y="5778248"/>
            <a:ext cx="482600" cy="194310"/>
          </a:xfrm>
          <a:custGeom>
            <a:avLst/>
            <a:gdLst/>
            <a:ahLst/>
            <a:cxnLst/>
            <a:rect l="l" t="t" r="r" b="b"/>
            <a:pathLst>
              <a:path w="482600" h="194310">
                <a:moveTo>
                  <a:pt x="96429" y="193928"/>
                </a:moveTo>
                <a:lnTo>
                  <a:pt x="385703" y="193928"/>
                </a:lnTo>
                <a:lnTo>
                  <a:pt x="423252" y="186308"/>
                </a:lnTo>
                <a:lnTo>
                  <a:pt x="453919" y="165527"/>
                </a:lnTo>
                <a:lnTo>
                  <a:pt x="474597" y="134705"/>
                </a:lnTo>
                <a:lnTo>
                  <a:pt x="482180" y="96964"/>
                </a:lnTo>
                <a:lnTo>
                  <a:pt x="474597" y="59220"/>
                </a:lnTo>
                <a:lnTo>
                  <a:pt x="453919" y="28398"/>
                </a:lnTo>
                <a:lnTo>
                  <a:pt x="423252" y="7619"/>
                </a:lnTo>
                <a:lnTo>
                  <a:pt x="385703" y="0"/>
                </a:lnTo>
                <a:lnTo>
                  <a:pt x="96429" y="0"/>
                </a:lnTo>
                <a:lnTo>
                  <a:pt x="58896" y="7619"/>
                </a:lnTo>
                <a:lnTo>
                  <a:pt x="28244" y="28398"/>
                </a:lnTo>
                <a:lnTo>
                  <a:pt x="7578" y="59220"/>
                </a:lnTo>
                <a:lnTo>
                  <a:pt x="0" y="96964"/>
                </a:lnTo>
                <a:lnTo>
                  <a:pt x="7578" y="134705"/>
                </a:lnTo>
                <a:lnTo>
                  <a:pt x="28244" y="165527"/>
                </a:lnTo>
                <a:lnTo>
                  <a:pt x="58896" y="186308"/>
                </a:lnTo>
                <a:lnTo>
                  <a:pt x="96429" y="193928"/>
                </a:lnTo>
                <a:close/>
              </a:path>
            </a:pathLst>
          </a:custGeom>
          <a:ln w="513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5265673" y="5804156"/>
            <a:ext cx="344438" cy="17702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 txBox="1"/>
          <p:nvPr/>
        </p:nvSpPr>
        <p:spPr>
          <a:xfrm>
            <a:off x="5326907" y="5841419"/>
            <a:ext cx="22479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15">
                <a:latin typeface="Times New Roman"/>
                <a:cs typeface="Times New Roman"/>
              </a:rPr>
              <a:t>КІ</a:t>
            </a:r>
            <a:r>
              <a:rPr dirty="0" sz="450" spc="25">
                <a:latin typeface="Times New Roman"/>
                <a:cs typeface="Times New Roman"/>
              </a:rPr>
              <a:t>Н</a:t>
            </a:r>
            <a:r>
              <a:rPr dirty="0" sz="450">
                <a:latin typeface="Times New Roman"/>
                <a:cs typeface="Times New Roman"/>
              </a:rPr>
              <a:t>Е</a:t>
            </a:r>
            <a:r>
              <a:rPr dirty="0" sz="450" spc="25">
                <a:latin typeface="Times New Roman"/>
                <a:cs typeface="Times New Roman"/>
              </a:rPr>
              <a:t>Ц</a:t>
            </a:r>
            <a:r>
              <a:rPr dirty="0" sz="450" spc="15">
                <a:latin typeface="Times New Roman"/>
                <a:cs typeface="Times New Roman"/>
              </a:rPr>
              <a:t>Ь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5437080" y="3935898"/>
            <a:ext cx="0" cy="1800225"/>
          </a:xfrm>
          <a:custGeom>
            <a:avLst/>
            <a:gdLst/>
            <a:ahLst/>
            <a:cxnLst/>
            <a:rect l="l" t="t" r="r" b="b"/>
            <a:pathLst>
              <a:path w="0" h="1800225">
                <a:moveTo>
                  <a:pt x="0" y="0"/>
                </a:moveTo>
                <a:lnTo>
                  <a:pt x="0" y="1800199"/>
                </a:lnTo>
              </a:path>
            </a:pathLst>
          </a:custGeom>
          <a:ln w="680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5413131" y="5730077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0"/>
                </a:lnTo>
                <a:lnTo>
                  <a:pt x="23949" y="48170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5791261" y="3962067"/>
            <a:ext cx="548550" cy="35661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5822831" y="3984404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5791261" y="4059558"/>
            <a:ext cx="548550" cy="17702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 txBox="1"/>
          <p:nvPr/>
        </p:nvSpPr>
        <p:spPr>
          <a:xfrm>
            <a:off x="5851474" y="4094460"/>
            <a:ext cx="428625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10">
                <a:latin typeface="Times New Roman"/>
                <a:cs typeface="Times New Roman"/>
              </a:rPr>
              <a:t>t</a:t>
            </a:r>
            <a:r>
              <a:rPr dirty="0" sz="450" spc="10">
                <a:latin typeface="Times New Roman"/>
                <a:cs typeface="Times New Roman"/>
              </a:rPr>
              <a:t>-</a:t>
            </a:r>
            <a:r>
              <a:rPr dirty="0" sz="450" spc="10">
                <a:latin typeface="Times New Roman"/>
                <a:cs typeface="Times New Roman"/>
              </a:rPr>
              <a:t>&gt;</a:t>
            </a: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5">
                <a:latin typeface="Times New Roman"/>
                <a:cs typeface="Times New Roman"/>
              </a:rPr>
              <a:t>et</a:t>
            </a:r>
            <a:r>
              <a:rPr dirty="0" sz="450" spc="10">
                <a:latin typeface="Times New Roman"/>
                <a:cs typeface="Times New Roman"/>
              </a:rPr>
              <a:t>I</a:t>
            </a:r>
            <a:r>
              <a:rPr dirty="0" sz="450" spc="30">
                <a:latin typeface="Times New Roman"/>
                <a:cs typeface="Times New Roman"/>
              </a:rPr>
              <a:t>t</a:t>
            </a:r>
            <a:r>
              <a:rPr dirty="0" sz="450">
                <a:latin typeface="Times New Roman"/>
                <a:cs typeface="Times New Roman"/>
              </a:rPr>
              <a:t>em</a:t>
            </a:r>
            <a:r>
              <a:rPr dirty="0" sz="450" spc="40">
                <a:latin typeface="Times New Roman"/>
                <a:cs typeface="Times New Roman"/>
              </a:rPr>
              <a:t>E</a:t>
            </a:r>
            <a:r>
              <a:rPr dirty="0" sz="450" spc="15">
                <a:latin typeface="Times New Roman"/>
                <a:cs typeface="Times New Roman"/>
              </a:rPr>
              <a:t>d</a:t>
            </a:r>
            <a:r>
              <a:rPr dirty="0" sz="450" spc="-10">
                <a:latin typeface="Times New Roman"/>
                <a:cs typeface="Times New Roman"/>
              </a:rPr>
              <a:t>it</a:t>
            </a:r>
            <a:r>
              <a:rPr dirty="0" sz="450" spc="10">
                <a:latin typeface="Times New Roman"/>
                <a:cs typeface="Times New Roman"/>
              </a:rPr>
              <a:t>or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6418905" y="3962067"/>
            <a:ext cx="543447" cy="35661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6449590" y="3984404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561783" y="4059558"/>
            <a:ext cx="257691" cy="17702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 txBox="1"/>
          <p:nvPr/>
        </p:nvSpPr>
        <p:spPr>
          <a:xfrm>
            <a:off x="6626418" y="4094460"/>
            <a:ext cx="13843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10">
                <a:latin typeface="Times New Roman"/>
                <a:cs typeface="Times New Roman"/>
              </a:rPr>
              <a:t>br</a:t>
            </a:r>
            <a:r>
              <a:rPr dirty="0" sz="450" spc="-5">
                <a:latin typeface="Times New Roman"/>
                <a:cs typeface="Times New Roman"/>
              </a:rPr>
              <a:t>e</a:t>
            </a:r>
            <a:r>
              <a:rPr dirty="0" sz="450" spc="35">
                <a:latin typeface="Times New Roman"/>
                <a:cs typeface="Times New Roman"/>
              </a:rPr>
              <a:t>a</a:t>
            </a:r>
            <a:r>
              <a:rPr dirty="0" sz="450" spc="15">
                <a:latin typeface="Times New Roman"/>
                <a:cs typeface="Times New Roman"/>
              </a:rPr>
              <a:t>k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5437080" y="4129854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 h="0">
                <a:moveTo>
                  <a:pt x="0" y="0"/>
                </a:moveTo>
                <a:lnTo>
                  <a:pt x="343839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5774932" y="4105772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304943" y="4129854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 h="0">
                <a:moveTo>
                  <a:pt x="0" y="0"/>
                </a:moveTo>
                <a:lnTo>
                  <a:pt x="102736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401691" y="4105772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5791261" y="4305851"/>
            <a:ext cx="548550" cy="351481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5822831" y="4323742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5791261" y="4398211"/>
            <a:ext cx="548550" cy="17702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 txBox="1"/>
          <p:nvPr/>
        </p:nvSpPr>
        <p:spPr>
          <a:xfrm>
            <a:off x="5851474" y="4434140"/>
            <a:ext cx="428625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10">
                <a:latin typeface="Times New Roman"/>
                <a:cs typeface="Times New Roman"/>
              </a:rPr>
              <a:t>t</a:t>
            </a:r>
            <a:r>
              <a:rPr dirty="0" sz="450" spc="10">
                <a:latin typeface="Times New Roman"/>
                <a:cs typeface="Times New Roman"/>
              </a:rPr>
              <a:t>-</a:t>
            </a:r>
            <a:r>
              <a:rPr dirty="0" sz="450" spc="10">
                <a:latin typeface="Times New Roman"/>
                <a:cs typeface="Times New Roman"/>
              </a:rPr>
              <a:t>&gt;</a:t>
            </a: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5">
                <a:latin typeface="Times New Roman"/>
                <a:cs typeface="Times New Roman"/>
              </a:rPr>
              <a:t>et</a:t>
            </a:r>
            <a:r>
              <a:rPr dirty="0" sz="450" spc="10">
                <a:latin typeface="Times New Roman"/>
                <a:cs typeface="Times New Roman"/>
              </a:rPr>
              <a:t>I</a:t>
            </a:r>
            <a:r>
              <a:rPr dirty="0" sz="450" spc="30">
                <a:latin typeface="Times New Roman"/>
                <a:cs typeface="Times New Roman"/>
              </a:rPr>
              <a:t>t</a:t>
            </a:r>
            <a:r>
              <a:rPr dirty="0" sz="450">
                <a:latin typeface="Times New Roman"/>
                <a:cs typeface="Times New Roman"/>
              </a:rPr>
              <a:t>em</a:t>
            </a:r>
            <a:r>
              <a:rPr dirty="0" sz="450" spc="40">
                <a:latin typeface="Times New Roman"/>
                <a:cs typeface="Times New Roman"/>
              </a:rPr>
              <a:t>E</a:t>
            </a:r>
            <a:r>
              <a:rPr dirty="0" sz="450" spc="15">
                <a:latin typeface="Times New Roman"/>
                <a:cs typeface="Times New Roman"/>
              </a:rPr>
              <a:t>d</a:t>
            </a:r>
            <a:r>
              <a:rPr dirty="0" sz="450" spc="-10">
                <a:latin typeface="Times New Roman"/>
                <a:cs typeface="Times New Roman"/>
              </a:rPr>
              <a:t>it</a:t>
            </a:r>
            <a:r>
              <a:rPr dirty="0" sz="450" spc="10">
                <a:latin typeface="Times New Roman"/>
                <a:cs typeface="Times New Roman"/>
              </a:rPr>
              <a:t>or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6418905" y="4305851"/>
            <a:ext cx="543447" cy="351481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449590" y="4323742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6561783" y="4398211"/>
            <a:ext cx="257691" cy="177023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 txBox="1"/>
          <p:nvPr/>
        </p:nvSpPr>
        <p:spPr>
          <a:xfrm>
            <a:off x="6626418" y="4434140"/>
            <a:ext cx="13843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10">
                <a:latin typeface="Times New Roman"/>
                <a:cs typeface="Times New Roman"/>
              </a:rPr>
              <a:t>br</a:t>
            </a:r>
            <a:r>
              <a:rPr dirty="0" sz="450" spc="-5">
                <a:latin typeface="Times New Roman"/>
                <a:cs typeface="Times New Roman"/>
              </a:rPr>
              <a:t>e</a:t>
            </a:r>
            <a:r>
              <a:rPr dirty="0" sz="450" spc="35">
                <a:latin typeface="Times New Roman"/>
                <a:cs typeface="Times New Roman"/>
              </a:rPr>
              <a:t>a</a:t>
            </a:r>
            <a:r>
              <a:rPr dirty="0" sz="450" spc="15">
                <a:latin typeface="Times New Roman"/>
                <a:cs typeface="Times New Roman"/>
              </a:rPr>
              <a:t>k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5437080" y="4469192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 h="0">
                <a:moveTo>
                  <a:pt x="0" y="0"/>
                </a:moveTo>
                <a:lnTo>
                  <a:pt x="343839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5774932" y="4445110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6304943" y="4469192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 h="0">
                <a:moveTo>
                  <a:pt x="0" y="0"/>
                </a:moveTo>
                <a:lnTo>
                  <a:pt x="102736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6401691" y="4445110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5791261" y="4644505"/>
            <a:ext cx="548550" cy="35148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5822831" y="4663148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5791261" y="4741996"/>
            <a:ext cx="548550" cy="17189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 txBox="1"/>
          <p:nvPr/>
        </p:nvSpPr>
        <p:spPr>
          <a:xfrm>
            <a:off x="5851474" y="4773819"/>
            <a:ext cx="428625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10">
                <a:latin typeface="Times New Roman"/>
                <a:cs typeface="Times New Roman"/>
              </a:rPr>
              <a:t>t</a:t>
            </a:r>
            <a:r>
              <a:rPr dirty="0" sz="450" spc="10">
                <a:latin typeface="Times New Roman"/>
                <a:cs typeface="Times New Roman"/>
              </a:rPr>
              <a:t>-</a:t>
            </a:r>
            <a:r>
              <a:rPr dirty="0" sz="450" spc="10">
                <a:latin typeface="Times New Roman"/>
                <a:cs typeface="Times New Roman"/>
              </a:rPr>
              <a:t>&gt;</a:t>
            </a: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5">
                <a:latin typeface="Times New Roman"/>
                <a:cs typeface="Times New Roman"/>
              </a:rPr>
              <a:t>et</a:t>
            </a:r>
            <a:r>
              <a:rPr dirty="0" sz="450" spc="10">
                <a:latin typeface="Times New Roman"/>
                <a:cs typeface="Times New Roman"/>
              </a:rPr>
              <a:t>I</a:t>
            </a:r>
            <a:r>
              <a:rPr dirty="0" sz="450" spc="30">
                <a:latin typeface="Times New Roman"/>
                <a:cs typeface="Times New Roman"/>
              </a:rPr>
              <a:t>t</a:t>
            </a:r>
            <a:r>
              <a:rPr dirty="0" sz="450">
                <a:latin typeface="Times New Roman"/>
                <a:cs typeface="Times New Roman"/>
              </a:rPr>
              <a:t>em</a:t>
            </a:r>
            <a:r>
              <a:rPr dirty="0" sz="450" spc="40">
                <a:latin typeface="Times New Roman"/>
                <a:cs typeface="Times New Roman"/>
              </a:rPr>
              <a:t>E</a:t>
            </a:r>
            <a:r>
              <a:rPr dirty="0" sz="450" spc="15">
                <a:latin typeface="Times New Roman"/>
                <a:cs typeface="Times New Roman"/>
              </a:rPr>
              <a:t>d</a:t>
            </a:r>
            <a:r>
              <a:rPr dirty="0" sz="450" spc="-10">
                <a:latin typeface="Times New Roman"/>
                <a:cs typeface="Times New Roman"/>
              </a:rPr>
              <a:t>it</a:t>
            </a:r>
            <a:r>
              <a:rPr dirty="0" sz="450" spc="10">
                <a:latin typeface="Times New Roman"/>
                <a:cs typeface="Times New Roman"/>
              </a:rPr>
              <a:t>or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6418905" y="4644505"/>
            <a:ext cx="543447" cy="35148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449590" y="4663148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6561783" y="4741996"/>
            <a:ext cx="257691" cy="17189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 txBox="1"/>
          <p:nvPr/>
        </p:nvSpPr>
        <p:spPr>
          <a:xfrm>
            <a:off x="6626418" y="4773819"/>
            <a:ext cx="13843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10">
                <a:latin typeface="Times New Roman"/>
                <a:cs typeface="Times New Roman"/>
              </a:rPr>
              <a:t>br</a:t>
            </a:r>
            <a:r>
              <a:rPr dirty="0" sz="450" spc="-5">
                <a:latin typeface="Times New Roman"/>
                <a:cs typeface="Times New Roman"/>
              </a:rPr>
              <a:t>e</a:t>
            </a:r>
            <a:r>
              <a:rPr dirty="0" sz="450" spc="35">
                <a:latin typeface="Times New Roman"/>
                <a:cs typeface="Times New Roman"/>
              </a:rPr>
              <a:t>a</a:t>
            </a:r>
            <a:r>
              <a:rPr dirty="0" sz="450" spc="15">
                <a:latin typeface="Times New Roman"/>
                <a:cs typeface="Times New Roman"/>
              </a:rPr>
              <a:t>k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5437080" y="4808598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 h="0">
                <a:moveTo>
                  <a:pt x="0" y="0"/>
                </a:moveTo>
                <a:lnTo>
                  <a:pt x="343839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5774932" y="4784516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6304943" y="4808598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 h="0">
                <a:moveTo>
                  <a:pt x="0" y="0"/>
                </a:moveTo>
                <a:lnTo>
                  <a:pt x="102736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6401691" y="4784516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5791261" y="4983158"/>
            <a:ext cx="548550" cy="35661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5822831" y="5002485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5791261" y="5080649"/>
            <a:ext cx="548550" cy="17189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 txBox="1"/>
          <p:nvPr/>
        </p:nvSpPr>
        <p:spPr>
          <a:xfrm>
            <a:off x="5851474" y="5113499"/>
            <a:ext cx="429259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10">
                <a:latin typeface="Times New Roman"/>
                <a:cs typeface="Times New Roman"/>
              </a:rPr>
              <a:t>t</a:t>
            </a:r>
            <a:r>
              <a:rPr dirty="0" sz="450" spc="10">
                <a:latin typeface="Times New Roman"/>
                <a:cs typeface="Times New Roman"/>
              </a:rPr>
              <a:t>-&gt;</a:t>
            </a:r>
            <a:r>
              <a:rPr dirty="0" sz="450" spc="20">
                <a:latin typeface="Times New Roman"/>
                <a:cs typeface="Times New Roman"/>
              </a:rPr>
              <a:t>s</a:t>
            </a:r>
            <a:r>
              <a:rPr dirty="0" sz="450" spc="-5">
                <a:latin typeface="Times New Roman"/>
                <a:cs typeface="Times New Roman"/>
              </a:rPr>
              <a:t>et</a:t>
            </a:r>
            <a:r>
              <a:rPr dirty="0" sz="450" spc="10">
                <a:latin typeface="Times New Roman"/>
                <a:cs typeface="Times New Roman"/>
              </a:rPr>
              <a:t>I</a:t>
            </a:r>
            <a:r>
              <a:rPr dirty="0" sz="450" spc="30">
                <a:latin typeface="Times New Roman"/>
                <a:cs typeface="Times New Roman"/>
              </a:rPr>
              <a:t>t</a:t>
            </a:r>
            <a:r>
              <a:rPr dirty="0" sz="450" spc="5">
                <a:latin typeface="Times New Roman"/>
                <a:cs typeface="Times New Roman"/>
              </a:rPr>
              <a:t>em</a:t>
            </a:r>
            <a:r>
              <a:rPr dirty="0" sz="450" spc="45">
                <a:latin typeface="Times New Roman"/>
                <a:cs typeface="Times New Roman"/>
              </a:rPr>
              <a:t>E</a:t>
            </a:r>
            <a:r>
              <a:rPr dirty="0" sz="450" spc="15">
                <a:latin typeface="Times New Roman"/>
                <a:cs typeface="Times New Roman"/>
              </a:rPr>
              <a:t>d</a:t>
            </a:r>
            <a:r>
              <a:rPr dirty="0" sz="450" spc="-10">
                <a:latin typeface="Times New Roman"/>
                <a:cs typeface="Times New Roman"/>
              </a:rPr>
              <a:t>it</a:t>
            </a:r>
            <a:r>
              <a:rPr dirty="0" sz="450" spc="10">
                <a:latin typeface="Times New Roman"/>
                <a:cs typeface="Times New Roman"/>
              </a:rPr>
              <a:t>or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6418905" y="4983158"/>
            <a:ext cx="543447" cy="35661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6449590" y="5002485"/>
            <a:ext cx="482600" cy="291465"/>
          </a:xfrm>
          <a:custGeom>
            <a:avLst/>
            <a:gdLst/>
            <a:ahLst/>
            <a:cxnLst/>
            <a:rect l="l" t="t" r="r" b="b"/>
            <a:pathLst>
              <a:path w="482600" h="291464">
                <a:moveTo>
                  <a:pt x="0" y="290899"/>
                </a:moveTo>
                <a:lnTo>
                  <a:pt x="482152" y="290899"/>
                </a:lnTo>
                <a:lnTo>
                  <a:pt x="482152" y="0"/>
                </a:lnTo>
                <a:lnTo>
                  <a:pt x="0" y="0"/>
                </a:lnTo>
                <a:lnTo>
                  <a:pt x="0" y="290899"/>
                </a:lnTo>
                <a:close/>
              </a:path>
            </a:pathLst>
          </a:custGeom>
          <a:ln w="512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6561783" y="5080649"/>
            <a:ext cx="257691" cy="17189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 txBox="1"/>
          <p:nvPr/>
        </p:nvSpPr>
        <p:spPr>
          <a:xfrm>
            <a:off x="6626418" y="5113499"/>
            <a:ext cx="138430" cy="69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10">
                <a:latin typeface="Times New Roman"/>
                <a:cs typeface="Times New Roman"/>
              </a:rPr>
              <a:t>br</a:t>
            </a:r>
            <a:r>
              <a:rPr dirty="0" sz="450" spc="-5">
                <a:latin typeface="Times New Roman"/>
                <a:cs typeface="Times New Roman"/>
              </a:rPr>
              <a:t>e</a:t>
            </a:r>
            <a:r>
              <a:rPr dirty="0" sz="450" spc="35">
                <a:latin typeface="Times New Roman"/>
                <a:cs typeface="Times New Roman"/>
              </a:rPr>
              <a:t>a</a:t>
            </a:r>
            <a:r>
              <a:rPr dirty="0" sz="450" spc="15">
                <a:latin typeface="Times New Roman"/>
                <a:cs typeface="Times New Roman"/>
              </a:rPr>
              <a:t>k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5437080" y="5147935"/>
            <a:ext cx="344170" cy="0"/>
          </a:xfrm>
          <a:custGeom>
            <a:avLst/>
            <a:gdLst/>
            <a:ahLst/>
            <a:cxnLst/>
            <a:rect l="l" t="t" r="r" b="b"/>
            <a:pathLst>
              <a:path w="344170" h="0">
                <a:moveTo>
                  <a:pt x="0" y="0"/>
                </a:moveTo>
                <a:lnTo>
                  <a:pt x="343839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5774932" y="512385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6304943" y="5147935"/>
            <a:ext cx="102870" cy="0"/>
          </a:xfrm>
          <a:custGeom>
            <a:avLst/>
            <a:gdLst/>
            <a:ahLst/>
            <a:cxnLst/>
            <a:rect l="l" t="t" r="r" b="b"/>
            <a:pathLst>
              <a:path w="102870" h="0">
                <a:moveTo>
                  <a:pt x="0" y="0"/>
                </a:moveTo>
                <a:lnTo>
                  <a:pt x="102736" y="0"/>
                </a:lnTo>
              </a:path>
            </a:pathLst>
          </a:custGeom>
          <a:ln w="68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6401691" y="5123853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0" y="0"/>
                </a:moveTo>
                <a:lnTo>
                  <a:pt x="0" y="48164"/>
                </a:lnTo>
                <a:lnTo>
                  <a:pt x="47898" y="2408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5478991" y="5139794"/>
            <a:ext cx="1597660" cy="386715"/>
          </a:xfrm>
          <a:custGeom>
            <a:avLst/>
            <a:gdLst/>
            <a:ahLst/>
            <a:cxnLst/>
            <a:rect l="l" t="t" r="r" b="b"/>
            <a:pathLst>
              <a:path w="1597659" h="386714">
                <a:moveTo>
                  <a:pt x="1452779" y="8141"/>
                </a:moveTo>
                <a:lnTo>
                  <a:pt x="1488906" y="0"/>
                </a:lnTo>
                <a:lnTo>
                  <a:pt x="1597426" y="0"/>
                </a:lnTo>
                <a:lnTo>
                  <a:pt x="1597426" y="386338"/>
                </a:lnTo>
                <a:lnTo>
                  <a:pt x="0" y="386338"/>
                </a:lnTo>
              </a:path>
            </a:pathLst>
          </a:custGeom>
          <a:ln w="683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5437080" y="5502050"/>
            <a:ext cx="48260" cy="48260"/>
          </a:xfrm>
          <a:custGeom>
            <a:avLst/>
            <a:gdLst/>
            <a:ahLst/>
            <a:cxnLst/>
            <a:rect l="l" t="t" r="r" b="b"/>
            <a:pathLst>
              <a:path w="48260" h="48260">
                <a:moveTo>
                  <a:pt x="47898" y="0"/>
                </a:moveTo>
                <a:lnTo>
                  <a:pt x="0" y="24082"/>
                </a:lnTo>
                <a:lnTo>
                  <a:pt x="47898" y="48164"/>
                </a:lnTo>
                <a:lnTo>
                  <a:pt x="47898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6931769" y="4803740"/>
            <a:ext cx="144780" cy="713105"/>
          </a:xfrm>
          <a:custGeom>
            <a:avLst/>
            <a:gdLst/>
            <a:ahLst/>
            <a:cxnLst/>
            <a:rect l="l" t="t" r="r" b="b"/>
            <a:pathLst>
              <a:path w="144779" h="713104">
                <a:moveTo>
                  <a:pt x="0" y="4857"/>
                </a:moveTo>
                <a:lnTo>
                  <a:pt x="36127" y="0"/>
                </a:lnTo>
                <a:lnTo>
                  <a:pt x="144647" y="0"/>
                </a:lnTo>
                <a:lnTo>
                  <a:pt x="144647" y="712697"/>
                </a:lnTo>
              </a:path>
            </a:pathLst>
          </a:custGeom>
          <a:ln w="680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6931769" y="4469192"/>
            <a:ext cx="144780" cy="349885"/>
          </a:xfrm>
          <a:custGeom>
            <a:avLst/>
            <a:gdLst/>
            <a:ahLst/>
            <a:cxnLst/>
            <a:rect l="l" t="t" r="r" b="b"/>
            <a:pathLst>
              <a:path w="144779" h="349885">
                <a:moveTo>
                  <a:pt x="0" y="0"/>
                </a:moveTo>
                <a:lnTo>
                  <a:pt x="144647" y="0"/>
                </a:lnTo>
                <a:lnTo>
                  <a:pt x="144647" y="349599"/>
                </a:lnTo>
              </a:path>
            </a:pathLst>
          </a:custGeom>
          <a:ln w="68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6931769" y="4129854"/>
            <a:ext cx="144780" cy="339725"/>
          </a:xfrm>
          <a:custGeom>
            <a:avLst/>
            <a:gdLst/>
            <a:ahLst/>
            <a:cxnLst/>
            <a:rect l="l" t="t" r="r" b="b"/>
            <a:pathLst>
              <a:path w="144779" h="339725">
                <a:moveTo>
                  <a:pt x="0" y="0"/>
                </a:moveTo>
                <a:lnTo>
                  <a:pt x="144647" y="0"/>
                </a:lnTo>
                <a:lnTo>
                  <a:pt x="144647" y="339337"/>
                </a:lnTo>
              </a:path>
            </a:pathLst>
          </a:custGeom>
          <a:ln w="68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5255311" y="1034357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 txBox="1"/>
          <p:nvPr/>
        </p:nvSpPr>
        <p:spPr>
          <a:xfrm>
            <a:off x="5279451" y="1035086"/>
            <a:ext cx="277495" cy="2546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1</a:t>
            </a:r>
            <a:endParaRPr sz="450">
              <a:latin typeface="Calibri"/>
              <a:cs typeface="Calibri"/>
            </a:endParaRPr>
          </a:p>
          <a:p>
            <a:pPr marL="40005">
              <a:lnSpc>
                <a:spcPct val="100000"/>
              </a:lnSpc>
              <a:spcBef>
                <a:spcPts val="335"/>
              </a:spcBef>
            </a:pPr>
            <a:r>
              <a:rPr dirty="0" sz="450" spc="25">
                <a:latin typeface="Times New Roman"/>
                <a:cs typeface="Times New Roman"/>
              </a:rPr>
              <a:t>в</a:t>
            </a:r>
            <a:r>
              <a:rPr dirty="0" sz="450" spc="-15">
                <a:latin typeface="Times New Roman"/>
                <a:cs typeface="Times New Roman"/>
              </a:rPr>
              <a:t>в</a:t>
            </a:r>
            <a:r>
              <a:rPr dirty="0" sz="450" spc="35">
                <a:latin typeface="Times New Roman"/>
                <a:cs typeface="Times New Roman"/>
              </a:rPr>
              <a:t>е</a:t>
            </a:r>
            <a:r>
              <a:rPr dirty="0" sz="450" spc="10">
                <a:latin typeface="Times New Roman"/>
                <a:cs typeface="Times New Roman"/>
              </a:rPr>
              <a:t>д</a:t>
            </a:r>
            <a:r>
              <a:rPr dirty="0" sz="450" spc="-5">
                <a:latin typeface="Times New Roman"/>
                <a:cs typeface="Times New Roman"/>
              </a:rPr>
              <a:t>е</a:t>
            </a:r>
            <a:r>
              <a:rPr dirty="0" sz="450" spc="30">
                <a:latin typeface="Times New Roman"/>
                <a:cs typeface="Times New Roman"/>
              </a:rPr>
              <a:t>н</a:t>
            </a:r>
            <a:r>
              <a:rPr dirty="0" sz="450" spc="-5">
                <a:latin typeface="Times New Roman"/>
                <a:cs typeface="Times New Roman"/>
              </a:rPr>
              <a:t>н</a:t>
            </a:r>
            <a:r>
              <a:rPr dirty="0" sz="450" spc="10">
                <a:latin typeface="Times New Roman"/>
                <a:cs typeface="Times New Roman"/>
              </a:rPr>
              <a:t>я</a:t>
            </a:r>
            <a:endParaRPr sz="450">
              <a:latin typeface="Times New Roman"/>
              <a:cs typeface="Times New Roman"/>
            </a:endParaRPr>
          </a:p>
          <a:p>
            <a:pPr marL="81280">
              <a:lnSpc>
                <a:spcPct val="100000"/>
              </a:lnSpc>
              <a:spcBef>
                <a:spcPts val="40"/>
              </a:spcBef>
            </a:pPr>
            <a:r>
              <a:rPr dirty="0" sz="450" spc="10">
                <a:latin typeface="Times New Roman"/>
                <a:cs typeface="Times New Roman"/>
              </a:rPr>
              <a:t>даних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5247126" y="1521471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 txBox="1"/>
          <p:nvPr/>
        </p:nvSpPr>
        <p:spPr>
          <a:xfrm>
            <a:off x="5271286" y="1522747"/>
            <a:ext cx="323850" cy="2146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2</a:t>
            </a:r>
            <a:endParaRPr sz="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500">
              <a:latin typeface="Times New Roman"/>
              <a:cs typeface="Times New Roman"/>
            </a:endParaRPr>
          </a:p>
          <a:p>
            <a:pPr marL="10795">
              <a:lnSpc>
                <a:spcPct val="100000"/>
              </a:lnSpc>
              <a:spcBef>
                <a:spcPts val="5"/>
              </a:spcBef>
            </a:pPr>
            <a:r>
              <a:rPr dirty="0" sz="450" spc="10">
                <a:latin typeface="Times New Roman"/>
                <a:cs typeface="Times New Roman"/>
              </a:rPr>
              <a:t>Data</a:t>
            </a:r>
            <a:r>
              <a:rPr dirty="0" sz="450" spc="-60">
                <a:latin typeface="Times New Roman"/>
                <a:cs typeface="Times New Roman"/>
              </a:rPr>
              <a:t> </a:t>
            </a:r>
            <a:r>
              <a:rPr dirty="0" sz="450" spc="10">
                <a:latin typeface="Times New Roman"/>
                <a:cs typeface="Times New Roman"/>
              </a:rPr>
              <a:t>parsing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5302080" y="2011458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 txBox="1"/>
          <p:nvPr/>
        </p:nvSpPr>
        <p:spPr>
          <a:xfrm>
            <a:off x="5326396" y="2013076"/>
            <a:ext cx="220979" cy="22415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3</a:t>
            </a:r>
            <a:endParaRPr sz="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300" spc="10">
                <a:latin typeface="Times New Roman"/>
                <a:cs typeface="Times New Roman"/>
              </a:rPr>
              <a:t>x</a:t>
            </a:r>
            <a:r>
              <a:rPr dirty="0" sz="300" spc="10">
                <a:latin typeface="Times New Roman"/>
                <a:cs typeface="Times New Roman"/>
              </a:rPr>
              <a:t> </a:t>
            </a:r>
            <a:r>
              <a:rPr dirty="0" sz="300" spc="10">
                <a:latin typeface="Times New Roman"/>
                <a:cs typeface="Times New Roman"/>
              </a:rPr>
              <a:t>=</a:t>
            </a:r>
            <a:endParaRPr sz="300">
              <a:latin typeface="Times New Roman"/>
              <a:cs typeface="Times New Roman"/>
            </a:endParaRPr>
          </a:p>
          <a:p>
            <a:pPr algn="ctr" marL="4445">
              <a:lnSpc>
                <a:spcPct val="100000"/>
              </a:lnSpc>
              <a:spcBef>
                <a:spcPts val="25"/>
              </a:spcBef>
            </a:pPr>
            <a:r>
              <a:rPr dirty="0" sz="300" spc="5">
                <a:latin typeface="Times New Roman"/>
                <a:cs typeface="Times New Roman"/>
              </a:rPr>
              <a:t>0...</a:t>
            </a:r>
            <a:r>
              <a:rPr dirty="0" sz="300" spc="15">
                <a:latin typeface="Times New Roman"/>
                <a:cs typeface="Times New Roman"/>
              </a:rPr>
              <a:t>r</a:t>
            </a:r>
            <a:r>
              <a:rPr dirty="0" sz="300" spc="10">
                <a:latin typeface="Times New Roman"/>
                <a:cs typeface="Times New Roman"/>
              </a:rPr>
              <a:t>o</a:t>
            </a:r>
            <a:r>
              <a:rPr dirty="0" sz="300" spc="-15">
                <a:latin typeface="Times New Roman"/>
                <a:cs typeface="Times New Roman"/>
              </a:rPr>
              <a:t>w</a:t>
            </a:r>
            <a:r>
              <a:rPr dirty="0" sz="300" spc="35">
                <a:latin typeface="Times New Roman"/>
                <a:cs typeface="Times New Roman"/>
              </a:rPr>
              <a:t>C</a:t>
            </a:r>
            <a:r>
              <a:rPr dirty="0" sz="300" spc="5">
                <a:latin typeface="Times New Roman"/>
                <a:cs typeface="Times New Roman"/>
              </a:rPr>
              <a:t>ount</a:t>
            </a:r>
            <a:endParaRPr sz="300">
              <a:latin typeface="Times New Roman"/>
              <a:cs typeface="Times New Roman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304985" y="2496245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 txBox="1"/>
          <p:nvPr/>
        </p:nvSpPr>
        <p:spPr>
          <a:xfrm>
            <a:off x="5329288" y="2498479"/>
            <a:ext cx="209550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4</a:t>
            </a:r>
            <a:endParaRPr sz="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0">
              <a:latin typeface="Times New Roman"/>
              <a:cs typeface="Times New Roman"/>
            </a:endParaRPr>
          </a:p>
          <a:p>
            <a:pPr marL="8255" indent="73660">
              <a:lnSpc>
                <a:spcPct val="107700"/>
              </a:lnSpc>
            </a:pPr>
            <a:r>
              <a:rPr dirty="0" sz="300" spc="10">
                <a:latin typeface="Times New Roman"/>
                <a:cs typeface="Times New Roman"/>
              </a:rPr>
              <a:t>y =  </a:t>
            </a:r>
            <a:r>
              <a:rPr dirty="0" sz="300" spc="5">
                <a:latin typeface="Times New Roman"/>
                <a:cs typeface="Times New Roman"/>
              </a:rPr>
              <a:t>0...</a:t>
            </a:r>
            <a:r>
              <a:rPr dirty="0" sz="300" spc="20">
                <a:latin typeface="Times New Roman"/>
                <a:cs typeface="Times New Roman"/>
              </a:rPr>
              <a:t>c</a:t>
            </a:r>
            <a:r>
              <a:rPr dirty="0" sz="300" spc="10">
                <a:latin typeface="Times New Roman"/>
                <a:cs typeface="Times New Roman"/>
              </a:rPr>
              <a:t>o</a:t>
            </a:r>
            <a:r>
              <a:rPr dirty="0" sz="300" spc="-5">
                <a:latin typeface="Times New Roman"/>
                <a:cs typeface="Times New Roman"/>
              </a:rPr>
              <a:t>l</a:t>
            </a:r>
            <a:r>
              <a:rPr dirty="0" sz="300" spc="-5">
                <a:latin typeface="Times New Roman"/>
                <a:cs typeface="Times New Roman"/>
              </a:rPr>
              <a:t>C</a:t>
            </a:r>
            <a:r>
              <a:rPr dirty="0" sz="300" spc="5">
                <a:latin typeface="Times New Roman"/>
                <a:cs typeface="Times New Roman"/>
              </a:rPr>
              <a:t>ount</a:t>
            </a:r>
            <a:endParaRPr sz="300">
              <a:latin typeface="Times New Roman"/>
              <a:cs typeface="Times New Roman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227838" y="2981101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 txBox="1"/>
          <p:nvPr/>
        </p:nvSpPr>
        <p:spPr>
          <a:xfrm>
            <a:off x="5252066" y="2983745"/>
            <a:ext cx="353695" cy="2082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5</a:t>
            </a:r>
            <a:endParaRPr sz="4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50">
              <a:latin typeface="Times New Roman"/>
              <a:cs typeface="Times New Roman"/>
            </a:endParaRPr>
          </a:p>
          <a:p>
            <a:pPr marL="19685">
              <a:lnSpc>
                <a:spcPct val="100000"/>
              </a:lnSpc>
            </a:pPr>
            <a:r>
              <a:rPr dirty="0" sz="450" spc="10">
                <a:latin typeface="Times New Roman"/>
                <a:cs typeface="Times New Roman"/>
              </a:rPr>
              <a:t>Task</a:t>
            </a:r>
            <a:r>
              <a:rPr dirty="0" sz="450" spc="-60">
                <a:latin typeface="Times New Roman"/>
                <a:cs typeface="Times New Roman"/>
              </a:rPr>
              <a:t> </a:t>
            </a:r>
            <a:r>
              <a:rPr dirty="0" sz="450" spc="10">
                <a:latin typeface="Times New Roman"/>
                <a:cs typeface="Times New Roman"/>
              </a:rPr>
              <a:t>creating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5302080" y="3679274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 txBox="1"/>
          <p:nvPr/>
        </p:nvSpPr>
        <p:spPr>
          <a:xfrm>
            <a:off x="5326396" y="3682398"/>
            <a:ext cx="165100" cy="1416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6</a:t>
            </a:r>
            <a:endParaRPr sz="450">
              <a:latin typeface="Calibri"/>
              <a:cs typeface="Calibri"/>
            </a:endParaRPr>
          </a:p>
          <a:p>
            <a:pPr marL="57150">
              <a:lnSpc>
                <a:spcPct val="100000"/>
              </a:lnSpc>
              <a:spcBef>
                <a:spcPts val="30"/>
              </a:spcBef>
            </a:pPr>
            <a:r>
              <a:rPr dirty="0" sz="450" spc="-5">
                <a:latin typeface="Times New Roman"/>
                <a:cs typeface="Times New Roman"/>
              </a:rPr>
              <a:t>c</a:t>
            </a:r>
            <a:r>
              <a:rPr dirty="0" sz="450" spc="10">
                <a:latin typeface="Times New Roman"/>
                <a:cs typeface="Times New Roman"/>
              </a:rPr>
              <a:t>onf</a:t>
            </a:r>
            <a:endParaRPr sz="450">
              <a:latin typeface="Times New Roman"/>
              <a:cs typeface="Times New Roman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5861408" y="3950744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 txBox="1"/>
          <p:nvPr/>
        </p:nvSpPr>
        <p:spPr>
          <a:xfrm>
            <a:off x="5886853" y="3954210"/>
            <a:ext cx="2857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7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6497828" y="3950744"/>
            <a:ext cx="74295" cy="82550"/>
          </a:xfrm>
          <a:custGeom>
            <a:avLst/>
            <a:gdLst/>
            <a:ahLst/>
            <a:cxnLst/>
            <a:rect l="l" t="t" r="r" b="b"/>
            <a:pathLst>
              <a:path w="74295" h="82550">
                <a:moveTo>
                  <a:pt x="0" y="82097"/>
                </a:moveTo>
                <a:lnTo>
                  <a:pt x="74242" y="82097"/>
                </a:lnTo>
                <a:lnTo>
                  <a:pt x="74242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 txBox="1"/>
          <p:nvPr/>
        </p:nvSpPr>
        <p:spPr>
          <a:xfrm>
            <a:off x="6524703" y="3954210"/>
            <a:ext cx="2857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8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5871001" y="4282693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 txBox="1"/>
          <p:nvPr/>
        </p:nvSpPr>
        <p:spPr>
          <a:xfrm>
            <a:off x="5912572" y="4286501"/>
            <a:ext cx="2857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5">
                <a:latin typeface="Calibri"/>
                <a:cs typeface="Calibri"/>
              </a:rPr>
              <a:t>9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5880662" y="4629488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 txBox="1"/>
          <p:nvPr/>
        </p:nvSpPr>
        <p:spPr>
          <a:xfrm>
            <a:off x="5908285" y="4633569"/>
            <a:ext cx="5143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30">
                <a:latin typeface="Calibri"/>
                <a:cs typeface="Calibri"/>
              </a:rPr>
              <a:t>11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5880662" y="4959179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 txBox="1"/>
          <p:nvPr/>
        </p:nvSpPr>
        <p:spPr>
          <a:xfrm>
            <a:off x="5908285" y="4963670"/>
            <a:ext cx="5143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30">
                <a:latin typeface="Calibri"/>
                <a:cs typeface="Calibri"/>
              </a:rPr>
              <a:t>13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6500754" y="4959179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 txBox="1"/>
          <p:nvPr/>
        </p:nvSpPr>
        <p:spPr>
          <a:xfrm>
            <a:off x="6529806" y="4963670"/>
            <a:ext cx="5143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30">
                <a:latin typeface="Calibri"/>
                <a:cs typeface="Calibri"/>
              </a:rPr>
              <a:t>14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6499257" y="4629488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 txBox="1"/>
          <p:nvPr/>
        </p:nvSpPr>
        <p:spPr>
          <a:xfrm>
            <a:off x="6528309" y="4633569"/>
            <a:ext cx="5143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30">
                <a:latin typeface="Calibri"/>
                <a:cs typeface="Calibri"/>
              </a:rPr>
              <a:t>12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6500753" y="4282693"/>
            <a:ext cx="106680" cy="82550"/>
          </a:xfrm>
          <a:custGeom>
            <a:avLst/>
            <a:gdLst/>
            <a:ahLst/>
            <a:cxnLst/>
            <a:rect l="l" t="t" r="r" b="b"/>
            <a:pathLst>
              <a:path w="106679" h="82550">
                <a:moveTo>
                  <a:pt x="0" y="82097"/>
                </a:moveTo>
                <a:lnTo>
                  <a:pt x="106076" y="82097"/>
                </a:lnTo>
                <a:lnTo>
                  <a:pt x="106076" y="0"/>
                </a:lnTo>
                <a:lnTo>
                  <a:pt x="0" y="0"/>
                </a:lnTo>
                <a:lnTo>
                  <a:pt x="0" y="8209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 txBox="1"/>
          <p:nvPr/>
        </p:nvSpPr>
        <p:spPr>
          <a:xfrm>
            <a:off x="6529806" y="4286501"/>
            <a:ext cx="5143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30">
                <a:latin typeface="Calibri"/>
                <a:cs typeface="Calibri"/>
              </a:rPr>
              <a:t>10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4880412" y="537099"/>
            <a:ext cx="2381885" cy="5527040"/>
          </a:xfrm>
          <a:custGeom>
            <a:avLst/>
            <a:gdLst/>
            <a:ahLst/>
            <a:cxnLst/>
            <a:rect l="l" t="t" r="r" b="b"/>
            <a:pathLst>
              <a:path w="2381884" h="5527040">
                <a:moveTo>
                  <a:pt x="0" y="5527028"/>
                </a:moveTo>
                <a:lnTo>
                  <a:pt x="2381848" y="5527028"/>
                </a:lnTo>
                <a:lnTo>
                  <a:pt x="2381848" y="0"/>
                </a:lnTo>
                <a:lnTo>
                  <a:pt x="0" y="0"/>
                </a:lnTo>
                <a:lnTo>
                  <a:pt x="0" y="5527028"/>
                </a:lnTo>
                <a:close/>
              </a:path>
            </a:pathLst>
          </a:custGeom>
          <a:ln w="5112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 txBox="1"/>
          <p:nvPr/>
        </p:nvSpPr>
        <p:spPr>
          <a:xfrm>
            <a:off x="5254787" y="4092408"/>
            <a:ext cx="14922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15">
                <a:latin typeface="Calibri"/>
                <a:cs typeface="Calibri"/>
              </a:rPr>
              <a:t>«</a:t>
            </a:r>
            <a:r>
              <a:rPr dirty="0" sz="450">
                <a:latin typeface="Calibri"/>
                <a:cs typeface="Calibri"/>
              </a:rPr>
              <a:t>C</a:t>
            </a:r>
            <a:r>
              <a:rPr dirty="0" sz="450" spc="-35">
                <a:latin typeface="Calibri"/>
                <a:cs typeface="Calibri"/>
              </a:rPr>
              <a:t>P</a:t>
            </a:r>
            <a:r>
              <a:rPr dirty="0" sz="450" spc="-15">
                <a:latin typeface="Calibri"/>
                <a:cs typeface="Calibri"/>
              </a:rPr>
              <a:t>U</a:t>
            </a:r>
            <a:r>
              <a:rPr dirty="0" sz="450" spc="-5">
                <a:latin typeface="Calibri"/>
                <a:cs typeface="Calibri"/>
              </a:rPr>
              <a:t>»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5775197" y="6326606"/>
            <a:ext cx="474980" cy="533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3895"/>
              </a:lnSpc>
            </a:pPr>
            <a:r>
              <a:rPr dirty="0" sz="4000" spc="-5">
                <a:solidFill>
                  <a:srgbClr val="944F71"/>
                </a:solidFill>
                <a:latin typeface="Calibri"/>
                <a:cs typeface="Calibri"/>
              </a:rPr>
              <a:t>6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5191002" y="4432087"/>
            <a:ext cx="16446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15">
                <a:latin typeface="Calibri"/>
                <a:cs typeface="Calibri"/>
              </a:rPr>
              <a:t>«</a:t>
            </a:r>
            <a:r>
              <a:rPr dirty="0" sz="450" spc="-5">
                <a:latin typeface="Calibri"/>
                <a:cs typeface="Calibri"/>
              </a:rPr>
              <a:t>R</a:t>
            </a:r>
            <a:r>
              <a:rPr dirty="0" sz="450" spc="-25">
                <a:latin typeface="Calibri"/>
                <a:cs typeface="Calibri"/>
              </a:rPr>
              <a:t>AM</a:t>
            </a:r>
            <a:r>
              <a:rPr dirty="0" sz="450" spc="-5">
                <a:latin typeface="Calibri"/>
                <a:cs typeface="Calibri"/>
              </a:rPr>
              <a:t>»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5226212" y="4771767"/>
            <a:ext cx="158115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15">
                <a:latin typeface="Calibri"/>
                <a:cs typeface="Calibri"/>
              </a:rPr>
              <a:t>«</a:t>
            </a:r>
            <a:r>
              <a:rPr dirty="0" sz="450">
                <a:latin typeface="Calibri"/>
                <a:cs typeface="Calibri"/>
              </a:rPr>
              <a:t>H</a:t>
            </a:r>
            <a:r>
              <a:rPr dirty="0" sz="450" spc="-35">
                <a:latin typeface="Calibri"/>
                <a:cs typeface="Calibri"/>
              </a:rPr>
              <a:t>D</a:t>
            </a:r>
            <a:r>
              <a:rPr dirty="0" sz="450" spc="-5">
                <a:latin typeface="Calibri"/>
                <a:cs typeface="Calibri"/>
              </a:rPr>
              <a:t>D</a:t>
            </a:r>
            <a:r>
              <a:rPr dirty="0" sz="450" spc="-5">
                <a:latin typeface="Calibri"/>
                <a:cs typeface="Calibri"/>
              </a:rPr>
              <a:t>»</a:t>
            </a:r>
            <a:endParaRPr sz="450">
              <a:latin typeface="Calibri"/>
              <a:cs typeface="Calibri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5134361" y="5111446"/>
            <a:ext cx="229870" cy="71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r>
              <a:rPr dirty="0" sz="450" spc="-15">
                <a:latin typeface="Calibri"/>
                <a:cs typeface="Calibri"/>
              </a:rPr>
              <a:t>«</a:t>
            </a:r>
            <a:r>
              <a:rPr dirty="0" sz="450" spc="-15">
                <a:latin typeface="Calibri"/>
                <a:cs typeface="Calibri"/>
              </a:rPr>
              <a:t>N</a:t>
            </a:r>
            <a:r>
              <a:rPr dirty="0" sz="450" spc="-20">
                <a:latin typeface="Calibri"/>
                <a:cs typeface="Calibri"/>
              </a:rPr>
              <a:t>E</a:t>
            </a:r>
            <a:r>
              <a:rPr dirty="0" sz="450" spc="-10">
                <a:latin typeface="Calibri"/>
                <a:cs typeface="Calibri"/>
              </a:rPr>
              <a:t>T/</a:t>
            </a:r>
            <a:r>
              <a:rPr dirty="0" sz="450">
                <a:latin typeface="Calibri"/>
                <a:cs typeface="Calibri"/>
              </a:rPr>
              <a:t>D</a:t>
            </a:r>
            <a:r>
              <a:rPr dirty="0" sz="450" spc="-30">
                <a:latin typeface="Calibri"/>
                <a:cs typeface="Calibri"/>
              </a:rPr>
              <a:t>B</a:t>
            </a:r>
            <a:r>
              <a:rPr dirty="0" sz="450" spc="-5">
                <a:latin typeface="Calibri"/>
                <a:cs typeface="Calibri"/>
              </a:rPr>
              <a:t>»</a:t>
            </a:r>
            <a:endParaRPr sz="4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23010">
              <a:lnSpc>
                <a:spcPct val="100000"/>
              </a:lnSpc>
            </a:pPr>
            <a:r>
              <a:rPr dirty="0"/>
              <a:t>Інтерфейс </a:t>
            </a:r>
            <a:r>
              <a:rPr dirty="0" spc="-5"/>
              <a:t>програмного</a:t>
            </a:r>
            <a:r>
              <a:rPr dirty="0" spc="-70"/>
              <a:t> </a:t>
            </a:r>
            <a:r>
              <a:rPr dirty="0" spc="-15"/>
              <a:t>продукту</a:t>
            </a:r>
          </a:p>
        </p:txBody>
      </p:sp>
      <p:sp>
        <p:nvSpPr>
          <p:cNvPr id="3" name="object 3"/>
          <p:cNvSpPr/>
          <p:nvPr/>
        </p:nvSpPr>
        <p:spPr>
          <a:xfrm>
            <a:off x="5620511" y="6156965"/>
            <a:ext cx="916686" cy="70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68923" y="1392936"/>
            <a:ext cx="6140196" cy="40706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66115" y="1516380"/>
            <a:ext cx="5602224" cy="37033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5245" rIns="0" bIns="0" rtlCol="0" vert="horz">
            <a:spAutoFit/>
          </a:bodyPr>
          <a:lstStyle/>
          <a:p>
            <a:pPr marL="25400">
              <a:lnSpc>
                <a:spcPts val="3900"/>
              </a:lnSpc>
            </a:pPr>
            <a:r>
              <a:rPr dirty="0" spc="-5"/>
              <a:t>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5901" y="234060"/>
            <a:ext cx="6407785" cy="28638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25"/>
              <a:t>Результати </a:t>
            </a:r>
            <a:r>
              <a:rPr dirty="0"/>
              <a:t>дослідження </a:t>
            </a:r>
            <a:r>
              <a:rPr dirty="0" spc="-5"/>
              <a:t>поведінки </a:t>
            </a:r>
            <a:r>
              <a:rPr dirty="0"/>
              <a:t>системи під </a:t>
            </a:r>
            <a:r>
              <a:rPr dirty="0" spc="-5"/>
              <a:t>час</a:t>
            </a:r>
            <a:r>
              <a:rPr dirty="0"/>
              <a:t> </a:t>
            </a:r>
            <a:r>
              <a:rPr dirty="0" spc="-5"/>
              <a:t>навантаження</a:t>
            </a:r>
          </a:p>
        </p:txBody>
      </p:sp>
      <p:sp>
        <p:nvSpPr>
          <p:cNvPr id="3" name="object 3"/>
          <p:cNvSpPr/>
          <p:nvPr/>
        </p:nvSpPr>
        <p:spPr>
          <a:xfrm>
            <a:off x="952500" y="2877311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952500" y="2543555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52500" y="2209800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52500" y="1876044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952500" y="1542288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52500" y="1208532"/>
            <a:ext cx="4410710" cy="0"/>
          </a:xfrm>
          <a:custGeom>
            <a:avLst/>
            <a:gdLst/>
            <a:ahLst/>
            <a:cxnLst/>
            <a:rect l="l" t="t" r="r" b="b"/>
            <a:pathLst>
              <a:path w="4410710" h="0">
                <a:moveTo>
                  <a:pt x="0" y="0"/>
                </a:moveTo>
                <a:lnTo>
                  <a:pt x="4410456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152905" y="1303782"/>
            <a:ext cx="4010025" cy="1207135"/>
          </a:xfrm>
          <a:custGeom>
            <a:avLst/>
            <a:gdLst/>
            <a:ahLst/>
            <a:cxnLst/>
            <a:rect l="l" t="t" r="r" b="b"/>
            <a:pathLst>
              <a:path w="4010025" h="1207135">
                <a:moveTo>
                  <a:pt x="0" y="160019"/>
                </a:moveTo>
                <a:lnTo>
                  <a:pt x="400812" y="0"/>
                </a:lnTo>
                <a:lnTo>
                  <a:pt x="801624" y="1037843"/>
                </a:lnTo>
                <a:lnTo>
                  <a:pt x="1203960" y="842771"/>
                </a:lnTo>
                <a:lnTo>
                  <a:pt x="1604771" y="647700"/>
                </a:lnTo>
                <a:lnTo>
                  <a:pt x="2005583" y="426719"/>
                </a:lnTo>
                <a:lnTo>
                  <a:pt x="2406396" y="161543"/>
                </a:lnTo>
                <a:lnTo>
                  <a:pt x="2807208" y="1207007"/>
                </a:lnTo>
                <a:lnTo>
                  <a:pt x="3208020" y="999743"/>
                </a:lnTo>
                <a:lnTo>
                  <a:pt x="3608831" y="780288"/>
                </a:lnTo>
                <a:lnTo>
                  <a:pt x="4009644" y="548639"/>
                </a:lnTo>
              </a:path>
            </a:pathLst>
          </a:custGeom>
          <a:ln w="28956">
            <a:solidFill>
              <a:srgbClr val="5B9B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152905" y="1303782"/>
            <a:ext cx="4010025" cy="1195070"/>
          </a:xfrm>
          <a:custGeom>
            <a:avLst/>
            <a:gdLst/>
            <a:ahLst/>
            <a:cxnLst/>
            <a:rect l="l" t="t" r="r" b="b"/>
            <a:pathLst>
              <a:path w="4010025" h="1195070">
                <a:moveTo>
                  <a:pt x="0" y="195071"/>
                </a:moveTo>
                <a:lnTo>
                  <a:pt x="400812" y="0"/>
                </a:lnTo>
                <a:lnTo>
                  <a:pt x="801624" y="1025651"/>
                </a:lnTo>
                <a:lnTo>
                  <a:pt x="1203960" y="818388"/>
                </a:lnTo>
                <a:lnTo>
                  <a:pt x="1604771" y="585215"/>
                </a:lnTo>
                <a:lnTo>
                  <a:pt x="2005583" y="414527"/>
                </a:lnTo>
                <a:lnTo>
                  <a:pt x="2406396" y="160019"/>
                </a:lnTo>
                <a:lnTo>
                  <a:pt x="2807208" y="1194815"/>
                </a:lnTo>
                <a:lnTo>
                  <a:pt x="3208020" y="975359"/>
                </a:lnTo>
                <a:lnTo>
                  <a:pt x="3608831" y="755903"/>
                </a:lnTo>
                <a:lnTo>
                  <a:pt x="4009644" y="512063"/>
                </a:lnTo>
              </a:path>
            </a:pathLst>
          </a:custGeom>
          <a:ln w="28956">
            <a:solidFill>
              <a:srgbClr val="EC7C3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52905" y="1302258"/>
            <a:ext cx="4010025" cy="820419"/>
          </a:xfrm>
          <a:custGeom>
            <a:avLst/>
            <a:gdLst/>
            <a:ahLst/>
            <a:cxnLst/>
            <a:rect l="l" t="t" r="r" b="b"/>
            <a:pathLst>
              <a:path w="4010025" h="820419">
                <a:moveTo>
                  <a:pt x="0" y="734567"/>
                </a:moveTo>
                <a:lnTo>
                  <a:pt x="400812" y="537971"/>
                </a:lnTo>
                <a:lnTo>
                  <a:pt x="801624" y="169163"/>
                </a:lnTo>
                <a:lnTo>
                  <a:pt x="1203960" y="819912"/>
                </a:lnTo>
                <a:lnTo>
                  <a:pt x="1604771" y="623315"/>
                </a:lnTo>
                <a:lnTo>
                  <a:pt x="2005583" y="562355"/>
                </a:lnTo>
                <a:lnTo>
                  <a:pt x="2406396" y="757427"/>
                </a:lnTo>
                <a:lnTo>
                  <a:pt x="2807208" y="0"/>
                </a:lnTo>
                <a:lnTo>
                  <a:pt x="3208020" y="166115"/>
                </a:lnTo>
                <a:lnTo>
                  <a:pt x="3608831" y="85343"/>
                </a:lnTo>
                <a:lnTo>
                  <a:pt x="4009644" y="670559"/>
                </a:lnTo>
              </a:path>
            </a:pathLst>
          </a:custGeom>
          <a:ln w="28955">
            <a:solidFill>
              <a:srgbClr val="A4A4A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152905" y="1486661"/>
            <a:ext cx="802005" cy="1026160"/>
          </a:xfrm>
          <a:custGeom>
            <a:avLst/>
            <a:gdLst/>
            <a:ahLst/>
            <a:cxnLst/>
            <a:rect l="l" t="t" r="r" b="b"/>
            <a:pathLst>
              <a:path w="802005" h="1026160">
                <a:moveTo>
                  <a:pt x="0" y="0"/>
                </a:moveTo>
                <a:lnTo>
                  <a:pt x="400812" y="1025651"/>
                </a:lnTo>
                <a:lnTo>
                  <a:pt x="801624" y="842772"/>
                </a:lnTo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158489" y="1463802"/>
            <a:ext cx="2004060" cy="1022985"/>
          </a:xfrm>
          <a:custGeom>
            <a:avLst/>
            <a:gdLst/>
            <a:ahLst/>
            <a:cxnLst/>
            <a:rect l="l" t="t" r="r" b="b"/>
            <a:pathLst>
              <a:path w="2004060" h="1022985">
                <a:moveTo>
                  <a:pt x="0" y="242315"/>
                </a:moveTo>
                <a:lnTo>
                  <a:pt x="400812" y="0"/>
                </a:lnTo>
                <a:lnTo>
                  <a:pt x="801624" y="1022603"/>
                </a:lnTo>
                <a:lnTo>
                  <a:pt x="1202436" y="803148"/>
                </a:lnTo>
                <a:lnTo>
                  <a:pt x="1603248" y="583692"/>
                </a:lnTo>
                <a:lnTo>
                  <a:pt x="2004060" y="352044"/>
                </a:lnTo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31951" y="2796285"/>
            <a:ext cx="227965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00304" y="2462148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10000,00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0304" y="2128139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20000,00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0304" y="1794383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30000,00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00304" y="1460246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40000,00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00304" y="1126235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50000,00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539110" y="823721"/>
            <a:ext cx="756285" cy="235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solidFill>
                  <a:srgbClr val="585858"/>
                </a:solidFill>
                <a:latin typeface="Calibri"/>
                <a:cs typeface="Calibri"/>
              </a:rPr>
              <a:t>Ітерація</a:t>
            </a:r>
            <a:r>
              <a:rPr dirty="0" sz="1400" spc="-9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585858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908303" y="6103620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908303" y="5864352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908303" y="5625084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908303" y="5385815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908303" y="5146547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908303" y="4908803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908303" y="4669535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908303" y="4430267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908303" y="4191000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908303" y="3951732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908303" y="3712464"/>
            <a:ext cx="4389120" cy="0"/>
          </a:xfrm>
          <a:custGeom>
            <a:avLst/>
            <a:gdLst/>
            <a:ahLst/>
            <a:cxnLst/>
            <a:rect l="l" t="t" r="r" b="b"/>
            <a:pathLst>
              <a:path w="4389120" h="0">
                <a:moveTo>
                  <a:pt x="0" y="0"/>
                </a:moveTo>
                <a:lnTo>
                  <a:pt x="4389120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107186" y="3850385"/>
            <a:ext cx="3990340" cy="1727200"/>
          </a:xfrm>
          <a:custGeom>
            <a:avLst/>
            <a:gdLst/>
            <a:ahLst/>
            <a:cxnLst/>
            <a:rect l="l" t="t" r="r" b="b"/>
            <a:pathLst>
              <a:path w="3990340" h="1727200">
                <a:moveTo>
                  <a:pt x="0" y="228600"/>
                </a:moveTo>
                <a:lnTo>
                  <a:pt x="399288" y="0"/>
                </a:lnTo>
                <a:lnTo>
                  <a:pt x="798576" y="1502664"/>
                </a:lnTo>
                <a:lnTo>
                  <a:pt x="1197864" y="1205483"/>
                </a:lnTo>
                <a:lnTo>
                  <a:pt x="1595627" y="925068"/>
                </a:lnTo>
                <a:lnTo>
                  <a:pt x="1994915" y="611124"/>
                </a:lnTo>
                <a:lnTo>
                  <a:pt x="2394204" y="230124"/>
                </a:lnTo>
                <a:lnTo>
                  <a:pt x="2793491" y="1726691"/>
                </a:lnTo>
                <a:lnTo>
                  <a:pt x="3192779" y="1431036"/>
                </a:lnTo>
                <a:lnTo>
                  <a:pt x="3590543" y="1117091"/>
                </a:lnTo>
                <a:lnTo>
                  <a:pt x="3989831" y="784859"/>
                </a:lnTo>
              </a:path>
            </a:pathLst>
          </a:custGeom>
          <a:ln w="28956">
            <a:solidFill>
              <a:srgbClr val="5B9B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107186" y="3850385"/>
            <a:ext cx="3990340" cy="1693545"/>
          </a:xfrm>
          <a:custGeom>
            <a:avLst/>
            <a:gdLst/>
            <a:ahLst/>
            <a:cxnLst/>
            <a:rect l="l" t="t" r="r" b="b"/>
            <a:pathLst>
              <a:path w="3990340" h="1693545">
                <a:moveTo>
                  <a:pt x="0" y="280415"/>
                </a:moveTo>
                <a:lnTo>
                  <a:pt x="399288" y="0"/>
                </a:lnTo>
                <a:lnTo>
                  <a:pt x="798576" y="1484376"/>
                </a:lnTo>
                <a:lnTo>
                  <a:pt x="1197864" y="1187195"/>
                </a:lnTo>
                <a:lnTo>
                  <a:pt x="1595627" y="908303"/>
                </a:lnTo>
                <a:lnTo>
                  <a:pt x="1994915" y="594359"/>
                </a:lnTo>
                <a:lnTo>
                  <a:pt x="2394204" y="228600"/>
                </a:lnTo>
                <a:lnTo>
                  <a:pt x="2793491" y="1693164"/>
                </a:lnTo>
                <a:lnTo>
                  <a:pt x="3192779" y="1395983"/>
                </a:lnTo>
                <a:lnTo>
                  <a:pt x="3590543" y="1082039"/>
                </a:lnTo>
                <a:lnTo>
                  <a:pt x="3989831" y="749807"/>
                </a:lnTo>
              </a:path>
            </a:pathLst>
          </a:custGeom>
          <a:ln w="28956">
            <a:solidFill>
              <a:srgbClr val="EC7C3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107186" y="4075938"/>
            <a:ext cx="3990340" cy="2026920"/>
          </a:xfrm>
          <a:custGeom>
            <a:avLst/>
            <a:gdLst/>
            <a:ahLst/>
            <a:cxnLst/>
            <a:rect l="l" t="t" r="r" b="b"/>
            <a:pathLst>
              <a:path w="3990340" h="2026920">
                <a:moveTo>
                  <a:pt x="0" y="2026920"/>
                </a:moveTo>
                <a:lnTo>
                  <a:pt x="399288" y="560832"/>
                </a:lnTo>
                <a:lnTo>
                  <a:pt x="798576" y="0"/>
                </a:lnTo>
                <a:lnTo>
                  <a:pt x="1197864" y="1292352"/>
                </a:lnTo>
                <a:lnTo>
                  <a:pt x="1595627" y="943356"/>
                </a:lnTo>
                <a:lnTo>
                  <a:pt x="1994915" y="348995"/>
                </a:lnTo>
                <a:lnTo>
                  <a:pt x="2394204" y="9143"/>
                </a:lnTo>
                <a:lnTo>
                  <a:pt x="2793491" y="18287"/>
                </a:lnTo>
                <a:lnTo>
                  <a:pt x="3192779" y="15239"/>
                </a:lnTo>
                <a:lnTo>
                  <a:pt x="3590543" y="1239012"/>
                </a:lnTo>
                <a:lnTo>
                  <a:pt x="3989831" y="1274064"/>
                </a:lnTo>
              </a:path>
            </a:pathLst>
          </a:custGeom>
          <a:ln w="28956">
            <a:solidFill>
              <a:srgbClr val="A4A4A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107186" y="4112514"/>
            <a:ext cx="3990340" cy="1466215"/>
          </a:xfrm>
          <a:custGeom>
            <a:avLst/>
            <a:gdLst/>
            <a:ahLst/>
            <a:cxnLst/>
            <a:rect l="l" t="t" r="r" b="b"/>
            <a:pathLst>
              <a:path w="3990340" h="1466214">
                <a:moveTo>
                  <a:pt x="0" y="0"/>
                </a:moveTo>
                <a:lnTo>
                  <a:pt x="399288" y="1466088"/>
                </a:lnTo>
                <a:lnTo>
                  <a:pt x="798576" y="1205484"/>
                </a:lnTo>
                <a:lnTo>
                  <a:pt x="1197864" y="908304"/>
                </a:lnTo>
                <a:lnTo>
                  <a:pt x="1595627" y="629412"/>
                </a:lnTo>
                <a:lnTo>
                  <a:pt x="1994915" y="313944"/>
                </a:lnTo>
                <a:lnTo>
                  <a:pt x="2394204" y="16763"/>
                </a:lnTo>
                <a:lnTo>
                  <a:pt x="2793491" y="1431036"/>
                </a:lnTo>
                <a:lnTo>
                  <a:pt x="3192779" y="1115568"/>
                </a:lnTo>
                <a:lnTo>
                  <a:pt x="3590543" y="801624"/>
                </a:lnTo>
                <a:lnTo>
                  <a:pt x="3989831" y="469392"/>
                </a:lnTo>
              </a:path>
            </a:pathLst>
          </a:custGeom>
          <a:ln w="28955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13105" y="5783275"/>
            <a:ext cx="401955" cy="3949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5000,00</a:t>
            </a:r>
            <a:endParaRPr sz="900">
              <a:latin typeface="Calibri"/>
              <a:cs typeface="Calibri"/>
            </a:endParaRPr>
          </a:p>
          <a:p>
            <a:pPr marL="186055">
              <a:lnSpc>
                <a:spcPct val="100000"/>
              </a:lnSpc>
              <a:spcBef>
                <a:spcPts val="800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55193" y="5544311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10000,00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355193" y="5305044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15000,00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355193" y="5066029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20000,00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55193" y="4348860"/>
            <a:ext cx="460375" cy="6343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35000,00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30000,00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25000,00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55193" y="4109973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40000,00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55193" y="3870959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45000,00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55193" y="3631692"/>
            <a:ext cx="459740" cy="155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50000,00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82723" y="3329559"/>
            <a:ext cx="756285" cy="235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solidFill>
                  <a:srgbClr val="585858"/>
                </a:solidFill>
                <a:latin typeface="Calibri"/>
                <a:cs typeface="Calibri"/>
              </a:rPr>
              <a:t>Ітерація</a:t>
            </a:r>
            <a:r>
              <a:rPr dirty="0" sz="1400" spc="-9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585858"/>
                </a:solidFill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560819" y="3102864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6560819" y="2912364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6560819" y="2723388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6560819" y="2534411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6560819" y="2343911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6560819" y="2154935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560819" y="1965960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6560819" y="1776983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6560819" y="1586483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6560819" y="1397508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6560819" y="1208532"/>
            <a:ext cx="3889375" cy="0"/>
          </a:xfrm>
          <a:custGeom>
            <a:avLst/>
            <a:gdLst/>
            <a:ahLst/>
            <a:cxnLst/>
            <a:rect l="l" t="t" r="r" b="b"/>
            <a:pathLst>
              <a:path w="3889375" h="0">
                <a:moveTo>
                  <a:pt x="0" y="0"/>
                </a:moveTo>
                <a:lnTo>
                  <a:pt x="38892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6736842" y="1317497"/>
            <a:ext cx="3537585" cy="1369060"/>
          </a:xfrm>
          <a:custGeom>
            <a:avLst/>
            <a:gdLst/>
            <a:ahLst/>
            <a:cxnLst/>
            <a:rect l="l" t="t" r="r" b="b"/>
            <a:pathLst>
              <a:path w="3537584" h="1369060">
                <a:moveTo>
                  <a:pt x="0" y="181355"/>
                </a:moveTo>
                <a:lnTo>
                  <a:pt x="353567" y="0"/>
                </a:lnTo>
                <a:lnTo>
                  <a:pt x="707135" y="1190243"/>
                </a:lnTo>
                <a:lnTo>
                  <a:pt x="1062227" y="954024"/>
                </a:lnTo>
                <a:lnTo>
                  <a:pt x="1415796" y="733043"/>
                </a:lnTo>
                <a:lnTo>
                  <a:pt x="1769363" y="484631"/>
                </a:lnTo>
                <a:lnTo>
                  <a:pt x="2122931" y="181355"/>
                </a:lnTo>
                <a:lnTo>
                  <a:pt x="2476500" y="1368552"/>
                </a:lnTo>
                <a:lnTo>
                  <a:pt x="2830067" y="1133855"/>
                </a:lnTo>
                <a:lnTo>
                  <a:pt x="3183635" y="883919"/>
                </a:lnTo>
                <a:lnTo>
                  <a:pt x="3537204" y="621791"/>
                </a:lnTo>
              </a:path>
            </a:pathLst>
          </a:custGeom>
          <a:ln w="28956">
            <a:solidFill>
              <a:srgbClr val="5B9B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736842" y="1497330"/>
            <a:ext cx="3537585" cy="1190625"/>
          </a:xfrm>
          <a:custGeom>
            <a:avLst/>
            <a:gdLst/>
            <a:ahLst/>
            <a:cxnLst/>
            <a:rect l="l" t="t" r="r" b="b"/>
            <a:pathLst>
              <a:path w="3537584" h="1190625">
                <a:moveTo>
                  <a:pt x="0" y="0"/>
                </a:moveTo>
                <a:lnTo>
                  <a:pt x="353567" y="1190244"/>
                </a:lnTo>
                <a:lnTo>
                  <a:pt x="707135" y="996696"/>
                </a:lnTo>
                <a:lnTo>
                  <a:pt x="1062227" y="760476"/>
                </a:lnTo>
                <a:lnTo>
                  <a:pt x="1415796" y="539496"/>
                </a:lnTo>
                <a:lnTo>
                  <a:pt x="1769363" y="291084"/>
                </a:lnTo>
                <a:lnTo>
                  <a:pt x="2122931" y="1524"/>
                </a:lnTo>
                <a:lnTo>
                  <a:pt x="2476500" y="1161288"/>
                </a:lnTo>
                <a:lnTo>
                  <a:pt x="2830067" y="925068"/>
                </a:lnTo>
                <a:lnTo>
                  <a:pt x="3183635" y="676656"/>
                </a:lnTo>
                <a:lnTo>
                  <a:pt x="3537204" y="428244"/>
                </a:lnTo>
              </a:path>
            </a:pathLst>
          </a:custGeom>
          <a:ln w="28956">
            <a:solidFill>
              <a:srgbClr val="EC7C3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6736842" y="1370838"/>
            <a:ext cx="3537585" cy="1315720"/>
          </a:xfrm>
          <a:custGeom>
            <a:avLst/>
            <a:gdLst/>
            <a:ahLst/>
            <a:cxnLst/>
            <a:rect l="l" t="t" r="r" b="b"/>
            <a:pathLst>
              <a:path w="3537584" h="1315720">
                <a:moveTo>
                  <a:pt x="0" y="153924"/>
                </a:moveTo>
                <a:lnTo>
                  <a:pt x="353567" y="1231391"/>
                </a:lnTo>
                <a:lnTo>
                  <a:pt x="707135" y="361188"/>
                </a:lnTo>
                <a:lnTo>
                  <a:pt x="1062227" y="1315212"/>
                </a:lnTo>
                <a:lnTo>
                  <a:pt x="1415796" y="982979"/>
                </a:lnTo>
                <a:lnTo>
                  <a:pt x="1769363" y="595884"/>
                </a:lnTo>
                <a:lnTo>
                  <a:pt x="2122931" y="128015"/>
                </a:lnTo>
                <a:lnTo>
                  <a:pt x="2476500" y="525779"/>
                </a:lnTo>
                <a:lnTo>
                  <a:pt x="2830067" y="1272539"/>
                </a:lnTo>
                <a:lnTo>
                  <a:pt x="3183635" y="0"/>
                </a:lnTo>
                <a:lnTo>
                  <a:pt x="3537204" y="995172"/>
                </a:lnTo>
              </a:path>
            </a:pathLst>
          </a:custGeom>
          <a:ln w="28956">
            <a:solidFill>
              <a:srgbClr val="A4A4A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7090409" y="1536953"/>
            <a:ext cx="3183890" cy="1137285"/>
          </a:xfrm>
          <a:custGeom>
            <a:avLst/>
            <a:gdLst/>
            <a:ahLst/>
            <a:cxnLst/>
            <a:rect l="l" t="t" r="r" b="b"/>
            <a:pathLst>
              <a:path w="3183890" h="1137285">
                <a:moveTo>
                  <a:pt x="0" y="1136904"/>
                </a:moveTo>
                <a:lnTo>
                  <a:pt x="353568" y="943356"/>
                </a:lnTo>
                <a:lnTo>
                  <a:pt x="708660" y="707136"/>
                </a:lnTo>
                <a:lnTo>
                  <a:pt x="1062228" y="486156"/>
                </a:lnTo>
                <a:lnTo>
                  <a:pt x="1415796" y="236220"/>
                </a:lnTo>
                <a:lnTo>
                  <a:pt x="1769364" y="0"/>
                </a:lnTo>
                <a:lnTo>
                  <a:pt x="2122932" y="1121664"/>
                </a:lnTo>
                <a:lnTo>
                  <a:pt x="2476500" y="871728"/>
                </a:lnTo>
                <a:lnTo>
                  <a:pt x="2830068" y="623316"/>
                </a:lnTo>
                <a:lnTo>
                  <a:pt x="3183636" y="359663"/>
                </a:lnTo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 txBox="1"/>
          <p:nvPr/>
        </p:nvSpPr>
        <p:spPr>
          <a:xfrm>
            <a:off x="6008623" y="1126235"/>
            <a:ext cx="459740" cy="205041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50000,00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45000,00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40000,00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35000,00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30000,00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25000,00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20000,00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15000,00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10000,00</a:t>
            </a:r>
            <a:endParaRPr sz="900">
              <a:latin typeface="Calibri"/>
              <a:cs typeface="Calibri"/>
            </a:endParaRPr>
          </a:p>
          <a:p>
            <a:pPr marL="70485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5000,00</a:t>
            </a:r>
            <a:endParaRPr sz="900">
              <a:latin typeface="Calibri"/>
              <a:cs typeface="Calibri"/>
            </a:endParaRPr>
          </a:p>
          <a:p>
            <a:pPr marL="244475">
              <a:lnSpc>
                <a:spcPct val="100000"/>
              </a:lnSpc>
              <a:spcBef>
                <a:spcPts val="409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0,00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7886827" y="823721"/>
            <a:ext cx="756285" cy="235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solidFill>
                  <a:srgbClr val="585858"/>
                </a:solidFill>
                <a:latin typeface="Calibri"/>
                <a:cs typeface="Calibri"/>
              </a:rPr>
              <a:t>Ітерація</a:t>
            </a:r>
            <a:r>
              <a:rPr dirty="0" sz="1400" spc="-9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585858"/>
                </a:solidFill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6477000" y="6103620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6477000" y="5885688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6477000" y="5667755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6477000" y="5449823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6477000" y="5231891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6477000" y="5013959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6477000" y="4796028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6477000" y="4578096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6477000" y="4361688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6477000" y="4143755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6477000" y="3925823"/>
            <a:ext cx="4232275" cy="0"/>
          </a:xfrm>
          <a:custGeom>
            <a:avLst/>
            <a:gdLst/>
            <a:ahLst/>
            <a:cxnLst/>
            <a:rect l="l" t="t" r="r" b="b"/>
            <a:pathLst>
              <a:path w="4232275" h="0">
                <a:moveTo>
                  <a:pt x="0" y="0"/>
                </a:moveTo>
                <a:lnTo>
                  <a:pt x="4232148" y="0"/>
                </a:lnTo>
              </a:path>
            </a:pathLst>
          </a:custGeom>
          <a:ln w="9144">
            <a:solidFill>
              <a:srgbClr val="D9D9D9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6669785" y="4066794"/>
            <a:ext cx="3846829" cy="1557655"/>
          </a:xfrm>
          <a:custGeom>
            <a:avLst/>
            <a:gdLst/>
            <a:ahLst/>
            <a:cxnLst/>
            <a:rect l="l" t="t" r="r" b="b"/>
            <a:pathLst>
              <a:path w="3846829" h="1557654">
                <a:moveTo>
                  <a:pt x="0" y="192023"/>
                </a:moveTo>
                <a:lnTo>
                  <a:pt x="384048" y="0"/>
                </a:lnTo>
                <a:lnTo>
                  <a:pt x="769620" y="1351787"/>
                </a:lnTo>
                <a:lnTo>
                  <a:pt x="1153668" y="1082039"/>
                </a:lnTo>
                <a:lnTo>
                  <a:pt x="1537716" y="827531"/>
                </a:lnTo>
                <a:lnTo>
                  <a:pt x="1923288" y="541019"/>
                </a:lnTo>
                <a:lnTo>
                  <a:pt x="2307336" y="193547"/>
                </a:lnTo>
                <a:lnTo>
                  <a:pt x="2692908" y="1557527"/>
                </a:lnTo>
                <a:lnTo>
                  <a:pt x="3076956" y="1287779"/>
                </a:lnTo>
                <a:lnTo>
                  <a:pt x="3461004" y="1001267"/>
                </a:lnTo>
                <a:lnTo>
                  <a:pt x="3846576" y="697991"/>
                </a:lnTo>
              </a:path>
            </a:pathLst>
          </a:custGeom>
          <a:ln w="28956">
            <a:solidFill>
              <a:srgbClr val="5B9BD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6669785" y="4051553"/>
            <a:ext cx="3846829" cy="1557655"/>
          </a:xfrm>
          <a:custGeom>
            <a:avLst/>
            <a:gdLst/>
            <a:ahLst/>
            <a:cxnLst/>
            <a:rect l="l" t="t" r="r" b="b"/>
            <a:pathLst>
              <a:path w="3846829" h="1557654">
                <a:moveTo>
                  <a:pt x="0" y="254508"/>
                </a:moveTo>
                <a:lnTo>
                  <a:pt x="384048" y="0"/>
                </a:lnTo>
                <a:lnTo>
                  <a:pt x="769620" y="1351788"/>
                </a:lnTo>
                <a:lnTo>
                  <a:pt x="1153668" y="1080516"/>
                </a:lnTo>
                <a:lnTo>
                  <a:pt x="1537716" y="826008"/>
                </a:lnTo>
                <a:lnTo>
                  <a:pt x="1923288" y="541020"/>
                </a:lnTo>
                <a:lnTo>
                  <a:pt x="2307336" y="207264"/>
                </a:lnTo>
                <a:lnTo>
                  <a:pt x="2692908" y="1557528"/>
                </a:lnTo>
                <a:lnTo>
                  <a:pt x="3076956" y="1271016"/>
                </a:lnTo>
                <a:lnTo>
                  <a:pt x="3461004" y="984504"/>
                </a:lnTo>
                <a:lnTo>
                  <a:pt x="3846576" y="682752"/>
                </a:lnTo>
              </a:path>
            </a:pathLst>
          </a:custGeom>
          <a:ln w="28955">
            <a:solidFill>
              <a:srgbClr val="EC7C3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6669785" y="4263390"/>
            <a:ext cx="3846829" cy="1839595"/>
          </a:xfrm>
          <a:custGeom>
            <a:avLst/>
            <a:gdLst/>
            <a:ahLst/>
            <a:cxnLst/>
            <a:rect l="l" t="t" r="r" b="b"/>
            <a:pathLst>
              <a:path w="3846829" h="1839595">
                <a:moveTo>
                  <a:pt x="0" y="742188"/>
                </a:moveTo>
                <a:lnTo>
                  <a:pt x="384048" y="487680"/>
                </a:lnTo>
                <a:lnTo>
                  <a:pt x="769620" y="1839468"/>
                </a:lnTo>
                <a:lnTo>
                  <a:pt x="1153668" y="1360932"/>
                </a:lnTo>
                <a:lnTo>
                  <a:pt x="1537716" y="1138428"/>
                </a:lnTo>
                <a:lnTo>
                  <a:pt x="1923288" y="979932"/>
                </a:lnTo>
                <a:lnTo>
                  <a:pt x="2307336" y="740664"/>
                </a:lnTo>
                <a:lnTo>
                  <a:pt x="2692908" y="0"/>
                </a:lnTo>
                <a:lnTo>
                  <a:pt x="3076956" y="6096"/>
                </a:lnTo>
                <a:lnTo>
                  <a:pt x="3461004" y="1296924"/>
                </a:lnTo>
                <a:lnTo>
                  <a:pt x="3846576" y="1168908"/>
                </a:lnTo>
              </a:path>
            </a:pathLst>
          </a:custGeom>
          <a:ln w="28956">
            <a:solidFill>
              <a:srgbClr val="A4A4A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6669785" y="4289297"/>
            <a:ext cx="3846829" cy="1336675"/>
          </a:xfrm>
          <a:custGeom>
            <a:avLst/>
            <a:gdLst/>
            <a:ahLst/>
            <a:cxnLst/>
            <a:rect l="l" t="t" r="r" b="b"/>
            <a:pathLst>
              <a:path w="3846829" h="1336675">
                <a:moveTo>
                  <a:pt x="0" y="0"/>
                </a:moveTo>
                <a:lnTo>
                  <a:pt x="384048" y="1336548"/>
                </a:lnTo>
                <a:lnTo>
                  <a:pt x="769620" y="1097280"/>
                </a:lnTo>
                <a:lnTo>
                  <a:pt x="1153668" y="827532"/>
                </a:lnTo>
                <a:lnTo>
                  <a:pt x="1537716" y="573024"/>
                </a:lnTo>
                <a:lnTo>
                  <a:pt x="1923288" y="286512"/>
                </a:lnTo>
                <a:lnTo>
                  <a:pt x="2307336" y="15239"/>
                </a:lnTo>
                <a:lnTo>
                  <a:pt x="2692908" y="1303020"/>
                </a:lnTo>
                <a:lnTo>
                  <a:pt x="3076956" y="1016507"/>
                </a:lnTo>
                <a:lnTo>
                  <a:pt x="3461004" y="729995"/>
                </a:lnTo>
                <a:lnTo>
                  <a:pt x="3846576" y="428244"/>
                </a:lnTo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 txBox="1"/>
          <p:nvPr/>
        </p:nvSpPr>
        <p:spPr>
          <a:xfrm>
            <a:off x="6069584" y="3844163"/>
            <a:ext cx="315595" cy="2334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50000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45000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40000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35000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30000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25000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20000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15000</a:t>
            </a:r>
            <a:endParaRPr sz="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10000</a:t>
            </a:r>
            <a:endParaRPr sz="900">
              <a:latin typeface="Calibri"/>
              <a:cs typeface="Calibri"/>
            </a:endParaRPr>
          </a:p>
          <a:p>
            <a:pPr marL="70485">
              <a:lnSpc>
                <a:spcPct val="100000"/>
              </a:lnSpc>
              <a:spcBef>
                <a:spcPts val="635"/>
              </a:spcBef>
            </a:pPr>
            <a:r>
              <a:rPr dirty="0" sz="900" spc="-5">
                <a:solidFill>
                  <a:srgbClr val="585858"/>
                </a:solidFill>
                <a:latin typeface="Calibri"/>
                <a:cs typeface="Calibri"/>
              </a:rPr>
              <a:t>5000</a:t>
            </a:r>
            <a:endParaRPr sz="9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630"/>
              </a:spcBef>
            </a:pPr>
            <a:r>
              <a:rPr dirty="0" sz="900">
                <a:solidFill>
                  <a:srgbClr val="585858"/>
                </a:solidFill>
                <a:latin typeface="Calibri"/>
                <a:cs typeface="Calibri"/>
              </a:rPr>
              <a:t>0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8046466" y="3542029"/>
            <a:ext cx="756285" cy="2355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 spc="-5">
                <a:solidFill>
                  <a:srgbClr val="585858"/>
                </a:solidFill>
                <a:latin typeface="Calibri"/>
                <a:cs typeface="Calibri"/>
              </a:rPr>
              <a:t>Ітерація</a:t>
            </a:r>
            <a:r>
              <a:rPr dirty="0" sz="1400" spc="-95">
                <a:solidFill>
                  <a:srgbClr val="585858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585858"/>
                </a:solidFill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5620511" y="6156965"/>
            <a:ext cx="916686" cy="70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55245" rIns="0" bIns="0" rtlCol="0" vert="horz">
            <a:spAutoFit/>
          </a:bodyPr>
          <a:lstStyle/>
          <a:p>
            <a:pPr marL="25400">
              <a:lnSpc>
                <a:spcPts val="3900"/>
              </a:lnSpc>
            </a:pPr>
            <a:r>
              <a:rPr dirty="0" spc="-5"/>
              <a:t>8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ШКІПЕР MOONLIGHT</dc:creator>
  <dc:title>Система керування базою даних  фармакологічного підприємтсва</dc:title>
  <dcterms:created xsi:type="dcterms:W3CDTF">2016-07-09T12:36:48Z</dcterms:created>
  <dcterms:modified xsi:type="dcterms:W3CDTF">2016-07-09T12:36:48Z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2015-11-18T00:00:00Z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2016-07-09T00:00:00Z</vt:filetime>
  </property>
</Properties>
</file>