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7"/>
  </p:notesMasterIdLst>
  <p:sldIdLst>
    <p:sldId id="256" r:id="rId2"/>
    <p:sldId id="278" r:id="rId3"/>
    <p:sldId id="260" r:id="rId4"/>
    <p:sldId id="261" r:id="rId5"/>
    <p:sldId id="258" r:id="rId6"/>
    <p:sldId id="269" r:id="rId7"/>
    <p:sldId id="270" r:id="rId8"/>
    <p:sldId id="271" r:id="rId9"/>
    <p:sldId id="273" r:id="rId10"/>
    <p:sldId id="276" r:id="rId11"/>
    <p:sldId id="277" r:id="rId12"/>
    <p:sldId id="272" r:id="rId13"/>
    <p:sldId id="275" r:id="rId14"/>
    <p:sldId id="274" r:id="rId15"/>
    <p:sldId id="279" r:id="rId16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50" autoAdjust="0"/>
    <p:restoredTop sz="94718" autoAdjust="0"/>
  </p:normalViewPr>
  <p:slideViewPr>
    <p:cSldViewPr>
      <p:cViewPr>
        <p:scale>
          <a:sx n="75" d="100"/>
          <a:sy n="75" d="100"/>
        </p:scale>
        <p:origin x="-100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4366C5F-90EA-47F7-A59B-5984D4D8D810}" type="datetimeFigureOut">
              <a:rPr lang="ru-RU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F7EE4A5-1274-44E5-8804-4F7D2B3EF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0CAE451-CD7A-44C1-8C75-BCD365BD9C63}" type="datetimeFigureOut">
              <a:rPr lang="ru-RU" smtClean="0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2E1451C-3C8D-45E2-AAF0-5D656A44BB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over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51C887B-F4BC-4357-9252-8F0924CCE5F4}" type="datetimeFigureOut">
              <a:rPr lang="ru-RU" smtClean="0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15A14A1-5306-4368-A639-20EBBE0034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fld id="{CD5155AD-6ED0-459C-B23C-F51F9AA2599E}" type="datetimeFigureOut">
              <a:rPr lang="ru-RU" smtClean="0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DA01646-EEDC-4C6F-BCEC-579F7ACE5D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D1FD4F-CD32-46C5-A108-41B698B3EFD0}" type="datetimeFigureOut">
              <a:rPr lang="ru-RU" smtClean="0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8846F20-A7FF-429F-8772-2835C5F584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EDE5F43-8D90-4323-993F-7B2E56B1D8AE}" type="datetimeFigureOut">
              <a:rPr lang="ru-RU" smtClean="0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0006AEDF-B3E1-40D8-A8FA-4FC82E35A2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over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03A154A-9CD5-49C1-B6A1-57CB932C592C}" type="datetimeFigureOut">
              <a:rPr lang="ru-RU" smtClean="0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B3FD4F5-47F5-4937-A69D-0B243F3318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BF7A23-B08B-4D51-9E77-8046427B8395}" type="datetimeFigureOut">
              <a:rPr lang="ru-RU" smtClean="0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9E0D2D5-6C06-428C-8569-9B48539391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C405A01-7A0D-4726-AB23-D230A83F0C18}" type="datetimeFigureOut">
              <a:rPr lang="ru-RU" smtClean="0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B001093-1601-4BC3-B45F-26B40FC42C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FCC942E5-BD73-49BF-AC32-1E4698891593}" type="datetimeFigureOut">
              <a:rPr lang="ru-RU" smtClean="0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2D5FBA4-F9FC-4636-8F5C-38E05E3854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DED0138-7867-45F8-BF39-D6A1F724607D}" type="datetimeFigureOut">
              <a:rPr lang="ru-RU" smtClean="0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4EB68BC-D58C-40A4-BC5A-BB8F09FA64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7E3A1BC-12CC-47B6-92AA-BDC87C314DE9}" type="datetimeFigureOut">
              <a:rPr lang="ru-RU" smtClean="0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0A2C743-73DF-46AA-9F2D-E3546FC62F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over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F27E937-DBCA-4263-AD21-0566286B3038}" type="datetimeFigureOut">
              <a:rPr lang="ru-RU" smtClean="0"/>
              <a:pPr>
                <a:defRPr/>
              </a:pPr>
              <a:t>17.11.2015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897BB4C-C19A-45C7-A4CD-AC8CBEA990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 spd="med">
    <p:cover dir="r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352928" cy="4104456"/>
          </a:xfr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perspectiveFront"/>
            <a:lightRig rig="threePt" dir="t"/>
          </a:scene3d>
          <a:sp3d>
            <a:bevelT w="101600" prst="riblet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uk-UA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/>
              </a:rPr>
              <a:t>Інформаційна технологія координації багатолінійного технологічного процесу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797153"/>
            <a:ext cx="4568552" cy="1631032"/>
          </a:xfrm>
          <a:solidFill>
            <a:schemeClr val="bg1">
              <a:lumMod val="75000"/>
            </a:schemeClr>
          </a:solidFill>
          <a:ln w="57150"/>
        </p:spPr>
        <p:style>
          <a:lnRef idx="0">
            <a:schemeClr val="accent1"/>
          </a:lnRef>
          <a:fillRef idx="1001">
            <a:schemeClr val="l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Виконано: 	    ст. гр. 3КСУА-14м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    Дуда Марина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			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Керівник: 	    проф. , зав. каф. КСУ</a:t>
            </a:r>
          </a:p>
          <a:p>
            <a:pPr algn="l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uk-UA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Дубовой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В.М.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2" y="1268760"/>
            <a:ext cx="7920880" cy="53285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6296" y="5229200"/>
            <a:ext cx="1907704" cy="1051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7308304" y="3933056"/>
            <a:ext cx="1378496" cy="7852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0"/>
            <a:ext cx="7704856" cy="1124744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kumimoji="0" lang="uk-UA" sz="28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Структура програмного забезпечення. </a:t>
            </a:r>
            <a:r>
              <a:rPr lang="en-US" sz="20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UML-</a:t>
            </a:r>
            <a:r>
              <a:rPr lang="uk-UA" sz="2000" b="1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діагарама</a:t>
            </a:r>
            <a:r>
              <a:rPr lang="uk-UA" sz="20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пакетів</a:t>
            </a:r>
            <a:endParaRPr kumimoji="0" lang="ru-RU" sz="2800" b="1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0" y="1104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</a:rPr>
              <a:t>.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0" y="1104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</a:rPr>
              <a:t>.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3014" name="Object 6"/>
          <p:cNvGraphicFramePr>
            <a:graphicFrameLocks noChangeAspect="1"/>
          </p:cNvGraphicFramePr>
          <p:nvPr/>
        </p:nvGraphicFramePr>
        <p:xfrm>
          <a:off x="1475655" y="1556792"/>
          <a:ext cx="5936117" cy="4550095"/>
        </p:xfrm>
        <a:graphic>
          <a:graphicData uri="http://schemas.openxmlformats.org/presentationml/2006/ole">
            <p:oleObj spid="_x0000_s49155" name="Visio" r:id="rId3" imgW="9910879" imgH="6589888" progId="Visio.Drawing.11">
              <p:embed/>
            </p:oleObj>
          </a:graphicData>
        </a:graphic>
      </p:graphicFrame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4283968" y="1844824"/>
            <a:ext cx="4248472" cy="45365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844824"/>
            <a:ext cx="4032448" cy="45365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6296" y="5229200"/>
            <a:ext cx="1907704" cy="1051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7308304" y="3933056"/>
            <a:ext cx="1378496" cy="7852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0"/>
            <a:ext cx="7992888" cy="1224136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kumimoji="0" lang="uk-UA" sz="28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Структура програмного забезпечення</a:t>
            </a:r>
            <a:r>
              <a:rPr kumimoji="0" lang="uk-UA" sz="28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br>
              <a:rPr kumimoji="0" lang="uk-UA" sz="28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uk-UA" sz="20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20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UML-</a:t>
            </a:r>
            <a:r>
              <a:rPr lang="uk-UA" sz="20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діаграма розгортання та </a:t>
            </a:r>
            <a:r>
              <a:rPr lang="uk-UA" sz="20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компонентів.</a:t>
            </a:r>
            <a:endParaRPr kumimoji="0" lang="ru-RU" sz="2800" b="1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0" y="112474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</a:rPr>
              <a:t>.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0" y="112474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</a:rPr>
              <a:t>.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0179" name="Object 3"/>
          <p:cNvGraphicFramePr>
            <a:graphicFrameLocks noChangeAspect="1"/>
          </p:cNvGraphicFramePr>
          <p:nvPr/>
        </p:nvGraphicFramePr>
        <p:xfrm>
          <a:off x="323527" y="2996952"/>
          <a:ext cx="3825933" cy="3161928"/>
        </p:xfrm>
        <a:graphic>
          <a:graphicData uri="http://schemas.openxmlformats.org/presentationml/2006/ole">
            <p:oleObj spid="_x0000_s50179" name="Visio" r:id="rId3" imgW="6844891" imgH="5657538" progId="Visio.Drawing.11">
              <p:embed/>
            </p:oleObj>
          </a:graphicData>
        </a:graphic>
      </p:graphicFrame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179512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0181" name="Object 5"/>
          <p:cNvGraphicFramePr>
            <a:graphicFrameLocks noChangeAspect="1"/>
          </p:cNvGraphicFramePr>
          <p:nvPr/>
        </p:nvGraphicFramePr>
        <p:xfrm>
          <a:off x="4499992" y="3284984"/>
          <a:ext cx="3729645" cy="2808312"/>
        </p:xfrm>
        <a:graphic>
          <a:graphicData uri="http://schemas.openxmlformats.org/presentationml/2006/ole">
            <p:oleObj spid="_x0000_s50181" name="Visio" r:id="rId4" imgW="7039248" imgH="4915490" progId="Visio.Drawing.11">
              <p:embed/>
            </p:oleObj>
          </a:graphicData>
        </a:graphic>
      </p:graphicFrame>
      <p:sp>
        <p:nvSpPr>
          <p:cNvPr id="19" name="Текст 19"/>
          <p:cNvSpPr txBox="1">
            <a:spLocks/>
          </p:cNvSpPr>
          <p:nvPr/>
        </p:nvSpPr>
        <p:spPr>
          <a:xfrm>
            <a:off x="4572000" y="1988840"/>
            <a:ext cx="3087613" cy="32861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/>
          <a:lstStyle/>
          <a:p>
            <a:pPr marL="274320" lvl="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</a:pPr>
            <a:r>
              <a:rPr lang="en-US" sz="1200" dirty="0" smtClean="0">
                <a:ln w="17780" cmpd="sng">
                  <a:noFill/>
                  <a:prstDash val="solid"/>
                  <a:miter lim="800000"/>
                </a:ln>
                <a:solidFill>
                  <a:schemeClr val="tx2"/>
                </a:solidFill>
              </a:rPr>
              <a:t>UML-</a:t>
            </a:r>
            <a:r>
              <a:rPr lang="uk-UA" sz="1200" dirty="0" smtClean="0">
                <a:ln w="17780" cmpd="sng">
                  <a:noFill/>
                  <a:prstDash val="solid"/>
                  <a:miter lim="800000"/>
                </a:ln>
                <a:solidFill>
                  <a:schemeClr val="tx2"/>
                </a:solidFill>
              </a:rPr>
              <a:t>діаграма </a:t>
            </a:r>
            <a:r>
              <a:rPr lang="uk-UA" sz="1200" dirty="0" smtClean="0">
                <a:ln w="17780" cmpd="sng">
                  <a:noFill/>
                  <a:prstDash val="solid"/>
                  <a:miter lim="800000"/>
                </a:ln>
                <a:solidFill>
                  <a:schemeClr val="tx2"/>
                </a:solidFill>
              </a:rPr>
              <a:t>розгортання</a:t>
            </a:r>
            <a:endParaRPr kumimoji="0" lang="ru-RU" sz="120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Текст 19"/>
          <p:cNvSpPr txBox="1">
            <a:spLocks/>
          </p:cNvSpPr>
          <p:nvPr/>
        </p:nvSpPr>
        <p:spPr>
          <a:xfrm>
            <a:off x="467544" y="1988840"/>
            <a:ext cx="3087613" cy="32861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/>
          <a:lstStyle/>
          <a:p>
            <a:pPr marL="274320" lvl="0" indent="-274320" fontAlgn="auto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</a:pPr>
            <a:r>
              <a:rPr lang="en-US" sz="1200" dirty="0" smtClean="0">
                <a:ln w="17780" cmpd="sng">
                  <a:noFill/>
                  <a:prstDash val="solid"/>
                  <a:miter lim="800000"/>
                </a:ln>
                <a:solidFill>
                  <a:schemeClr val="tx2"/>
                </a:solidFill>
              </a:rPr>
              <a:t>UML-</a:t>
            </a:r>
            <a:r>
              <a:rPr lang="uk-UA" sz="1200" dirty="0" smtClean="0">
                <a:ln w="17780" cmpd="sng">
                  <a:noFill/>
                  <a:prstDash val="solid"/>
                  <a:miter lim="800000"/>
                </a:ln>
                <a:solidFill>
                  <a:schemeClr val="tx2"/>
                </a:solidFill>
              </a:rPr>
              <a:t>діаграма </a:t>
            </a:r>
            <a:r>
              <a:rPr lang="uk-UA" sz="1200" dirty="0" smtClean="0">
                <a:ln w="17780" cmpd="sng">
                  <a:noFill/>
                  <a:prstDash val="solid"/>
                  <a:miter lim="800000"/>
                </a:ln>
                <a:solidFill>
                  <a:schemeClr val="tx2"/>
                </a:solidFill>
              </a:rPr>
              <a:t>компонентів</a:t>
            </a:r>
            <a:endParaRPr kumimoji="0" lang="ru-RU" sz="1200" i="0" u="none" strike="noStrike" kern="1200" cap="none" spc="0" normalizeH="0" baseline="0" noProof="0" dirty="0" smtClean="0">
              <a:ln w="17780" cmpd="sng">
                <a:noFill/>
                <a:prstDash val="solid"/>
                <a:miter lim="800000"/>
              </a:ln>
              <a:solidFill>
                <a:schemeClr val="tx2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275856" y="0"/>
            <a:ext cx="4824536" cy="66693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2390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Заголовок 1"/>
          <p:cNvSpPr txBox="1">
            <a:spLocks noGrp="1"/>
          </p:cNvSpPr>
          <p:nvPr>
            <p:ph idx="1"/>
          </p:nvPr>
        </p:nvSpPr>
        <p:spPr>
          <a:xfrm>
            <a:off x="251520" y="-243408"/>
            <a:ext cx="3168352" cy="424847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lvl="0" indent="0">
              <a:spcBef>
                <a:spcPct val="0"/>
              </a:spcBef>
              <a:buClrTx/>
              <a:buSzTx/>
              <a:buNone/>
              <a:defRPr/>
            </a:pPr>
            <a:r>
              <a:rPr kumimoji="0" lang="uk-UA" sz="28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Алгоритми</a:t>
            </a:r>
            <a:r>
              <a:rPr kumimoji="0" lang="uk-UA" sz="2800" b="1" i="0" u="none" strike="noStrike" kern="1200" cap="none" spc="0" normalizeH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функціонування програмного забезпечення. </a:t>
            </a:r>
            <a:r>
              <a:rPr lang="en-US" sz="20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UML-</a:t>
            </a:r>
            <a:r>
              <a:rPr lang="uk-UA" sz="2000" b="1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діагарама</a:t>
            </a:r>
            <a:r>
              <a:rPr lang="uk-UA" sz="20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функціонування</a:t>
            </a:r>
            <a:endParaRPr kumimoji="0" lang="ru-RU" sz="3200" b="1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3491880" y="188640"/>
          <a:ext cx="4261590" cy="6141497"/>
        </p:xfrm>
        <a:graphic>
          <a:graphicData uri="http://schemas.openxmlformats.org/presentationml/2006/ole">
            <p:oleObj spid="_x0000_s44034" name="Visio" r:id="rId3" imgW="10688579" imgH="15448029" progId="Visio.Drawing.11">
              <p:embed/>
            </p:oleObj>
          </a:graphicData>
        </a:graphic>
      </p:graphicFrame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1556792"/>
            <a:ext cx="7416824" cy="50405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Заголовок 1"/>
          <p:cNvSpPr txBox="1">
            <a:spLocks noGrp="1"/>
          </p:cNvSpPr>
          <p:nvPr>
            <p:ph idx="1"/>
          </p:nvPr>
        </p:nvSpPr>
        <p:spPr>
          <a:xfrm>
            <a:off x="251520" y="-315416"/>
            <a:ext cx="8183880" cy="155679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Алгоритми</a:t>
            </a:r>
            <a:r>
              <a:rPr kumimoji="0" lang="uk-UA" sz="2800" b="1" i="0" u="none" strike="noStrike" kern="1200" cap="none" spc="0" normalizeH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функціонування програмного забезпечення. </a:t>
            </a:r>
            <a:r>
              <a:rPr lang="en-US" sz="20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UML-</a:t>
            </a:r>
            <a:r>
              <a:rPr lang="uk-UA" sz="2000" b="1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діагарама</a:t>
            </a:r>
            <a:r>
              <a:rPr lang="uk-UA" sz="20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 послідовності</a:t>
            </a:r>
            <a:endParaRPr kumimoji="0" lang="ru-RU" sz="2800" b="1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8131" name="Object 3"/>
          <p:cNvGraphicFramePr>
            <a:graphicFrameLocks noChangeAspect="1"/>
          </p:cNvGraphicFramePr>
          <p:nvPr/>
        </p:nvGraphicFramePr>
        <p:xfrm>
          <a:off x="2123728" y="1670740"/>
          <a:ext cx="3960440" cy="4730879"/>
        </p:xfrm>
        <a:graphic>
          <a:graphicData uri="http://schemas.openxmlformats.org/presentationml/2006/ole">
            <p:oleObj spid="_x0000_s48131" name="Visio" r:id="rId3" imgW="6631098" imgH="7934428" progId="Visio.Drawing.11">
              <p:embed/>
            </p:oleObj>
          </a:graphicData>
        </a:graphic>
      </p:graphicFrame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79512" y="0"/>
            <a:ext cx="8183880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Приклад інтерфейсу</a:t>
            </a:r>
            <a:r>
              <a:rPr kumimoji="0" lang="uk-UA" sz="3200" b="1" i="0" u="none" strike="noStrike" kern="1200" cap="none" spc="0" normalizeH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програмного </a:t>
            </a:r>
            <a:r>
              <a:rPr kumimoji="0" lang="uk-UA" sz="3200" b="1" i="0" u="none" strike="noStrike" kern="1200" cap="none" spc="0" normalizeH="0" noProof="0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забзпечення</a:t>
            </a:r>
            <a:endParaRPr kumimoji="0" lang="ru-RU" sz="3200" b="1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060" y="1609725"/>
            <a:ext cx="6357279" cy="48466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5805264"/>
            <a:ext cx="7920880" cy="908720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uk-UA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Дякую за увагу.</a:t>
            </a:r>
            <a:endParaRPr lang="ru-RU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3238" y="530225"/>
            <a:ext cx="7597154" cy="5419725"/>
          </a:xfrm>
        </p:spPr>
        <p:txBody>
          <a:bodyPr>
            <a:normAutofit fontScale="775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dirty="0" smtClean="0">
                <a:solidFill>
                  <a:schemeClr val="tx2"/>
                </a:solidFill>
              </a:rPr>
              <a:t>За результатами роботи можна зробити наступні </a:t>
            </a:r>
            <a:r>
              <a:rPr lang="uk-UA" b="1" dirty="0" smtClean="0">
                <a:solidFill>
                  <a:schemeClr val="tx2"/>
                </a:solidFill>
              </a:rPr>
              <a:t>висновки: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uk-UA" b="1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b="1" dirty="0" smtClean="0">
                <a:solidFill>
                  <a:schemeClr val="tx2"/>
                </a:solidFill>
              </a:rPr>
              <a:t>Наукова новизна</a:t>
            </a:r>
            <a:r>
              <a:rPr lang="uk-UA" b="1" dirty="0" smtClean="0">
                <a:solidFill>
                  <a:schemeClr val="tx2"/>
                </a:solidFill>
              </a:rPr>
              <a:t>:</a:t>
            </a:r>
          </a:p>
          <a:p>
            <a:r>
              <a:rPr lang="uk-UA" dirty="0" smtClean="0"/>
              <a:t>розроблена узагальнена модель </a:t>
            </a:r>
            <a:r>
              <a:rPr lang="uk-UA" dirty="0" smtClean="0"/>
              <a:t>координації роботи багатолінійних технологічних процесів, яка дозволяє оптимізувати тривалість виробничого процесу, враховуючи структуру технологічного процесу та кількість </a:t>
            </a:r>
            <a:r>
              <a:rPr lang="uk-UA" dirty="0" smtClean="0"/>
              <a:t>ресурсу;</a:t>
            </a:r>
          </a:p>
          <a:p>
            <a:r>
              <a:rPr lang="uk-UA" dirty="0" smtClean="0"/>
              <a:t>вдосконалено методу </a:t>
            </a:r>
            <a:r>
              <a:rPr lang="uk-UA" dirty="0" smtClean="0"/>
              <a:t>координації багатолінійних технологічних процесів, який забезпечити оптимізацію тривалості технологічного процесу, враховуючи структуру технологічного процесу та кількість ресурсу</a:t>
            </a:r>
            <a:r>
              <a:rPr lang="uk-UA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uk-UA" b="1" dirty="0" smtClean="0">
                <a:solidFill>
                  <a:schemeClr val="tx2"/>
                </a:solidFill>
              </a:rPr>
              <a:t>Практичним значенням</a:t>
            </a:r>
            <a:r>
              <a:rPr lang="uk-UA" dirty="0" smtClean="0">
                <a:solidFill>
                  <a:schemeClr val="tx2"/>
                </a:solidFill>
              </a:rPr>
              <a:t> </a:t>
            </a:r>
            <a:r>
              <a:rPr lang="uk-UA" dirty="0" smtClean="0"/>
              <a:t>роботи є інформаційна технологія координації роботи багатолінійних виробничих процесів, при впровадженні якої оптимізується тривалість виробничого процесу або економічний ефект від реалізації прибутку</a:t>
            </a:r>
            <a:r>
              <a:rPr lang="uk-UA" dirty="0" smtClean="0"/>
              <a:t>.</a:t>
            </a:r>
            <a:endParaRPr lang="ru-RU" b="1" dirty="0" smtClean="0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>
          <a:xfrm>
            <a:off x="179512" y="0"/>
            <a:ext cx="8065591" cy="626397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uk-UA" sz="1800" b="1" dirty="0" smtClean="0"/>
          </a:p>
          <a:p>
            <a:pPr>
              <a:buNone/>
            </a:pPr>
            <a:r>
              <a:rPr lang="uk-UA" sz="1800" b="1" dirty="0" smtClean="0">
                <a:ln w="18000">
                  <a:noFill/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Об’єктом </a:t>
            </a:r>
            <a:r>
              <a:rPr lang="uk-UA" sz="1800" b="1" dirty="0" smtClean="0">
                <a:ln w="18000">
                  <a:noFill/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дослідження </a:t>
            </a:r>
            <a:r>
              <a:rPr lang="uk-UA" sz="1800" dirty="0" smtClean="0"/>
              <a:t>є процес координації роботи технологічних ліній, який забезпечує оптимізацію тривалості технологічного процесу.</a:t>
            </a:r>
            <a:endParaRPr lang="ru-RU" sz="1800" dirty="0" smtClean="0"/>
          </a:p>
          <a:p>
            <a:pPr>
              <a:buNone/>
            </a:pPr>
            <a:endParaRPr lang="uk-UA" sz="1800" b="1" dirty="0" smtClean="0"/>
          </a:p>
          <a:p>
            <a:pPr>
              <a:buNone/>
            </a:pPr>
            <a:r>
              <a:rPr lang="uk-UA" sz="1800" b="1" dirty="0" smtClean="0">
                <a:ln w="24500" cmpd="dbl">
                  <a:noFill/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Предметом </a:t>
            </a:r>
            <a:r>
              <a:rPr lang="uk-UA" sz="1800" b="1" dirty="0" smtClean="0">
                <a:ln w="24500" cmpd="dbl">
                  <a:noFill/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дослідження </a:t>
            </a:r>
            <a:r>
              <a:rPr lang="uk-UA" sz="1800" dirty="0" smtClean="0"/>
              <a:t>є методи та математичні моделі координації роботи багатолінійних технологічних процесів, які дозволяють зменшити тривалість виробництва і забезпечують мінімальні простої.</a:t>
            </a:r>
            <a:endParaRPr lang="ru-RU" sz="1800" dirty="0" smtClean="0"/>
          </a:p>
          <a:p>
            <a:pPr>
              <a:buNone/>
            </a:pPr>
            <a:endParaRPr lang="uk-UA" sz="1800" b="1" dirty="0" smtClean="0"/>
          </a:p>
          <a:p>
            <a:pPr>
              <a:buNone/>
            </a:pP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Метою </a:t>
            </a: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дослідження </a:t>
            </a:r>
            <a:r>
              <a:rPr lang="uk-UA" sz="1800" dirty="0" smtClean="0"/>
              <a:t>є підвищення ефективності координації технологічних операцій у складних технологічних процесах за рахунок інформаційної технології координації управління. </a:t>
            </a:r>
            <a:endParaRPr lang="ru-RU" sz="1800" dirty="0" smtClean="0"/>
          </a:p>
          <a:p>
            <a:pPr>
              <a:buNone/>
            </a:pPr>
            <a:endParaRPr lang="uk-UA" sz="1800" b="1" dirty="0" smtClean="0"/>
          </a:p>
          <a:p>
            <a:pPr>
              <a:buNone/>
            </a:pP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Задачами</a:t>
            </a:r>
            <a:r>
              <a:rPr lang="uk-UA" sz="18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1800" b="1" dirty="0" smtClean="0">
                <a:solidFill>
                  <a:schemeClr val="tx2">
                    <a:lumMod val="75000"/>
                  </a:schemeClr>
                </a:solidFill>
              </a:rPr>
              <a:t>дослідження</a:t>
            </a:r>
            <a:r>
              <a:rPr lang="uk-UA" sz="18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1800" dirty="0" smtClean="0"/>
              <a:t>є:</a:t>
            </a:r>
            <a:endParaRPr lang="ru-RU" sz="1800" dirty="0" smtClean="0"/>
          </a:p>
          <a:p>
            <a:r>
              <a:rPr lang="uk-UA" sz="1800" dirty="0" smtClean="0"/>
              <a:t>аналіз задачі координації підсистем багатолінійного технологічного процесу;</a:t>
            </a:r>
            <a:endParaRPr lang="ru-RU" sz="1800" dirty="0" smtClean="0"/>
          </a:p>
          <a:p>
            <a:r>
              <a:rPr lang="uk-UA" sz="1800" dirty="0" smtClean="0"/>
              <a:t>розробка узагальненої моделі координації управління для багатолінійного технологічного процесу та її адаптація для процесів виробництва молока та зберігання зерна;</a:t>
            </a:r>
            <a:endParaRPr lang="ru-RU" sz="1800" dirty="0" smtClean="0"/>
          </a:p>
          <a:p>
            <a:r>
              <a:rPr lang="uk-UA" sz="1800" dirty="0" smtClean="0"/>
              <a:t>розробка архітектури програмного забезпечення інформаційної технології координації багатолінійного технологічного процесу та її відображення у вигляді алгоритмів та UML - діаграм;</a:t>
            </a:r>
            <a:endParaRPr lang="ru-RU" sz="1800" dirty="0" smtClean="0"/>
          </a:p>
          <a:p>
            <a:r>
              <a:rPr lang="uk-UA" sz="1800" dirty="0" smtClean="0"/>
              <a:t>розробка та дослідження програмного забезпечення інформаційної технології координації багатолінійного технологічного процесу;</a:t>
            </a:r>
            <a:endParaRPr lang="ru-RU" sz="1800" dirty="0" smtClean="0"/>
          </a:p>
          <a:p>
            <a:r>
              <a:rPr lang="uk-UA" sz="1800" dirty="0" smtClean="0"/>
              <a:t>технологічний аудит інформаційної технології координації багатолінійного технологічного процесу.</a:t>
            </a:r>
            <a:endParaRPr lang="ru-RU" sz="1800" dirty="0" smtClean="0"/>
          </a:p>
          <a:p>
            <a:pPr>
              <a:buFont typeface="Wingdings 2" pitchFamily="18" charset="2"/>
              <a:buNone/>
            </a:pPr>
            <a:endParaRPr lang="uk-UA" sz="1800" b="1" dirty="0" smtClean="0"/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183880" cy="105156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І</a:t>
            </a:r>
            <a:r>
              <a:rPr lang="ru-RU" sz="2800" cap="none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єрархічна</a:t>
            </a:r>
            <a:r>
              <a:rPr lang="ru-RU" sz="2800" cap="none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800" cap="none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структура </a:t>
            </a:r>
            <a:br>
              <a:rPr lang="ru-RU" sz="2800" cap="none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2800" cap="none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800" cap="none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організації</a:t>
            </a:r>
            <a:r>
              <a:rPr lang="ru-RU" sz="2800" cap="none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800" cap="none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управління</a:t>
            </a:r>
            <a:endParaRPr lang="ru-RU" sz="2800" cap="none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Содержимое 3" descr="esquema1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628800"/>
            <a:ext cx="4637496" cy="48466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4067944" y="1484784"/>
            <a:ext cx="3888978" cy="48245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51520" y="1484784"/>
            <a:ext cx="3456186" cy="48246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0" y="188640"/>
            <a:ext cx="8183880" cy="80584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sz="280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А</a:t>
            </a:r>
            <a:r>
              <a:rPr lang="uk-UA" sz="2800" cap="none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лгоритми </a:t>
            </a:r>
            <a:r>
              <a:rPr lang="uk-UA" sz="2800" cap="none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uk-UA" sz="2800" cap="none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координації рішень</a:t>
            </a:r>
            <a:endParaRPr lang="ru-RU" sz="2800" cap="none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61" name="Текст 18"/>
          <p:cNvSpPr>
            <a:spLocks noGrp="1"/>
          </p:cNvSpPr>
          <p:nvPr>
            <p:ph type="body" idx="1"/>
          </p:nvPr>
        </p:nvSpPr>
        <p:spPr>
          <a:xfrm>
            <a:off x="319783" y="1556445"/>
            <a:ext cx="3243907" cy="432395"/>
          </a:xfrm>
        </p:spPr>
        <p:txBody>
          <a:bodyPr/>
          <a:lstStyle/>
          <a:p>
            <a:r>
              <a:rPr lang="uk-UA" sz="1200" smtClean="0"/>
              <a:t>Безітеративний алгоритм</a:t>
            </a:r>
            <a:endParaRPr lang="ru-RU" sz="1200" smtClean="0"/>
          </a:p>
        </p:txBody>
      </p:sp>
      <p:sp>
        <p:nvSpPr>
          <p:cNvPr id="2062" name="Текст 19"/>
          <p:cNvSpPr>
            <a:spLocks noGrp="1"/>
          </p:cNvSpPr>
          <p:nvPr>
            <p:ph type="body" sz="half" idx="3"/>
          </p:nvPr>
        </p:nvSpPr>
        <p:spPr>
          <a:xfrm>
            <a:off x="4572000" y="1556792"/>
            <a:ext cx="3087613" cy="328612"/>
          </a:xfrm>
        </p:spPr>
        <p:txBody>
          <a:bodyPr/>
          <a:lstStyle/>
          <a:p>
            <a:r>
              <a:rPr lang="uk-UA" sz="1200" dirty="0" smtClean="0"/>
              <a:t>Ітеративний алгоритм</a:t>
            </a:r>
            <a:endParaRPr lang="ru-RU" sz="1200" dirty="0" smtClean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2"/>
          </p:nvPr>
        </p:nvSpPr>
        <p:spPr>
          <a:xfrm>
            <a:off x="319783" y="1958082"/>
            <a:ext cx="2668587" cy="3957638"/>
          </a:xfrm>
        </p:spPr>
        <p:txBody>
          <a:bodyPr>
            <a:normAutofit lnSpcReduction="10000"/>
          </a:bodyPr>
          <a:lstStyle/>
          <a:p>
            <a:pPr marL="514350" indent="-51435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L–того </a:t>
            </a:r>
            <a:r>
              <a:rPr lang="ru-RU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рівня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None/>
              <a:defRPr/>
            </a:pPr>
            <a:endParaRPr lang="uk-UA" sz="1400" dirty="0" smtClean="0"/>
          </a:p>
          <a:p>
            <a:pPr marL="514350" indent="-514350" fontAlgn="auto">
              <a:spcAft>
                <a:spcPts val="0"/>
              </a:spcAft>
              <a:buFont typeface="Wingdings 2"/>
              <a:buNone/>
              <a:defRPr/>
            </a:pPr>
            <a:endParaRPr lang="uk-UA" sz="1400" dirty="0" smtClean="0"/>
          </a:p>
          <a:p>
            <a:pPr marL="514350" indent="-514350" fontAlgn="auto">
              <a:spcAft>
                <a:spcPts val="0"/>
              </a:spcAft>
              <a:buFont typeface="Wingdings 2"/>
              <a:buNone/>
              <a:defRPr/>
            </a:pPr>
            <a:endParaRPr lang="uk-UA" sz="1400" dirty="0" smtClean="0"/>
          </a:p>
          <a:p>
            <a:pPr marL="514350" indent="-514350" fontAlgn="auto">
              <a:spcAft>
                <a:spcPts val="0"/>
              </a:spcAft>
              <a:buFont typeface="Wingdings 2"/>
              <a:buNone/>
              <a:defRPr/>
            </a:pPr>
            <a:endParaRPr lang="uk-UA" sz="1400" dirty="0" smtClean="0"/>
          </a:p>
          <a:p>
            <a:pPr marL="514350" indent="-514350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sz="1400" dirty="0" smtClean="0"/>
              <a:t>Для </a:t>
            </a:r>
            <a:r>
              <a:rPr lang="ru-RU" sz="1400" dirty="0" smtClean="0"/>
              <a:t>(L-1), К, 3, 2: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None/>
              <a:defRPr/>
            </a:pPr>
            <a:endParaRPr lang="uk-UA" sz="1400" dirty="0" smtClean="0"/>
          </a:p>
          <a:p>
            <a:pPr marL="514350" indent="-514350" fontAlgn="auto">
              <a:spcAft>
                <a:spcPts val="0"/>
              </a:spcAft>
              <a:buFont typeface="Wingdings 2"/>
              <a:buNone/>
              <a:defRPr/>
            </a:pPr>
            <a:endParaRPr lang="uk-UA" sz="1400" dirty="0" smtClean="0"/>
          </a:p>
          <a:p>
            <a:pPr marL="514350" indent="-514350" fontAlgn="auto">
              <a:spcAft>
                <a:spcPts val="0"/>
              </a:spcAft>
              <a:buFont typeface="Wingdings 2"/>
              <a:buNone/>
              <a:defRPr/>
            </a:pPr>
            <a:endParaRPr lang="uk-UA" sz="1400" dirty="0" smtClean="0"/>
          </a:p>
          <a:p>
            <a:pPr marL="514350" indent="-514350" fontAlgn="auto">
              <a:spcAft>
                <a:spcPts val="0"/>
              </a:spcAft>
              <a:buFont typeface="Wingdings 2"/>
              <a:buNone/>
              <a:defRPr/>
            </a:pPr>
            <a:endParaRPr lang="uk-UA" sz="1400" dirty="0" smtClean="0"/>
          </a:p>
          <a:p>
            <a:pPr marL="514350" indent="-514350" fontAlgn="auto">
              <a:spcAft>
                <a:spcPts val="0"/>
              </a:spcAft>
              <a:buFont typeface="Wingdings 2"/>
              <a:buNone/>
              <a:defRPr/>
            </a:pPr>
            <a:endParaRPr lang="uk-UA" sz="1400" dirty="0" smtClean="0"/>
          </a:p>
          <a:p>
            <a:pPr marL="514350" indent="-514350" fontAlgn="auto">
              <a:spcAft>
                <a:spcPts val="0"/>
              </a:spcAft>
              <a:buFont typeface="Wingdings 2"/>
              <a:buNone/>
              <a:defRPr/>
            </a:pPr>
            <a:endParaRPr lang="uk-UA" sz="1400" dirty="0" smtClean="0"/>
          </a:p>
          <a:p>
            <a:pPr marL="514350" indent="-514350" fontAlgn="auto">
              <a:spcAft>
                <a:spcPts val="0"/>
              </a:spcAft>
              <a:buFont typeface="Wingdings 2"/>
              <a:buNone/>
              <a:defRPr/>
            </a:pPr>
            <a:endParaRPr lang="uk-UA" sz="1400" dirty="0" smtClean="0"/>
          </a:p>
          <a:p>
            <a:pPr marL="514350" indent="-514350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sz="1400" dirty="0" smtClean="0"/>
              <a:t>На 1 рівні</a:t>
            </a:r>
            <a:endParaRPr lang="ru-RU" sz="1400" dirty="0" smtClean="0"/>
          </a:p>
          <a:p>
            <a:pPr marL="514350" indent="-514350" fontAlgn="auto">
              <a:spcAft>
                <a:spcPts val="0"/>
              </a:spcAft>
              <a:buFont typeface="Wingdings 2"/>
              <a:buNone/>
              <a:defRPr/>
            </a:pPr>
            <a:endParaRPr lang="ru-RU" sz="1400" dirty="0"/>
          </a:p>
        </p:txBody>
      </p:sp>
      <p:sp>
        <p:nvSpPr>
          <p:cNvPr id="21" name="Содержимое 20"/>
          <p:cNvSpPr>
            <a:spLocks noGrp="1"/>
          </p:cNvSpPr>
          <p:nvPr>
            <p:ph sz="quarter" idx="4"/>
          </p:nvPr>
        </p:nvSpPr>
        <p:spPr>
          <a:xfrm>
            <a:off x="4211960" y="2132856"/>
            <a:ext cx="2665413" cy="3489325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sz="1200" dirty="0" smtClean="0"/>
              <a:t>1 рівень формування сигналу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uk-UA" sz="1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uk-UA" sz="1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sz="1200" dirty="0" smtClean="0"/>
              <a:t>Елементи 		   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uk-UA" sz="1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uk-UA" sz="1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uk-UA" sz="1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uk-UA" sz="1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uk-UA" sz="1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uk-UA" sz="1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uk-UA" sz="1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uk-UA" sz="1200" dirty="0" smtClean="0"/>
              <a:t>Елементи 3 рівня: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uk-UA" sz="1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uk-UA" sz="1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uk-UA" sz="1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uk-UA" sz="1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uk-UA" sz="1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endParaRPr lang="ru-RU" sz="1200" dirty="0"/>
          </a:p>
        </p:txBody>
      </p:sp>
      <p:sp>
        <p:nvSpPr>
          <p:cNvPr id="2065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2050" name="Object 1"/>
          <p:cNvGraphicFramePr>
            <a:graphicFrameLocks noChangeAspect="1"/>
          </p:cNvGraphicFramePr>
          <p:nvPr/>
        </p:nvGraphicFramePr>
        <p:xfrm>
          <a:off x="538858" y="2318445"/>
          <a:ext cx="1781175" cy="792162"/>
        </p:xfrm>
        <a:graphic>
          <a:graphicData uri="http://schemas.openxmlformats.org/presentationml/2006/ole">
            <p:oleObj spid="_x0000_s2050" name="Формула" r:id="rId3" imgW="1625600" imgH="622300" progId="Equation.3">
              <p:embed/>
            </p:oleObj>
          </a:graphicData>
        </a:graphic>
      </p:graphicFrame>
      <p:sp>
        <p:nvSpPr>
          <p:cNvPr id="2066" name="Rectangle 4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83320" y="3542407"/>
          <a:ext cx="1866900" cy="1485900"/>
        </p:xfrm>
        <a:graphic>
          <a:graphicData uri="http://schemas.openxmlformats.org/presentationml/2006/ole">
            <p:oleObj spid="_x0000_s2051" name="Формула" r:id="rId4" imgW="1879600" imgH="1485900" progId="Equation.3">
              <p:embed/>
            </p:oleObj>
          </a:graphicData>
        </a:graphic>
      </p:graphicFrame>
      <p:sp>
        <p:nvSpPr>
          <p:cNvPr id="2067" name="Rectangle 6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2052" name="Object 5"/>
          <p:cNvGraphicFramePr>
            <a:graphicFrameLocks noChangeAspect="1"/>
          </p:cNvGraphicFramePr>
          <p:nvPr/>
        </p:nvGraphicFramePr>
        <p:xfrm>
          <a:off x="1187426" y="5517232"/>
          <a:ext cx="1728192" cy="628650"/>
        </p:xfrm>
        <a:graphic>
          <a:graphicData uri="http://schemas.openxmlformats.org/presentationml/2006/ole">
            <p:oleObj spid="_x0000_s2052" name="Формула" r:id="rId5" imgW="1524000" imgH="596900" progId="Equation.3">
              <p:embed/>
            </p:oleObj>
          </a:graphicData>
        </a:graphic>
      </p:graphicFrame>
      <p:sp>
        <p:nvSpPr>
          <p:cNvPr id="2068" name="Rectangle 8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2053" name="Object 7"/>
          <p:cNvGraphicFramePr>
            <a:graphicFrameLocks noChangeAspect="1"/>
          </p:cNvGraphicFramePr>
          <p:nvPr/>
        </p:nvGraphicFramePr>
        <p:xfrm>
          <a:off x="5364088" y="2492896"/>
          <a:ext cx="1781175" cy="285750"/>
        </p:xfrm>
        <a:graphic>
          <a:graphicData uri="http://schemas.openxmlformats.org/presentationml/2006/ole">
            <p:oleObj spid="_x0000_s2053" name="Формула" r:id="rId6" imgW="1688367" imgH="266584" progId="Equation.3">
              <p:embed/>
            </p:oleObj>
          </a:graphicData>
        </a:graphic>
      </p:graphicFrame>
      <p:sp>
        <p:nvSpPr>
          <p:cNvPr id="2069" name="Rectangle 10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2054" name="Object 9"/>
          <p:cNvGraphicFramePr>
            <a:graphicFrameLocks noChangeAspect="1"/>
          </p:cNvGraphicFramePr>
          <p:nvPr/>
        </p:nvGraphicFramePr>
        <p:xfrm>
          <a:off x="5508104" y="2996952"/>
          <a:ext cx="1114425" cy="247650"/>
        </p:xfrm>
        <a:graphic>
          <a:graphicData uri="http://schemas.openxmlformats.org/presentationml/2006/ole">
            <p:oleObj spid="_x0000_s2054" name="Формула" r:id="rId7" imgW="1054100" imgH="241300" progId="Equation.3">
              <p:embed/>
            </p:oleObj>
          </a:graphicData>
        </a:graphic>
      </p:graphicFrame>
      <p:sp>
        <p:nvSpPr>
          <p:cNvPr id="2070" name="Rectangle 12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/>
        </p:nvGraphicFramePr>
        <p:xfrm>
          <a:off x="5220072" y="3284984"/>
          <a:ext cx="1943100" cy="1257300"/>
        </p:xfrm>
        <a:graphic>
          <a:graphicData uri="http://schemas.openxmlformats.org/presentationml/2006/ole">
            <p:oleObj spid="_x0000_s2055" name="Формула" r:id="rId8" imgW="2400300" imgH="1193800" progId="Equation.3">
              <p:embed/>
            </p:oleObj>
          </a:graphicData>
        </a:graphic>
      </p:graphicFrame>
      <p:sp>
        <p:nvSpPr>
          <p:cNvPr id="2071" name="Rectangle 14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2056" name="Object 13"/>
          <p:cNvGraphicFramePr>
            <a:graphicFrameLocks noChangeAspect="1"/>
          </p:cNvGraphicFramePr>
          <p:nvPr/>
        </p:nvGraphicFramePr>
        <p:xfrm>
          <a:off x="5436096" y="5373216"/>
          <a:ext cx="1600200" cy="628650"/>
        </p:xfrm>
        <a:graphic>
          <a:graphicData uri="http://schemas.openxmlformats.org/presentationml/2006/ole">
            <p:oleObj spid="_x0000_s2056" name="Формула" r:id="rId9" imgW="1524000" imgH="596900" progId="Equation.3">
              <p:embed/>
            </p:oleObj>
          </a:graphicData>
        </a:graphic>
      </p:graphicFrame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2880320" cy="201622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cap="none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Технологічна</a:t>
            </a:r>
            <a:r>
              <a:rPr lang="ru-RU" sz="2800" cap="none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схема </a:t>
            </a:r>
            <a:br>
              <a:rPr lang="ru-RU" sz="2800" cap="none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2800" cap="none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процесу</a:t>
            </a:r>
            <a:r>
              <a:rPr lang="ru-RU" sz="2800" cap="none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розливу молока</a:t>
            </a:r>
            <a:endParaRPr lang="ru-RU" sz="2800" cap="none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1267" name="Содержимое 4" descr="image00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31840" y="188640"/>
            <a:ext cx="4895775" cy="30957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http://hleb-produkt.ru/uploads/posts/2014-11/1415577750_r55.jpeg"/>
          <p:cNvPicPr/>
          <p:nvPr/>
        </p:nvPicPr>
        <p:blipFill>
          <a:blip r:embed="rId3" cstate="print">
            <a:alphaModFix/>
            <a:lum/>
          </a:blip>
          <a:srcRect l="10430" r="8977" b="23033"/>
          <a:stretch>
            <a:fillRect/>
          </a:stretch>
        </p:blipFill>
        <p:spPr>
          <a:xfrm>
            <a:off x="179512" y="3429000"/>
            <a:ext cx="3816424" cy="29398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139952" y="4365104"/>
            <a:ext cx="3888432" cy="144016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Технологічна</a:t>
            </a:r>
            <a:r>
              <a:rPr kumimoji="0" lang="ru-RU" sz="28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схема </a:t>
            </a:r>
            <a:br>
              <a:rPr kumimoji="0" lang="ru-RU" sz="28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процесу</a:t>
            </a:r>
            <a:r>
              <a:rPr kumimoji="0" lang="ru-RU" sz="28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0" u="none" strike="noStrike" kern="1200" cap="none" spc="0" normalizeH="0" baseline="0" noProof="0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зберігання</a:t>
            </a:r>
            <a:r>
              <a:rPr kumimoji="0" lang="ru-RU" sz="28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зерна на </a:t>
            </a:r>
            <a:r>
              <a:rPr kumimoji="0" lang="ru-RU" sz="2800" b="1" i="0" u="none" strike="noStrike" kern="1200" cap="none" spc="0" normalizeH="0" baseline="0" noProof="0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елеваторі</a:t>
            </a:r>
            <a:endParaRPr kumimoji="0" lang="ru-RU" sz="2800" b="1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251520" y="1268760"/>
            <a:ext cx="4608512" cy="24482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51520" y="3789040"/>
            <a:ext cx="4572000" cy="24482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200800" cy="64807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2800" cap="none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Узагальнена модель координації</a:t>
            </a:r>
            <a:endParaRPr lang="ru-RU" sz="2800" cap="none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1268760"/>
            <a:ext cx="3168352" cy="49685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32" name="TextBox 7"/>
          <p:cNvSpPr txBox="1">
            <a:spLocks noChangeArrowheads="1"/>
          </p:cNvSpPr>
          <p:nvPr/>
        </p:nvSpPr>
        <p:spPr bwMode="auto">
          <a:xfrm>
            <a:off x="5076825" y="1628775"/>
            <a:ext cx="4067175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 sz="1400" dirty="0">
              <a:latin typeface="Verdana" pitchFamily="34" charset="0"/>
            </a:endParaRPr>
          </a:p>
          <a:p>
            <a:endParaRPr lang="uk-UA" sz="1400" dirty="0">
              <a:latin typeface="Verdana" pitchFamily="34" charset="0"/>
            </a:endParaRPr>
          </a:p>
          <a:p>
            <a:endParaRPr lang="uk-UA" sz="1400" dirty="0">
              <a:latin typeface="Verdana" pitchFamily="34" charset="0"/>
            </a:endParaRPr>
          </a:p>
          <a:p>
            <a:endParaRPr lang="uk-UA" sz="1400" dirty="0">
              <a:latin typeface="Verdana" pitchFamily="34" charset="0"/>
            </a:endParaRPr>
          </a:p>
          <a:p>
            <a:endParaRPr lang="uk-UA" sz="1400" dirty="0">
              <a:latin typeface="Verdana" pitchFamily="34" charset="0"/>
            </a:endParaRPr>
          </a:p>
          <a:p>
            <a:endParaRPr lang="uk-UA" sz="1400" dirty="0">
              <a:latin typeface="Verdana" pitchFamily="34" charset="0"/>
            </a:endParaRPr>
          </a:p>
          <a:p>
            <a:endParaRPr lang="uk-UA" sz="1400" dirty="0">
              <a:latin typeface="Verdana" pitchFamily="34" charset="0"/>
            </a:endParaRPr>
          </a:p>
          <a:p>
            <a:endParaRPr lang="uk-UA" sz="1400" dirty="0">
              <a:latin typeface="Verdana" pitchFamily="34" charset="0"/>
            </a:endParaRPr>
          </a:p>
          <a:p>
            <a:endParaRPr lang="uk-UA" sz="1400" dirty="0">
              <a:latin typeface="Verdana" pitchFamily="34" charset="0"/>
            </a:endParaRPr>
          </a:p>
          <a:p>
            <a:endParaRPr lang="uk-UA" sz="1400" dirty="0">
              <a:latin typeface="Verdana" pitchFamily="34" charset="0"/>
            </a:endParaRPr>
          </a:p>
          <a:p>
            <a:endParaRPr lang="ru-RU" sz="1400" dirty="0">
              <a:latin typeface="Verdana" pitchFamily="34" charset="0"/>
            </a:endParaRPr>
          </a:p>
          <a:p>
            <a:endParaRPr lang="ru-RU" sz="1600" dirty="0">
              <a:latin typeface="Verdana" pitchFamily="34" charset="0"/>
            </a:endParaRPr>
          </a:p>
          <a:p>
            <a:endParaRPr lang="ru-RU" dirty="0">
              <a:latin typeface="Verdana" pitchFamily="34" charset="0"/>
            </a:endParaRPr>
          </a:p>
        </p:txBody>
      </p:sp>
      <p:sp>
        <p:nvSpPr>
          <p:cNvPr id="10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03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03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036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 cstate="print"/>
          <a:srcRect l="27944" t="40585" r="23163" b="22325"/>
          <a:stretch>
            <a:fillRect/>
          </a:stretch>
        </p:blipFill>
        <p:spPr bwMode="auto">
          <a:xfrm>
            <a:off x="395536" y="1844824"/>
            <a:ext cx="421678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3" cstate="print"/>
          <a:srcRect l="27944" t="35464" r="26121" b="23561"/>
          <a:stretch>
            <a:fillRect/>
          </a:stretch>
        </p:blipFill>
        <p:spPr bwMode="auto">
          <a:xfrm>
            <a:off x="395536" y="4149948"/>
            <a:ext cx="4176464" cy="1943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Текст 19"/>
          <p:cNvSpPr txBox="1">
            <a:spLocks/>
          </p:cNvSpPr>
          <p:nvPr/>
        </p:nvSpPr>
        <p:spPr>
          <a:xfrm>
            <a:off x="4932040" y="1412776"/>
            <a:ext cx="3087613" cy="32861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r>
              <a:rPr kumimoji="0" lang="uk-UA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Рівняння моделі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2348880"/>
            <a:ext cx="2362200" cy="1885950"/>
          </a:xfrm>
          <a:prstGeom prst="rect">
            <a:avLst/>
          </a:prstGeom>
          <a:noFill/>
        </p:spPr>
      </p:pic>
      <p:sp>
        <p:nvSpPr>
          <p:cNvPr id="29" name="Текст 19"/>
          <p:cNvSpPr txBox="1">
            <a:spLocks/>
          </p:cNvSpPr>
          <p:nvPr/>
        </p:nvSpPr>
        <p:spPr>
          <a:xfrm>
            <a:off x="332259" y="3892476"/>
            <a:ext cx="3087613" cy="32861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r>
              <a:rPr kumimoji="0" lang="uk-UA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Стрічковий графік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Текст 19"/>
          <p:cNvSpPr txBox="1">
            <a:spLocks/>
          </p:cNvSpPr>
          <p:nvPr/>
        </p:nvSpPr>
        <p:spPr>
          <a:xfrm>
            <a:off x="395536" y="1372196"/>
            <a:ext cx="3087613" cy="32861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r>
              <a:rPr kumimoji="0" lang="uk-UA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Узагальнена структура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72008" y="1052736"/>
            <a:ext cx="5220072" cy="23762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364088" y="1052736"/>
            <a:ext cx="2808312" cy="23762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9266" t="34830" r="23357" b="27342"/>
          <a:stretch>
            <a:fillRect/>
          </a:stretch>
        </p:blipFill>
        <p:spPr bwMode="auto">
          <a:xfrm>
            <a:off x="179512" y="1340768"/>
            <a:ext cx="5007829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88640"/>
            <a:ext cx="8136904" cy="72008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Модель </a:t>
            </a:r>
            <a:r>
              <a:rPr kumimoji="0" lang="uk-UA" sz="28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координації </a:t>
            </a:r>
            <a:r>
              <a:rPr lang="uk-UA" sz="28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при </a:t>
            </a:r>
            <a:r>
              <a:rPr lang="uk-UA" sz="28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виробництві молока</a:t>
            </a:r>
            <a:endParaRPr kumimoji="0" lang="ru-RU" sz="2800" b="1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1844824"/>
            <a:ext cx="3456384" cy="838904"/>
          </a:xfrm>
          <a:prstGeom prst="rect">
            <a:avLst/>
          </a:prstGeom>
          <a:noFill/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995936" y="4005064"/>
          <a:ext cx="4032449" cy="2707777"/>
        </p:xfrm>
        <a:graphic>
          <a:graphicData uri="http://schemas.openxmlformats.org/drawingml/2006/table">
            <a:tbl>
              <a:tblPr/>
              <a:tblGrid>
                <a:gridCol w="1656185"/>
                <a:gridCol w="648072"/>
                <a:gridCol w="576064"/>
                <a:gridCol w="576064"/>
                <a:gridCol w="576064"/>
              </a:tblGrid>
              <a:tr h="334733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Назва</a:t>
                      </a:r>
                      <a:endParaRPr lang="ru-RU" sz="11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Одиниці виміру</a:t>
                      </a:r>
                      <a:endParaRPr lang="ru-RU" sz="11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Значення</a:t>
                      </a:r>
                      <a:endParaRPr lang="ru-RU" sz="110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93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лінія</a:t>
                      </a:r>
                      <a:endParaRPr lang="ru-RU" sz="11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 лінія</a:t>
                      </a:r>
                      <a:endParaRPr lang="ru-RU" sz="110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лінія</a:t>
                      </a:r>
                      <a:endParaRPr lang="ru-RU" sz="11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37232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latin typeface="Times New Roman"/>
                          <a:ea typeface="Calibri"/>
                          <a:cs typeface="Times New Roman"/>
                        </a:rPr>
                        <a:t>Розподіл ресурсу для 1,2,3 ліній відповідно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latin typeface="Times New Roman"/>
                          <a:ea typeface="Calibri"/>
                          <a:cs typeface="Times New Roman"/>
                        </a:rPr>
                        <a:t>150000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latin typeface="Times New Roman"/>
                          <a:ea typeface="Calibri"/>
                          <a:cs typeface="Times New Roman"/>
                        </a:rPr>
                        <a:t>150000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latin typeface="Times New Roman"/>
                          <a:ea typeface="Calibri"/>
                          <a:cs typeface="Times New Roman"/>
                        </a:rPr>
                        <a:t>150000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32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latin typeface="Times New Roman"/>
                          <a:ea typeface="Calibri"/>
                          <a:cs typeface="Times New Roman"/>
                        </a:rPr>
                        <a:t>Тривалість роботи операцій 1,2,3 ліній відповідно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latin typeface="Times New Roman"/>
                          <a:ea typeface="Calibri"/>
                          <a:cs typeface="Times New Roman"/>
                        </a:rPr>
                        <a:t>год.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latin typeface="Times New Roman"/>
                          <a:ea typeface="Calibri"/>
                          <a:cs typeface="Times New Roman"/>
                        </a:rPr>
                        <a:t>1500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latin typeface="Times New Roman"/>
                          <a:ea typeface="Calibri"/>
                          <a:cs typeface="Times New Roman"/>
                        </a:rPr>
                        <a:t>1500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latin typeface="Times New Roman"/>
                          <a:ea typeface="Calibri"/>
                          <a:cs typeface="Times New Roman"/>
                        </a:rPr>
                        <a:t>1500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123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latin typeface="Times New Roman"/>
                          <a:ea typeface="Calibri"/>
                          <a:cs typeface="Times New Roman"/>
                        </a:rPr>
                        <a:t>Тривалість пакування вихідного продукту 1,2,3 ліній відповідно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latin typeface="Times New Roman"/>
                          <a:ea typeface="Calibri"/>
                          <a:cs typeface="Times New Roman"/>
                        </a:rPr>
                        <a:t>год.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latin typeface="Times New Roman"/>
                          <a:ea typeface="Calibri"/>
                          <a:cs typeface="Times New Roman"/>
                        </a:rPr>
                        <a:t>300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latin typeface="Times New Roman"/>
                          <a:ea typeface="Calibri"/>
                          <a:cs typeface="Times New Roman"/>
                        </a:rPr>
                        <a:t>300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latin typeface="Times New Roman"/>
                          <a:ea typeface="Calibri"/>
                          <a:cs typeface="Times New Roman"/>
                        </a:rPr>
                        <a:t>300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47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latin typeface="Times New Roman"/>
                          <a:ea typeface="Calibri"/>
                          <a:cs typeface="Times New Roman"/>
                        </a:rPr>
                        <a:t>Тривалість простою операцій 1,2,3 ліній відповідно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latin typeface="Times New Roman"/>
                          <a:ea typeface="Calibri"/>
                          <a:cs typeface="Times New Roman"/>
                        </a:rPr>
                        <a:t>год.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latin typeface="Times New Roman"/>
                          <a:ea typeface="Calibri"/>
                          <a:cs typeface="Times New Roman"/>
                        </a:rPr>
                        <a:t>300</a:t>
                      </a: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latin typeface="Times New Roman"/>
                          <a:ea typeface="Calibri"/>
                          <a:cs typeface="Times New Roman"/>
                        </a:rPr>
                        <a:t>600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Текст 19"/>
          <p:cNvSpPr txBox="1">
            <a:spLocks/>
          </p:cNvSpPr>
          <p:nvPr/>
        </p:nvSpPr>
        <p:spPr>
          <a:xfrm>
            <a:off x="5508105" y="1196752"/>
            <a:ext cx="2520280" cy="32861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r>
              <a:rPr kumimoji="0" lang="uk-UA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Рівняння моделі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Текст 19"/>
          <p:cNvSpPr txBox="1">
            <a:spLocks/>
          </p:cNvSpPr>
          <p:nvPr/>
        </p:nvSpPr>
        <p:spPr>
          <a:xfrm>
            <a:off x="107504" y="1084164"/>
            <a:ext cx="3087613" cy="32861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r>
              <a:rPr kumimoji="0" lang="uk-UA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Структура</a:t>
            </a:r>
            <a:r>
              <a:rPr kumimoji="0" lang="uk-UA" sz="1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технологічного процесу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79512" y="3645024"/>
          <a:ext cx="3672408" cy="2680211"/>
        </p:xfrm>
        <a:graphic>
          <a:graphicData uri="http://schemas.openxmlformats.org/drawingml/2006/table">
            <a:tbl>
              <a:tblPr/>
              <a:tblGrid>
                <a:gridCol w="1807780"/>
                <a:gridCol w="535638"/>
                <a:gridCol w="401729"/>
                <a:gridCol w="468684"/>
                <a:gridCol w="458577"/>
              </a:tblGrid>
              <a:tr h="279851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Повна назва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Одиниці виміру</a:t>
                      </a:r>
                      <a:endParaRPr lang="ru-RU" sz="100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Значення</a:t>
                      </a:r>
                      <a:endParaRPr lang="ru-RU" sz="100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8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лінія</a:t>
                      </a:r>
                      <a:endParaRPr lang="ru-RU" sz="100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 лінія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лінія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20958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Початкова кількість ресурсу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450000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87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Постійні витрати на виробництво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грн.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10 000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958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Змінні витрати для лінії 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грн.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8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Ціна продукції для лінії 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грн./шт.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87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Узагальнена продуктивність  лінії 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л./год.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87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Продуктивність фасувальної установки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л./год.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500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87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Мінімальна кількість сировини для спільної операції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72008" y="1052736"/>
            <a:ext cx="4572000" cy="24482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1052736"/>
            <a:ext cx="3384376" cy="24482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8337" t="33110" r="21499" b="20464"/>
          <a:stretch>
            <a:fillRect/>
          </a:stretch>
        </p:blipFill>
        <p:spPr bwMode="auto">
          <a:xfrm>
            <a:off x="323528" y="1412776"/>
            <a:ext cx="403244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-243408"/>
            <a:ext cx="8136904" cy="108012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Модель </a:t>
            </a:r>
            <a:r>
              <a:rPr kumimoji="0" lang="uk-UA" sz="28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координації </a:t>
            </a:r>
            <a:r>
              <a:rPr lang="uk-UA" sz="28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при </a:t>
            </a:r>
            <a:r>
              <a:rPr lang="uk-UA" sz="28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зберіганні зерна</a:t>
            </a:r>
            <a:endParaRPr kumimoji="0" lang="ru-RU" sz="2800" b="1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1772816"/>
            <a:ext cx="3232240" cy="1032892"/>
          </a:xfrm>
          <a:prstGeom prst="rect">
            <a:avLst/>
          </a:prstGeom>
          <a:noFill/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275856" y="3711840"/>
          <a:ext cx="4824537" cy="3029528"/>
        </p:xfrm>
        <a:graphic>
          <a:graphicData uri="http://schemas.openxmlformats.org/drawingml/2006/table">
            <a:tbl>
              <a:tblPr/>
              <a:tblGrid>
                <a:gridCol w="1823306"/>
                <a:gridCol w="877888"/>
                <a:gridCol w="1080477"/>
                <a:gridCol w="1042866"/>
              </a:tblGrid>
              <a:tr h="4346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Процес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Кількість ресурсу, кг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Час виконання, год.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Час простою, год.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21732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Чистка 1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19794,825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19,79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5,29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Чистка 2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25088,55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25,09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Чистка 3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49669,5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49,67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Сушка 1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50330,5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10,06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Сушка 2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49669,5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9,93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Силос 1,2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50330,5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Силос 3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49669,5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Силос 4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64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32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Сушка 2 (повторно) з силоса 3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49669,5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9,93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Сушка 2 (повторно) з силоса 4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9,93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32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Відвантаження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100000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6095" marR="660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Текст 19"/>
          <p:cNvSpPr txBox="1">
            <a:spLocks/>
          </p:cNvSpPr>
          <p:nvPr/>
        </p:nvSpPr>
        <p:spPr>
          <a:xfrm>
            <a:off x="4788024" y="1124744"/>
            <a:ext cx="3087613" cy="32861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r>
              <a:rPr kumimoji="0" lang="uk-UA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Рівняння моделі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Текст 19"/>
          <p:cNvSpPr txBox="1">
            <a:spLocks/>
          </p:cNvSpPr>
          <p:nvPr/>
        </p:nvSpPr>
        <p:spPr>
          <a:xfrm>
            <a:off x="179512" y="1124744"/>
            <a:ext cx="3087613" cy="32861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r>
              <a:rPr kumimoji="0" lang="uk-UA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Структура</a:t>
            </a:r>
            <a:r>
              <a:rPr kumimoji="0" lang="uk-UA" sz="1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технологічного процесу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07504" y="3573016"/>
          <a:ext cx="3024335" cy="2971366"/>
        </p:xfrm>
        <a:graphic>
          <a:graphicData uri="http://schemas.openxmlformats.org/drawingml/2006/table">
            <a:tbl>
              <a:tblPr/>
              <a:tblGrid>
                <a:gridCol w="1512168"/>
                <a:gridCol w="792088"/>
                <a:gridCol w="720079"/>
              </a:tblGrid>
              <a:tr h="5395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Повна назва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Одиниці виміру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Значення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40464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Початкова кількість ресурсу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кг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100 000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883">
                <a:tc rowSpan="3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Продуктивність процесу очистки 1,2,3 відповідно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кг/год.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1 000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8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1 000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7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1 000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883">
                <a:tc rowSpan="2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Продуктивність сушки 1 та 2 відповідно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кг/год.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5 000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7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5 000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604">
                <a:tc rowSpan="4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Орієнтовний час зберігання у силосі 1, 2, 3, 4 відповідно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год.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8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8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8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64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Продуктивність відвантаження</a:t>
                      </a:r>
                      <a:endParaRPr lang="ru-RU" sz="1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кг/год.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10 000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23528" y="1412776"/>
            <a:ext cx="7848872" cy="51845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188640"/>
            <a:ext cx="7344816" cy="936104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kumimoji="0" lang="uk-UA" sz="2800" b="1" i="0" u="none" strike="noStrike" kern="1200" cap="none" spc="0" normalizeH="0" baseline="0" noProof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Структура програмного забезпечення. </a:t>
            </a:r>
            <a:r>
              <a:rPr lang="en-US" sz="20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UML-</a:t>
            </a:r>
            <a:r>
              <a:rPr lang="uk-UA" sz="20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діаграма варіантів використання</a:t>
            </a:r>
            <a:endParaRPr kumimoji="0" lang="ru-RU" sz="3200" b="1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1475656" y="1628800"/>
          <a:ext cx="5688632" cy="4821184"/>
        </p:xfrm>
        <a:graphic>
          <a:graphicData uri="http://schemas.openxmlformats.org/presentationml/2006/ole">
            <p:oleObj spid="_x0000_s43013" name="Visio" r:id="rId3" imgW="7147494" imgH="5775499" progId="Visio.Drawing.11">
              <p:embed/>
            </p:oleObj>
          </a:graphicData>
        </a:graphic>
      </p:graphicFrame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730</TotalTime>
  <Words>572</Words>
  <Application>Microsoft Office PowerPoint</Application>
  <PresentationFormat>Экран (4:3)</PresentationFormat>
  <Paragraphs>225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Изящная</vt:lpstr>
      <vt:lpstr>Формула</vt:lpstr>
      <vt:lpstr>Visio</vt:lpstr>
      <vt:lpstr>Документ Microsoft Office Visio</vt:lpstr>
      <vt:lpstr>Інформаційна технологія координації багатолінійного технологічного процесу</vt:lpstr>
      <vt:lpstr>Слайд 2</vt:lpstr>
      <vt:lpstr>Ієрархічна структура   організації управління</vt:lpstr>
      <vt:lpstr> Алгоритми  координації рішень</vt:lpstr>
      <vt:lpstr>Технологічна схема  процесу розливу молока</vt:lpstr>
      <vt:lpstr>Узагальнена модель координації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Дякую за увагу.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Автоматизована система управління підготовкою та пакуванням молока</dc:title>
  <dc:creator>charmed</dc:creator>
  <cp:lastModifiedBy>char_med</cp:lastModifiedBy>
  <cp:revision>61</cp:revision>
  <dcterms:created xsi:type="dcterms:W3CDTF">2014-06-14T07:38:37Z</dcterms:created>
  <dcterms:modified xsi:type="dcterms:W3CDTF">2015-11-17T09:48:48Z</dcterms:modified>
</cp:coreProperties>
</file>