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61" r:id="rId4"/>
    <p:sldId id="258" r:id="rId5"/>
    <p:sldId id="259" r:id="rId6"/>
    <p:sldId id="262" r:id="rId7"/>
    <p:sldId id="263" r:id="rId8"/>
    <p:sldId id="268" r:id="rId9"/>
    <p:sldId id="260" r:id="rId10"/>
    <p:sldId id="264" r:id="rId11"/>
    <p:sldId id="265" r:id="rId12"/>
    <p:sldId id="267" r:id="rId13"/>
    <p:sldId id="271" r:id="rId14"/>
    <p:sldId id="269" r:id="rId15"/>
    <p:sldId id="270" r:id="rId16"/>
    <p:sldId id="272" r:id="rId17"/>
    <p:sldId id="266" r:id="rId18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C5A08-460D-4971-895C-D7DA005FBBB7}" type="datetimeFigureOut">
              <a:rPr lang="uk-UA" smtClean="0"/>
              <a:pPr/>
              <a:t>19.11.2015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AD3ED-099A-4B8B-8E1C-023CC4DAD60E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21385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C5A08-460D-4971-895C-D7DA005FBBB7}" type="datetimeFigureOut">
              <a:rPr lang="uk-UA" smtClean="0"/>
              <a:pPr/>
              <a:t>19.11.2015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AD3ED-099A-4B8B-8E1C-023CC4DAD60E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99716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C5A08-460D-4971-895C-D7DA005FBBB7}" type="datetimeFigureOut">
              <a:rPr lang="uk-UA" smtClean="0"/>
              <a:pPr/>
              <a:t>19.11.2015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AD3ED-099A-4B8B-8E1C-023CC4DAD60E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496362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C5A08-460D-4971-895C-D7DA005FBBB7}" type="datetimeFigureOut">
              <a:rPr lang="uk-UA" smtClean="0"/>
              <a:pPr/>
              <a:t>19.11.2015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AD3ED-099A-4B8B-8E1C-023CC4DAD60E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04714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C5A08-460D-4971-895C-D7DA005FBBB7}" type="datetimeFigureOut">
              <a:rPr lang="uk-UA" smtClean="0"/>
              <a:pPr/>
              <a:t>19.11.2015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AD3ED-099A-4B8B-8E1C-023CC4DAD60E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32815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C5A08-460D-4971-895C-D7DA005FBBB7}" type="datetimeFigureOut">
              <a:rPr lang="uk-UA" smtClean="0"/>
              <a:pPr/>
              <a:t>19.11.2015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AD3ED-099A-4B8B-8E1C-023CC4DAD60E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01526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C5A08-460D-4971-895C-D7DA005FBBB7}" type="datetimeFigureOut">
              <a:rPr lang="uk-UA" smtClean="0"/>
              <a:pPr/>
              <a:t>19.11.2015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AD3ED-099A-4B8B-8E1C-023CC4DAD60E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19666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C5A08-460D-4971-895C-D7DA005FBBB7}" type="datetimeFigureOut">
              <a:rPr lang="uk-UA" smtClean="0"/>
              <a:pPr/>
              <a:t>19.11.2015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AD3ED-099A-4B8B-8E1C-023CC4DAD60E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20846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C5A08-460D-4971-895C-D7DA005FBBB7}" type="datetimeFigureOut">
              <a:rPr lang="uk-UA" smtClean="0"/>
              <a:pPr/>
              <a:t>19.11.2015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AD3ED-099A-4B8B-8E1C-023CC4DAD60E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03535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C5A08-460D-4971-895C-D7DA005FBBB7}" type="datetimeFigureOut">
              <a:rPr lang="uk-UA" smtClean="0"/>
              <a:pPr/>
              <a:t>19.11.2015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AD3ED-099A-4B8B-8E1C-023CC4DAD60E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99744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C5A08-460D-4971-895C-D7DA005FBBB7}" type="datetimeFigureOut">
              <a:rPr lang="uk-UA" smtClean="0"/>
              <a:pPr/>
              <a:t>19.11.2015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AD3ED-099A-4B8B-8E1C-023CC4DAD60E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78475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FC5A08-460D-4971-895C-D7DA005FBBB7}" type="datetimeFigureOut">
              <a:rPr lang="uk-UA" smtClean="0"/>
              <a:pPr/>
              <a:t>19.11.2015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5AD3ED-099A-4B8B-8E1C-023CC4DAD60E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95279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772400" cy="2571768"/>
          </a:xfrm>
        </p:spPr>
        <p:txBody>
          <a:bodyPr>
            <a:normAutofit/>
          </a:bodyPr>
          <a:lstStyle/>
          <a:p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Магістерська кваліфікаційна робота на тему: </a:t>
            </a:r>
            <a:br>
              <a:rPr lang="uk-UA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800" dirty="0">
                <a:latin typeface="Times New Roman" pitchFamily="18" charset="0"/>
                <a:cs typeface="Times New Roman" pitchFamily="18" charset="0"/>
              </a:rPr>
            </a:b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err="1">
                <a:latin typeface="Times New Roman" pitchFamily="18" charset="0"/>
                <a:cs typeface="Times New Roman" pitchFamily="18" charset="0"/>
              </a:rPr>
              <a:t>Розробка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мовного </a:t>
            </a:r>
            <a:r>
              <a:rPr lang="ru-RU" sz="4400" dirty="0" err="1">
                <a:latin typeface="Times New Roman" pitchFamily="18" charset="0"/>
                <a:cs typeface="Times New Roman" pitchFamily="18" charset="0"/>
              </a:rPr>
              <a:t>управління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>
                <a:latin typeface="Times New Roman" pitchFamily="18" charset="0"/>
                <a:cs typeface="Times New Roman" pitchFamily="18" charset="0"/>
              </a:rPr>
              <a:t>комп’ютером</a:t>
            </a:r>
            <a:endParaRPr lang="uk-UA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500034" y="3571876"/>
            <a:ext cx="8358246" cy="3000396"/>
          </a:xfrm>
        </p:spPr>
        <p:txBody>
          <a:bodyPr>
            <a:normAutofit fontScale="92500" lnSpcReduction="20000"/>
          </a:bodyPr>
          <a:lstStyle/>
          <a:p>
            <a:pPr algn="l"/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uk-UA" sz="2000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uk-UA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Керівник :  </a:t>
            </a:r>
            <a:endParaRPr lang="uk-U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к.т.н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., доцент 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Ковтун 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В.В.</a:t>
            </a:r>
          </a:p>
          <a:p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Розробив :  </a:t>
            </a:r>
            <a:endParaRPr lang="uk-U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студент 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групи 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3КСУ-14м  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Мазур О.В.</a:t>
            </a:r>
          </a:p>
          <a:p>
            <a:pPr algn="l"/>
            <a:endParaRPr lang="uk-UA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Вінниця 2015</a:t>
            </a:r>
            <a:endParaRPr lang="uk-UA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Вигляд головного вікна програми</a:t>
            </a: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05333" y="1967943"/>
            <a:ext cx="5133334" cy="3790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dirty="0" smtClean="0"/>
              <a:t>Звуковий редактор системи</a:t>
            </a:r>
            <a:endParaRPr lang="uk-UA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43125" y="2386806"/>
            <a:ext cx="4857750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/>
              <a:t>Частота основного тону синтезованої фрази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43125" y="2386806"/>
            <a:ext cx="4857750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8741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>Отримання вхідних даних для </a:t>
            </a:r>
            <a:r>
              <a:rPr lang="uk-UA" dirty="0" err="1"/>
              <a:t>нейромережевого</a:t>
            </a:r>
            <a:r>
              <a:rPr lang="uk-UA" dirty="0"/>
              <a:t> класифікатора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8845" y="2057464"/>
            <a:ext cx="4726310" cy="3611435"/>
          </a:xfrm>
        </p:spPr>
      </p:pic>
    </p:spTree>
    <p:extLst>
      <p:ext uri="{BB962C8B-B14F-4D97-AF65-F5344CB8AC3E}">
        <p14:creationId xmlns:p14="http://schemas.microsoft.com/office/powerpoint/2010/main" val="1617552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 smtClean="0"/>
              <a:t>Інтерфейс створення нейронної мережі</a:t>
            </a: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43250" y="1981994"/>
            <a:ext cx="2857500" cy="376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7763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/>
              <a:t>Інтерфейс формування навчальної </a:t>
            </a:r>
            <a:r>
              <a:rPr lang="uk-UA" dirty="0" smtClean="0"/>
              <a:t>вибірки</a:t>
            </a:r>
            <a:endParaRPr lang="ru-RU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57714" y="2458419"/>
            <a:ext cx="2828572" cy="2809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612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5297"/>
            <a:ext cx="8229600" cy="1143000"/>
          </a:xfrm>
        </p:spPr>
        <p:txBody>
          <a:bodyPr>
            <a:normAutofit/>
          </a:bodyPr>
          <a:lstStyle/>
          <a:p>
            <a:r>
              <a:rPr lang="uk-UA" sz="3600" dirty="0" smtClean="0"/>
              <a:t>Висновки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08720"/>
            <a:ext cx="8640960" cy="583264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uk-UA" sz="2400" dirty="0" smtClean="0"/>
              <a:t>	Наукова новизна одержаних результатів:</a:t>
            </a:r>
          </a:p>
          <a:p>
            <a:r>
              <a:rPr lang="uk-UA" sz="2400" dirty="0" smtClean="0"/>
              <a:t>Удосконалено </a:t>
            </a:r>
            <a:r>
              <a:rPr lang="uk-UA" sz="2400" dirty="0"/>
              <a:t>метод розпізнавання </a:t>
            </a:r>
            <a:r>
              <a:rPr lang="uk-UA" sz="2400" dirty="0" err="1"/>
              <a:t>мовних</a:t>
            </a:r>
            <a:r>
              <a:rPr lang="uk-UA" sz="2400" dirty="0"/>
              <a:t> команд, який відрізняється від існуючих використанням адаптивної рангової сітки для опису мовного сигналу у просторі енергія/час на частоті основного тону мовця, що дозволило створити інформативну для розпізнавання мови ознаку.</a:t>
            </a:r>
            <a:endParaRPr lang="ru-RU" sz="2400" dirty="0"/>
          </a:p>
          <a:p>
            <a:r>
              <a:rPr lang="uk-UA" sz="2400" dirty="0" smtClean="0"/>
              <a:t>Удосконалено </a:t>
            </a:r>
            <a:r>
              <a:rPr lang="uk-UA" sz="2400" dirty="0"/>
              <a:t>метод прийняття рішень в задачі розпізнавання </a:t>
            </a:r>
            <a:r>
              <a:rPr lang="uk-UA" sz="2400" dirty="0" err="1"/>
              <a:t>мовних</a:t>
            </a:r>
            <a:r>
              <a:rPr lang="uk-UA" sz="2400" dirty="0"/>
              <a:t> команд, який відрізняється використанням двох проміжних шарів у </a:t>
            </a:r>
            <a:r>
              <a:rPr lang="uk-UA" sz="2400" dirty="0" err="1"/>
              <a:t>нейромережевому</a:t>
            </a:r>
            <a:r>
              <a:rPr lang="uk-UA" sz="2400" dirty="0"/>
              <a:t> класифікаторі, що дозволило підвищити ефективність </a:t>
            </a:r>
            <a:r>
              <a:rPr lang="uk-UA" sz="2400" dirty="0" smtClean="0"/>
              <a:t>розпізнавання.</a:t>
            </a:r>
          </a:p>
          <a:p>
            <a:pPr marL="0" indent="0">
              <a:buNone/>
            </a:pPr>
            <a:r>
              <a:rPr lang="ru-RU" sz="2400" dirty="0" smtClean="0"/>
              <a:t>	</a:t>
            </a:r>
          </a:p>
          <a:p>
            <a:pPr marL="0" indent="0">
              <a:buNone/>
            </a:pPr>
            <a:r>
              <a:rPr lang="ru-RU" sz="2400" dirty="0" smtClean="0"/>
              <a:t>     </a:t>
            </a:r>
            <a:r>
              <a:rPr lang="ru-RU" sz="2400" dirty="0" err="1" smtClean="0"/>
              <a:t>Практичне</a:t>
            </a:r>
            <a:r>
              <a:rPr lang="ru-RU" sz="2400" dirty="0" smtClean="0"/>
              <a:t> </a:t>
            </a:r>
            <a:r>
              <a:rPr lang="ru-RU" sz="2400" dirty="0" err="1" smtClean="0"/>
              <a:t>значення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одержаних</a:t>
            </a:r>
            <a:r>
              <a:rPr lang="ru-RU" sz="2400" dirty="0" smtClean="0"/>
              <a:t> </a:t>
            </a:r>
            <a:r>
              <a:rPr lang="ru-RU" sz="2400" dirty="0" err="1" smtClean="0"/>
              <a:t>результатів</a:t>
            </a:r>
            <a:r>
              <a:rPr lang="ru-RU" sz="2400" dirty="0" smtClean="0"/>
              <a:t> </a:t>
            </a:r>
            <a:r>
              <a:rPr lang="ru-RU" sz="2400" dirty="0" err="1" smtClean="0"/>
              <a:t>полягає</a:t>
            </a:r>
            <a:r>
              <a:rPr lang="ru-RU" sz="2400" dirty="0" smtClean="0"/>
              <a:t> у </a:t>
            </a:r>
            <a:r>
              <a:rPr lang="ru-RU" sz="2400" dirty="0" err="1" smtClean="0"/>
              <a:t>створенні</a:t>
            </a:r>
            <a:r>
              <a:rPr lang="ru-RU" sz="2400" dirty="0" smtClean="0"/>
              <a:t> на </a:t>
            </a:r>
            <a:r>
              <a:rPr lang="ru-RU" sz="2400" dirty="0" err="1" smtClean="0"/>
              <a:t>основі</a:t>
            </a:r>
            <a:r>
              <a:rPr lang="ru-RU" sz="2400" dirty="0" smtClean="0"/>
              <a:t> </a:t>
            </a:r>
            <a:r>
              <a:rPr lang="ru-RU" sz="2400" dirty="0" err="1" smtClean="0"/>
              <a:t>отриманих</a:t>
            </a:r>
            <a:r>
              <a:rPr lang="ru-RU" sz="2400" dirty="0" smtClean="0"/>
              <a:t> </a:t>
            </a:r>
            <a:r>
              <a:rPr lang="ru-RU" sz="2400" dirty="0" err="1" smtClean="0"/>
              <a:t>наукових</a:t>
            </a:r>
            <a:r>
              <a:rPr lang="ru-RU" sz="2400" dirty="0" smtClean="0"/>
              <a:t> </a:t>
            </a:r>
            <a:r>
              <a:rPr lang="ru-RU" sz="2400" dirty="0" err="1" smtClean="0"/>
              <a:t>результатів</a:t>
            </a:r>
            <a:r>
              <a:rPr lang="ru-RU" sz="2400" dirty="0" smtClean="0"/>
              <a:t> </a:t>
            </a:r>
            <a:r>
              <a:rPr lang="ru-RU" sz="2400" dirty="0" err="1" smtClean="0"/>
              <a:t>програмної</a:t>
            </a:r>
            <a:r>
              <a:rPr lang="ru-RU" sz="2400" dirty="0" smtClean="0"/>
              <a:t> </a:t>
            </a:r>
            <a:r>
              <a:rPr lang="ru-RU" sz="2400" dirty="0" err="1" smtClean="0"/>
              <a:t>системи</a:t>
            </a:r>
            <a:r>
              <a:rPr lang="ru-RU" sz="2400" dirty="0" smtClean="0"/>
              <a:t> </a:t>
            </a:r>
            <a:r>
              <a:rPr lang="ru-RU" sz="2400" dirty="0" err="1" smtClean="0"/>
              <a:t>розпізнавання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мовних</a:t>
            </a:r>
            <a:r>
              <a:rPr lang="ru-RU" sz="2400" dirty="0" smtClean="0"/>
              <a:t> команд для </a:t>
            </a:r>
            <a:r>
              <a:rPr lang="ru-RU" sz="2400" dirty="0" err="1" smtClean="0"/>
              <a:t>управління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комп’ютером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5543827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lvl="0" indent="0" algn="ctr">
              <a:buNone/>
            </a:pP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marL="68580" lvl="0" indent="0" algn="ctr">
              <a:buNone/>
            </a:pP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pPr marL="68580" lvl="0" indent="0" algn="ctr">
              <a:buNone/>
            </a:pP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marL="68580" lvl="0" indent="0" algn="ctr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Дякую за увагу.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Об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єкт, предмет та задачі дослідження</a:t>
            </a: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uk-UA" sz="3300" dirty="0" smtClean="0">
                <a:latin typeface="Times New Roman" pitchFamily="18" charset="0"/>
                <a:cs typeface="Times New Roman" pitchFamily="18" charset="0"/>
              </a:rPr>
              <a:t>Об’єкт </a:t>
            </a:r>
            <a:r>
              <a:rPr lang="uk-UA" sz="3300" dirty="0">
                <a:latin typeface="Times New Roman" pitchFamily="18" charset="0"/>
                <a:cs typeface="Times New Roman" pitchFamily="18" charset="0"/>
              </a:rPr>
              <a:t>дослідження – процес мовлення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Предмет </a:t>
            </a:r>
            <a:r>
              <a:rPr lang="ru-RU" sz="3300" dirty="0" err="1">
                <a:latin typeface="Times New Roman" pitchFamily="18" charset="0"/>
                <a:cs typeface="Times New Roman" pitchFamily="18" charset="0"/>
              </a:rPr>
              <a:t>дослідження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300" dirty="0" err="1">
                <a:latin typeface="Times New Roman" pitchFamily="18" charset="0"/>
                <a:cs typeface="Times New Roman" pitchFamily="18" charset="0"/>
              </a:rPr>
              <a:t>інформаційна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>
                <a:latin typeface="Times New Roman" pitchFamily="18" charset="0"/>
                <a:cs typeface="Times New Roman" pitchFamily="18" charset="0"/>
              </a:rPr>
              <a:t>складова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 мовного сигналу без </a:t>
            </a:r>
            <a:r>
              <a:rPr lang="ru-RU" sz="3300" dirty="0" err="1">
                <a:latin typeface="Times New Roman" pitchFamily="18" charset="0"/>
                <a:cs typeface="Times New Roman" pitchFamily="18" charset="0"/>
              </a:rPr>
              <a:t>врахування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>
                <a:latin typeface="Times New Roman" pitchFamily="18" charset="0"/>
                <a:cs typeface="Times New Roman" pitchFamily="18" charset="0"/>
              </a:rPr>
              <a:t>індивідуальних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>
                <a:latin typeface="Times New Roman" pitchFamily="18" charset="0"/>
                <a:cs typeface="Times New Roman" pitchFamily="18" charset="0"/>
              </a:rPr>
              <a:t>процесів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>
                <a:latin typeface="Times New Roman" pitchFamily="18" charset="0"/>
                <a:cs typeface="Times New Roman" pitchFamily="18" charset="0"/>
              </a:rPr>
              <a:t>мовотворення</a:t>
            </a:r>
            <a:r>
              <a:rPr lang="uk-UA" sz="33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300" dirty="0" err="1">
                <a:latin typeface="Times New Roman" pitchFamily="18" charset="0"/>
                <a:cs typeface="Times New Roman" pitchFamily="18" charset="0"/>
              </a:rPr>
              <a:t>Найбільш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>
                <a:latin typeface="Times New Roman" pitchFamily="18" charset="0"/>
                <a:cs typeface="Times New Roman" pitchFamily="18" charset="0"/>
              </a:rPr>
              <a:t>загально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300" dirty="0" err="1">
                <a:latin typeface="Times New Roman" pitchFamily="18" charset="0"/>
                <a:cs typeface="Times New Roman" pitchFamily="18" charset="0"/>
              </a:rPr>
              <a:t>необхідні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3300" dirty="0" err="1">
                <a:latin typeface="Times New Roman" pitchFamily="18" charset="0"/>
                <a:cs typeface="Times New Roman" pitchFamily="18" charset="0"/>
              </a:rPr>
              <a:t>вирішення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>
                <a:latin typeface="Times New Roman" pitchFamily="18" charset="0"/>
                <a:cs typeface="Times New Roman" pitchFamily="18" charset="0"/>
              </a:rPr>
              <a:t>задачі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 мовного </a:t>
            </a:r>
            <a:r>
              <a:rPr lang="ru-RU" sz="3300" dirty="0" err="1">
                <a:latin typeface="Times New Roman" pitchFamily="18" charset="0"/>
                <a:cs typeface="Times New Roman" pitchFamily="18" charset="0"/>
              </a:rPr>
              <a:t>управління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>
                <a:latin typeface="Times New Roman" pitchFamily="18" charset="0"/>
                <a:cs typeface="Times New Roman" pitchFamily="18" charset="0"/>
              </a:rPr>
              <a:t>комп’ютером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>
                <a:latin typeface="Times New Roman" pitchFamily="18" charset="0"/>
                <a:cs typeface="Times New Roman" pitchFamily="18" charset="0"/>
              </a:rPr>
              <a:t>задачі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>
                <a:latin typeface="Times New Roman" pitchFamily="18" charset="0"/>
                <a:cs typeface="Times New Roman" pitchFamily="18" charset="0"/>
              </a:rPr>
              <a:t>такі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1.	</a:t>
            </a:r>
            <a:r>
              <a:rPr lang="ru-RU" sz="3300" dirty="0" err="1">
                <a:latin typeface="Times New Roman" pitchFamily="18" charset="0"/>
                <a:cs typeface="Times New Roman" pitchFamily="18" charset="0"/>
              </a:rPr>
              <a:t>Інформаційний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>
                <a:latin typeface="Times New Roman" pitchFamily="18" charset="0"/>
                <a:cs typeface="Times New Roman" pitchFamily="18" charset="0"/>
              </a:rPr>
              <a:t>огляд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>
                <a:latin typeface="Times New Roman" pitchFamily="18" charset="0"/>
                <a:cs typeface="Times New Roman" pitchFamily="18" charset="0"/>
              </a:rPr>
              <a:t>сучасних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>
                <a:latin typeface="Times New Roman" pitchFamily="18" charset="0"/>
                <a:cs typeface="Times New Roman" pitchFamily="18" charset="0"/>
              </a:rPr>
              <a:t>математичних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 моделей та </a:t>
            </a:r>
            <a:r>
              <a:rPr lang="ru-RU" sz="3300" dirty="0" err="1">
                <a:latin typeface="Times New Roman" pitchFamily="18" charset="0"/>
                <a:cs typeface="Times New Roman" pitchFamily="18" charset="0"/>
              </a:rPr>
              <a:t>методів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>
                <a:latin typeface="Times New Roman" pitchFamily="18" charset="0"/>
                <a:cs typeface="Times New Roman" pitchFamily="18" charset="0"/>
              </a:rPr>
              <a:t>екстракції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>
                <a:latin typeface="Times New Roman" pitchFamily="18" charset="0"/>
                <a:cs typeface="Times New Roman" pitchFamily="18" charset="0"/>
              </a:rPr>
              <a:t>інформації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3300" dirty="0" err="1">
                <a:latin typeface="Times New Roman" pitchFamily="18" charset="0"/>
                <a:cs typeface="Times New Roman" pitchFamily="18" charset="0"/>
              </a:rPr>
              <a:t>мовних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>
                <a:latin typeface="Times New Roman" pitchFamily="18" charset="0"/>
                <a:cs typeface="Times New Roman" pitchFamily="18" charset="0"/>
              </a:rPr>
              <a:t>сигналів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2.	</a:t>
            </a:r>
            <a:r>
              <a:rPr lang="ru-RU" sz="3300" dirty="0" err="1">
                <a:latin typeface="Times New Roman" pitchFamily="18" charset="0"/>
                <a:cs typeface="Times New Roman" pitchFamily="18" charset="0"/>
              </a:rPr>
              <a:t>Модифікація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>
                <a:latin typeface="Times New Roman" pitchFamily="18" charset="0"/>
                <a:cs typeface="Times New Roman" pitchFamily="18" charset="0"/>
              </a:rPr>
              <a:t>обраних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>
                <a:latin typeface="Times New Roman" pitchFamily="18" charset="0"/>
                <a:cs typeface="Times New Roman" pitchFamily="18" charset="0"/>
              </a:rPr>
              <a:t>математичних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 моделей та </a:t>
            </a:r>
            <a:r>
              <a:rPr lang="ru-RU" sz="3300" dirty="0" err="1">
                <a:latin typeface="Times New Roman" pitchFamily="18" charset="0"/>
                <a:cs typeface="Times New Roman" pitchFamily="18" charset="0"/>
              </a:rPr>
              <a:t>методів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3300" dirty="0" err="1">
                <a:latin typeface="Times New Roman" pitchFamily="18" charset="0"/>
                <a:cs typeface="Times New Roman" pitchFamily="18" charset="0"/>
              </a:rPr>
              <a:t>реалізації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3300" dirty="0" err="1">
                <a:latin typeface="Times New Roman" pitchFamily="18" charset="0"/>
                <a:cs typeface="Times New Roman" pitchFamily="18" charset="0"/>
              </a:rPr>
              <a:t>вигляді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>
                <a:latin typeface="Times New Roman" pitchFamily="18" charset="0"/>
                <a:cs typeface="Times New Roman" pitchFamily="18" charset="0"/>
              </a:rPr>
              <a:t>програмного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>
                <a:latin typeface="Times New Roman" pitchFamily="18" charset="0"/>
                <a:cs typeface="Times New Roman" pitchFamily="18" charset="0"/>
              </a:rPr>
              <a:t>забезпечення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3.	</a:t>
            </a:r>
            <a:r>
              <a:rPr lang="ru-RU" sz="3300" dirty="0" err="1">
                <a:latin typeface="Times New Roman" pitchFamily="18" charset="0"/>
                <a:cs typeface="Times New Roman" pitchFamily="18" charset="0"/>
              </a:rPr>
              <a:t>Експериментальне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>
                <a:latin typeface="Times New Roman" pitchFamily="18" charset="0"/>
                <a:cs typeface="Times New Roman" pitchFamily="18" charset="0"/>
              </a:rPr>
              <a:t>дослідження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>
                <a:latin typeface="Times New Roman" pitchFamily="18" charset="0"/>
                <a:cs typeface="Times New Roman" pitchFamily="18" charset="0"/>
              </a:rPr>
              <a:t>створеного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>
                <a:latin typeface="Times New Roman" pitchFamily="18" charset="0"/>
                <a:cs typeface="Times New Roman" pitchFamily="18" charset="0"/>
              </a:rPr>
              <a:t>програмного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>
                <a:latin typeface="Times New Roman" pitchFamily="18" charset="0"/>
                <a:cs typeface="Times New Roman" pitchFamily="18" charset="0"/>
              </a:rPr>
              <a:t>забезпечення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3300" dirty="0" err="1">
                <a:latin typeface="Times New Roman" pitchFamily="18" charset="0"/>
                <a:cs typeface="Times New Roman" pitchFamily="18" charset="0"/>
              </a:rPr>
              <a:t>уточнення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>
                <a:latin typeface="Times New Roman" pitchFamily="18" charset="0"/>
                <a:cs typeface="Times New Roman" pitchFamily="18" charset="0"/>
              </a:rPr>
              <a:t>запропонованого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 методу мовного </a:t>
            </a:r>
            <a:r>
              <a:rPr lang="ru-RU" sz="3300" dirty="0" err="1">
                <a:latin typeface="Times New Roman" pitchFamily="18" charset="0"/>
                <a:cs typeface="Times New Roman" pitchFamily="18" charset="0"/>
              </a:rPr>
              <a:t>управління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>
                <a:latin typeface="Times New Roman" pitchFamily="18" charset="0"/>
                <a:cs typeface="Times New Roman" pitchFamily="18" charset="0"/>
              </a:rPr>
              <a:t>комп’ютером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Модель системи розпізнавання голосу</a:t>
            </a: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81212" y="1600200"/>
            <a:ext cx="418157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229600" cy="1285876"/>
          </a:xfrm>
        </p:spPr>
        <p:txBody>
          <a:bodyPr>
            <a:normAutofit/>
          </a:bodyPr>
          <a:lstStyle/>
          <a:p>
            <a:pPr algn="ctr"/>
            <a:r>
              <a:rPr lang="uk-UA" sz="3100" dirty="0" smtClean="0">
                <a:latin typeface="Times New Roman" pitchFamily="18" charset="0"/>
                <a:cs typeface="Times New Roman" pitchFamily="18" charset="0"/>
              </a:rPr>
              <a:t>Структура системи</a:t>
            </a:r>
            <a:r>
              <a:rPr lang="uk-UA" sz="3600" dirty="0" smtClean="0"/>
              <a:t/>
            </a:r>
            <a:br>
              <a:rPr lang="uk-UA" sz="3600" dirty="0" smtClean="0"/>
            </a:br>
            <a:endParaRPr lang="uk-UA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 descr="SystemStruct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88572" y="2156994"/>
            <a:ext cx="4966855" cy="3412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UML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-діаграма варіантів використання</a:t>
            </a: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21351" y="1600200"/>
            <a:ext cx="4501298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3200" dirty="0">
                <a:latin typeface="Times New Roman" pitchFamily="18" charset="0"/>
                <a:cs typeface="Times New Roman" pitchFamily="18" charset="0"/>
              </a:rPr>
              <a:t>UML-діаграма </a:t>
            </a: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діяльності</a:t>
            </a: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UML Activity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52961" y="1600200"/>
            <a:ext cx="5838077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UML-діаграма класів</a:t>
            </a: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87028" y="1600200"/>
            <a:ext cx="556994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UML-діаграма розгортання</a:t>
            </a:r>
            <a:endParaRPr lang="ru-RU" dirty="0"/>
          </a:p>
        </p:txBody>
      </p:sp>
      <p:pic>
        <p:nvPicPr>
          <p:cNvPr id="6146" name="Picture 2" descr="UML Depl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0443" y="2368969"/>
            <a:ext cx="4123113" cy="298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4021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Алгоритм виділення частоти основного тону</a:t>
            </a: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  <p:pic>
        <p:nvPicPr>
          <p:cNvPr id="5" name="Picture 4" descr="F0Detector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33103" y="2144525"/>
            <a:ext cx="7277793" cy="3437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65</TotalTime>
  <Words>118</Words>
  <Application>Microsoft Office PowerPoint</Application>
  <PresentationFormat>Экран (4:3)</PresentationFormat>
  <Paragraphs>41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Магістерська кваліфікаційна робота на тему:    Розробка системи мовного управління комп’ютером</vt:lpstr>
      <vt:lpstr>Об’єкт, предмет та задачі дослідження </vt:lpstr>
      <vt:lpstr>Модель системи розпізнавання голосу</vt:lpstr>
      <vt:lpstr>Структура системи </vt:lpstr>
      <vt:lpstr>UML-діаграма варіантів використання</vt:lpstr>
      <vt:lpstr>UML-діаграма діяльності</vt:lpstr>
      <vt:lpstr>UML-діаграма класів</vt:lpstr>
      <vt:lpstr>UML-діаграма розгортання</vt:lpstr>
      <vt:lpstr>Алгоритм виділення частоти основного тону </vt:lpstr>
      <vt:lpstr>Вигляд головного вікна програми</vt:lpstr>
      <vt:lpstr>Звуковий редактор системи</vt:lpstr>
      <vt:lpstr>Частота основного тону синтезованої фрази</vt:lpstr>
      <vt:lpstr>Отримання вхідних даних для нейромережевого класифікатора</vt:lpstr>
      <vt:lpstr>Інтерфейс створення нейронної мережі</vt:lpstr>
      <vt:lpstr>Інтерфейс формування навчальної вибірки</vt:lpstr>
      <vt:lpstr>Висновки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Бакалаврська димпломна робота на тему:  Розробка Web-орієнтованої системи управління інформацією з використанням СУБД Firebird</dc:title>
  <dc:creator>Denis</dc:creator>
  <cp:lastModifiedBy>RePack by Diakov</cp:lastModifiedBy>
  <cp:revision>12</cp:revision>
  <dcterms:created xsi:type="dcterms:W3CDTF">2014-06-17T13:16:38Z</dcterms:created>
  <dcterms:modified xsi:type="dcterms:W3CDTF">2015-11-18T22:32:34Z</dcterms:modified>
</cp:coreProperties>
</file>