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7"/>
  </p:notesMasterIdLst>
  <p:sldIdLst>
    <p:sldId id="256" r:id="rId2"/>
    <p:sldId id="257" r:id="rId3"/>
    <p:sldId id="272" r:id="rId4"/>
    <p:sldId id="258" r:id="rId5"/>
    <p:sldId id="260" r:id="rId6"/>
    <p:sldId id="261" r:id="rId7"/>
    <p:sldId id="259" r:id="rId8"/>
    <p:sldId id="262" r:id="rId9"/>
    <p:sldId id="263" r:id="rId10"/>
    <p:sldId id="264" r:id="rId11"/>
    <p:sldId id="265" r:id="rId12"/>
    <p:sldId id="266" r:id="rId13"/>
    <p:sldId id="274" r:id="rId14"/>
    <p:sldId id="270" r:id="rId15"/>
    <p:sldId id="273" r:id="rId16"/>
  </p:sldIdLst>
  <p:sldSz cx="9144000" cy="6858000" type="screen4x3"/>
  <p:notesSz cx="6888163" cy="100203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80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902075" y="0"/>
            <a:ext cx="2984500" cy="501650"/>
          </a:xfrm>
          <a:prstGeom prst="rect">
            <a:avLst/>
          </a:prstGeom>
        </p:spPr>
        <p:txBody>
          <a:bodyPr vert="horz" lIns="91440" tIns="45720" rIns="91440" bIns="45720" rtlCol="0"/>
          <a:lstStyle>
            <a:lvl1pPr algn="r">
              <a:defRPr sz="1200"/>
            </a:lvl1pPr>
          </a:lstStyle>
          <a:p>
            <a:fld id="{A0BEB6A5-790A-4A50-A6E5-55D03F8022C9}" type="datetimeFigureOut">
              <a:rPr lang="uk-UA" smtClean="0"/>
              <a:pPr/>
              <a:t>24.11.2015</a:t>
            </a:fld>
            <a:endParaRPr lang="uk-UA"/>
          </a:p>
        </p:txBody>
      </p:sp>
      <p:sp>
        <p:nvSpPr>
          <p:cNvPr id="4" name="Образ слайда 3"/>
          <p:cNvSpPr>
            <a:spLocks noGrp="1" noRot="1" noChangeAspect="1"/>
          </p:cNvSpPr>
          <p:nvPr>
            <p:ph type="sldImg" idx="2"/>
          </p:nvPr>
        </p:nvSpPr>
        <p:spPr>
          <a:xfrm>
            <a:off x="939800" y="750888"/>
            <a:ext cx="5008563" cy="3757612"/>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8975" y="4759325"/>
            <a:ext cx="5510213" cy="451008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9517063"/>
            <a:ext cx="2984500" cy="50165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902075" y="9517063"/>
            <a:ext cx="2984500" cy="501650"/>
          </a:xfrm>
          <a:prstGeom prst="rect">
            <a:avLst/>
          </a:prstGeom>
        </p:spPr>
        <p:txBody>
          <a:bodyPr vert="horz" lIns="91440" tIns="45720" rIns="91440" bIns="45720" rtlCol="0" anchor="b"/>
          <a:lstStyle>
            <a:lvl1pPr algn="r">
              <a:defRPr sz="1200"/>
            </a:lvl1pPr>
          </a:lstStyle>
          <a:p>
            <a:fld id="{4C12BA7D-BFE2-42D5-85B9-C101DE69A629}" type="slidenum">
              <a:rPr lang="uk-UA" smtClean="0"/>
              <a:pPr/>
              <a:t>‹#›</a:t>
            </a:fld>
            <a:endParaRPr lang="uk-U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uk-UA" dirty="0"/>
          </a:p>
        </p:txBody>
      </p:sp>
      <p:sp>
        <p:nvSpPr>
          <p:cNvPr id="4" name="Номер слайда 3"/>
          <p:cNvSpPr>
            <a:spLocks noGrp="1"/>
          </p:cNvSpPr>
          <p:nvPr>
            <p:ph type="sldNum" sz="quarter" idx="10"/>
          </p:nvPr>
        </p:nvSpPr>
        <p:spPr/>
        <p:txBody>
          <a:bodyPr/>
          <a:lstStyle/>
          <a:p>
            <a:fld id="{4C12BA7D-BFE2-42D5-85B9-C101DE69A629}" type="slidenum">
              <a:rPr lang="uk-UA" smtClean="0"/>
              <a:pPr/>
              <a:t>13</a:t>
            </a:fld>
            <a:endParaRPr lang="uk-U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4DFDE9D-E43F-4E8E-8CD4-42579A862007}" type="datetimeFigureOut">
              <a:rPr lang="ru-RU" smtClean="0"/>
              <a:pPr/>
              <a:t>24.11.2015</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D2C15A8E-4E19-4DCC-B43C-1E6A612CBD7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4DFDE9D-E43F-4E8E-8CD4-42579A862007}" type="datetimeFigureOut">
              <a:rPr lang="ru-RU" smtClean="0"/>
              <a:pPr/>
              <a:t>24.11.2015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C15A8E-4E19-4DCC-B43C-1E6A612CBD7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4DFDE9D-E43F-4E8E-8CD4-42579A862007}" type="datetimeFigureOut">
              <a:rPr lang="ru-RU" smtClean="0"/>
              <a:pPr/>
              <a:t>24.11.2015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C15A8E-4E19-4DCC-B43C-1E6A612CBD7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4DFDE9D-E43F-4E8E-8CD4-42579A862007}" type="datetimeFigureOut">
              <a:rPr lang="ru-RU" smtClean="0"/>
              <a:pPr/>
              <a:t>24.11.2015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C15A8E-4E19-4DCC-B43C-1E6A612CBD7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4DFDE9D-E43F-4E8E-8CD4-42579A862007}" type="datetimeFigureOut">
              <a:rPr lang="ru-RU" smtClean="0"/>
              <a:pPr/>
              <a:t>24.11.2015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C15A8E-4E19-4DCC-B43C-1E6A612CBD7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4DFDE9D-E43F-4E8E-8CD4-42579A862007}" type="datetimeFigureOut">
              <a:rPr lang="ru-RU" smtClean="0"/>
              <a:pPr/>
              <a:t>24.11.2015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C15A8E-4E19-4DCC-B43C-1E6A612CBD7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4DFDE9D-E43F-4E8E-8CD4-42579A862007}" type="datetimeFigureOut">
              <a:rPr lang="ru-RU" smtClean="0"/>
              <a:pPr/>
              <a:t>24.11.2015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2C15A8E-4E19-4DCC-B43C-1E6A612CBD7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4DFDE9D-E43F-4E8E-8CD4-42579A862007}" type="datetimeFigureOut">
              <a:rPr lang="ru-RU" smtClean="0"/>
              <a:pPr/>
              <a:t>24.11.2015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2C15A8E-4E19-4DCC-B43C-1E6A612CBD7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4DFDE9D-E43F-4E8E-8CD4-42579A862007}" type="datetimeFigureOut">
              <a:rPr lang="ru-RU" smtClean="0"/>
              <a:pPr/>
              <a:t>24.11.2015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2C15A8E-4E19-4DCC-B43C-1E6A612CBD7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4DFDE9D-E43F-4E8E-8CD4-42579A862007}" type="datetimeFigureOut">
              <a:rPr lang="ru-RU" smtClean="0"/>
              <a:pPr/>
              <a:t>24.11.2015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C15A8E-4E19-4DCC-B43C-1E6A612CBD7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4DFDE9D-E43F-4E8E-8CD4-42579A862007}" type="datetimeFigureOut">
              <a:rPr lang="ru-RU" smtClean="0"/>
              <a:pPr/>
              <a:t>24.11.2015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D2C15A8E-4E19-4DCC-B43C-1E6A612CBD7E}"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4DFDE9D-E43F-4E8E-8CD4-42579A862007}" type="datetimeFigureOut">
              <a:rPr lang="ru-RU" smtClean="0"/>
              <a:pPr/>
              <a:t>24.11.2015</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2C15A8E-4E19-4DCC-B43C-1E6A612CBD7E}"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16632"/>
            <a:ext cx="8352928" cy="4133056"/>
          </a:xfrm>
        </p:spPr>
        <p:txBody>
          <a:bodyPr>
            <a:normAutofit fontScale="90000"/>
          </a:bodyPr>
          <a:lstStyle/>
          <a:p>
            <a:r>
              <a:rPr lang="uk-UA" dirty="0" smtClean="0"/>
              <a:t>Методи ідентифікації параметрів аберації ока та її компенсація на	</a:t>
            </a:r>
            <a:br>
              <a:rPr lang="uk-UA" dirty="0" smtClean="0"/>
            </a:br>
            <a:r>
              <a:rPr lang="uk-UA" dirty="0" smtClean="0"/>
              <a:t>	засобах відображення інформації</a:t>
            </a:r>
            <a:endParaRPr lang="ru-RU" dirty="0"/>
          </a:p>
        </p:txBody>
      </p:sp>
      <p:sp>
        <p:nvSpPr>
          <p:cNvPr id="3" name="Подзаголовок 2"/>
          <p:cNvSpPr>
            <a:spLocks noGrp="1"/>
          </p:cNvSpPr>
          <p:nvPr>
            <p:ph type="subTitle" idx="1"/>
          </p:nvPr>
        </p:nvSpPr>
        <p:spPr>
          <a:xfrm>
            <a:off x="539552" y="4437112"/>
            <a:ext cx="7854696" cy="1752600"/>
          </a:xfrm>
        </p:spPr>
        <p:txBody>
          <a:bodyPr/>
          <a:lstStyle/>
          <a:p>
            <a:r>
              <a:rPr lang="uk-UA" dirty="0" smtClean="0"/>
              <a:t>Виконав:  ст. гр. 1КСУА-14мн</a:t>
            </a:r>
          </a:p>
          <a:p>
            <a:r>
              <a:rPr lang="uk-UA" dirty="0" smtClean="0"/>
              <a:t>Орлик П. В.</a:t>
            </a:r>
          </a:p>
          <a:p>
            <a:r>
              <a:rPr lang="uk-UA" dirty="0" smtClean="0"/>
              <a:t>Науковий керівник: </a:t>
            </a:r>
            <a:r>
              <a:rPr lang="uk-UA" dirty="0" err="1" smtClean="0"/>
              <a:t>д.т.н</a:t>
            </a:r>
            <a:r>
              <a:rPr lang="uk-UA" dirty="0" smtClean="0"/>
              <a:t>. проф. </a:t>
            </a:r>
            <a:r>
              <a:rPr lang="uk-UA" dirty="0" err="1" smtClean="0"/>
              <a:t>Квєтний</a:t>
            </a:r>
            <a:r>
              <a:rPr lang="uk-UA" dirty="0" smtClean="0"/>
              <a:t> Р. Н.</a:t>
            </a:r>
            <a:endParaRPr lang="uk-U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uk-UA" dirty="0" smtClean="0"/>
              <a:t>Модифікація методу - експеримент</a:t>
            </a:r>
            <a:endParaRPr lang="ru-RU" dirty="0"/>
          </a:p>
        </p:txBody>
      </p:sp>
      <p:pic>
        <p:nvPicPr>
          <p:cNvPr id="9217" name="Picture 1"/>
          <p:cNvPicPr>
            <a:picLocks noChangeAspect="1" noChangeArrowheads="1"/>
          </p:cNvPicPr>
          <p:nvPr/>
        </p:nvPicPr>
        <p:blipFill>
          <a:blip r:embed="rId2" cstate="print"/>
          <a:srcRect/>
          <a:stretch>
            <a:fillRect/>
          </a:stretch>
        </p:blipFill>
        <p:spPr bwMode="auto">
          <a:xfrm>
            <a:off x="827584" y="2132856"/>
            <a:ext cx="7534495" cy="39604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704088"/>
            <a:ext cx="8229600" cy="796086"/>
          </a:xfrm>
        </p:spPr>
        <p:txBody>
          <a:bodyPr>
            <a:normAutofit fontScale="90000"/>
          </a:bodyPr>
          <a:lstStyle/>
          <a:p>
            <a:r>
              <a:rPr lang="uk-UA" dirty="0" smtClean="0"/>
              <a:t>Модифікація методу</a:t>
            </a:r>
            <a:endParaRPr lang="ru-RU" dirty="0"/>
          </a:p>
        </p:txBody>
      </p:sp>
      <p:pic>
        <p:nvPicPr>
          <p:cNvPr id="8193" name="Picture 1"/>
          <p:cNvPicPr>
            <a:picLocks noChangeAspect="1" noChangeArrowheads="1"/>
          </p:cNvPicPr>
          <p:nvPr/>
        </p:nvPicPr>
        <p:blipFill>
          <a:blip r:embed="rId2" cstate="print"/>
          <a:srcRect/>
          <a:stretch>
            <a:fillRect/>
          </a:stretch>
        </p:blipFill>
        <p:spPr bwMode="auto">
          <a:xfrm>
            <a:off x="971600" y="2204864"/>
            <a:ext cx="7401899" cy="31634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357166"/>
            <a:ext cx="8229600" cy="1285884"/>
          </a:xfrm>
        </p:spPr>
        <p:txBody>
          <a:bodyPr>
            <a:noAutofit/>
          </a:bodyPr>
          <a:lstStyle/>
          <a:p>
            <a:r>
              <a:rPr lang="uk-UA" sz="4000" dirty="0" smtClean="0"/>
              <a:t>Результат</a:t>
            </a:r>
            <a:endParaRPr lang="ru-RU" sz="4000" dirty="0"/>
          </a:p>
        </p:txBody>
      </p:sp>
      <p:pic>
        <p:nvPicPr>
          <p:cNvPr id="11" name="Рисунок 10" descr="E:\Desktop\mag\mine\ImageConv\lena_color.png"/>
          <p:cNvPicPr/>
          <p:nvPr/>
        </p:nvPicPr>
        <p:blipFill>
          <a:blip r:embed="rId2" cstate="print"/>
          <a:srcRect/>
          <a:stretch>
            <a:fillRect/>
          </a:stretch>
        </p:blipFill>
        <p:spPr bwMode="auto">
          <a:xfrm>
            <a:off x="323528" y="2636912"/>
            <a:ext cx="2438741" cy="2438741"/>
          </a:xfrm>
          <a:prstGeom prst="rect">
            <a:avLst/>
          </a:prstGeom>
          <a:noFill/>
          <a:ln w="9525">
            <a:noFill/>
            <a:miter lim="800000"/>
            <a:headEnd/>
            <a:tailEnd/>
          </a:ln>
        </p:spPr>
      </p:pic>
      <p:sp>
        <p:nvSpPr>
          <p:cNvPr id="13" name="Стрелка вправо 12"/>
          <p:cNvSpPr/>
          <p:nvPr/>
        </p:nvSpPr>
        <p:spPr>
          <a:xfrm>
            <a:off x="2915816" y="3789040"/>
            <a:ext cx="360040"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4" name="Стрелка вправо 13"/>
          <p:cNvSpPr/>
          <p:nvPr/>
        </p:nvSpPr>
        <p:spPr>
          <a:xfrm>
            <a:off x="5868144" y="2564904"/>
            <a:ext cx="360040"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5" name="Стрелка вправо 14"/>
          <p:cNvSpPr/>
          <p:nvPr/>
        </p:nvSpPr>
        <p:spPr>
          <a:xfrm>
            <a:off x="5868144" y="4869160"/>
            <a:ext cx="360040"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pic>
        <p:nvPicPr>
          <p:cNvPr id="16" name="Picture 6" descr="E:\Desktop\mag\mine\ImageConv\Blurred.png"/>
          <p:cNvPicPr>
            <a:picLocks noChangeAspect="1" noChangeArrowheads="1"/>
          </p:cNvPicPr>
          <p:nvPr/>
        </p:nvPicPr>
        <p:blipFill>
          <a:blip r:embed="rId3" cstate="print"/>
          <a:srcRect/>
          <a:stretch>
            <a:fillRect/>
          </a:stretch>
        </p:blipFill>
        <p:spPr bwMode="auto">
          <a:xfrm>
            <a:off x="3347864" y="2636912"/>
            <a:ext cx="2438400" cy="2438400"/>
          </a:xfrm>
          <a:prstGeom prst="rect">
            <a:avLst/>
          </a:prstGeom>
          <a:noFill/>
        </p:spPr>
      </p:pic>
      <p:pic>
        <p:nvPicPr>
          <p:cNvPr id="17" name="Picture 7" descr="E:\Desktop\mag\mine\ImageConv\PSF.png"/>
          <p:cNvPicPr>
            <a:picLocks noChangeAspect="1" noChangeArrowheads="1"/>
          </p:cNvPicPr>
          <p:nvPr/>
        </p:nvPicPr>
        <p:blipFill>
          <a:blip r:embed="rId4" cstate="print"/>
          <a:srcRect/>
          <a:stretch>
            <a:fillRect/>
          </a:stretch>
        </p:blipFill>
        <p:spPr bwMode="auto">
          <a:xfrm>
            <a:off x="2483768" y="5373216"/>
            <a:ext cx="1152128" cy="1152128"/>
          </a:xfrm>
          <a:prstGeom prst="rect">
            <a:avLst/>
          </a:prstGeom>
          <a:noFill/>
        </p:spPr>
      </p:pic>
      <p:pic>
        <p:nvPicPr>
          <p:cNvPr id="18" name="Picture 8" descr="E:\Desktop\mag\mine\ImageConv\Restored.png"/>
          <p:cNvPicPr>
            <a:picLocks noChangeAspect="1" noChangeArrowheads="1"/>
          </p:cNvPicPr>
          <p:nvPr/>
        </p:nvPicPr>
        <p:blipFill>
          <a:blip r:embed="rId5" cstate="print"/>
          <a:srcRect/>
          <a:stretch>
            <a:fillRect/>
          </a:stretch>
        </p:blipFill>
        <p:spPr bwMode="auto">
          <a:xfrm>
            <a:off x="6372200" y="1412776"/>
            <a:ext cx="2438400" cy="2438400"/>
          </a:xfrm>
          <a:prstGeom prst="rect">
            <a:avLst/>
          </a:prstGeom>
          <a:noFill/>
        </p:spPr>
      </p:pic>
      <p:pic>
        <p:nvPicPr>
          <p:cNvPr id="7170" name="Picture 2" descr="E:\Desktop\mag\mine\ImageConv\Restored.png"/>
          <p:cNvPicPr>
            <a:picLocks noChangeAspect="1" noChangeArrowheads="1"/>
          </p:cNvPicPr>
          <p:nvPr/>
        </p:nvPicPr>
        <p:blipFill>
          <a:blip r:embed="rId6" cstate="print"/>
          <a:stretch>
            <a:fillRect/>
          </a:stretch>
        </p:blipFill>
        <p:spPr bwMode="auto">
          <a:xfrm>
            <a:off x="6372200" y="3861048"/>
            <a:ext cx="2438400" cy="2438400"/>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357166"/>
            <a:ext cx="8229600" cy="1285884"/>
          </a:xfrm>
        </p:spPr>
        <p:txBody>
          <a:bodyPr>
            <a:noAutofit/>
          </a:bodyPr>
          <a:lstStyle/>
          <a:p>
            <a:r>
              <a:rPr lang="uk-UA" sz="4000" dirty="0" smtClean="0"/>
              <a:t>Результат</a:t>
            </a:r>
            <a:endParaRPr lang="ru-RU" sz="4000" dirty="0"/>
          </a:p>
        </p:txBody>
      </p:sp>
      <p:pic>
        <p:nvPicPr>
          <p:cNvPr id="12" name="Рисунок 11" descr="E:\Desktop\mag\mine\ImageConv\Kvetniy.png"/>
          <p:cNvPicPr>
            <a:picLocks noChangeAspect="1"/>
          </p:cNvPicPr>
          <p:nvPr/>
        </p:nvPicPr>
        <p:blipFill>
          <a:blip r:embed="rId3" cstate="print"/>
          <a:srcRect/>
          <a:stretch>
            <a:fillRect/>
          </a:stretch>
        </p:blipFill>
        <p:spPr bwMode="auto">
          <a:xfrm>
            <a:off x="107504" y="2276872"/>
            <a:ext cx="2246164" cy="3340800"/>
          </a:xfrm>
          <a:prstGeom prst="rect">
            <a:avLst/>
          </a:prstGeom>
          <a:noFill/>
          <a:ln w="9525">
            <a:noFill/>
            <a:miter lim="800000"/>
            <a:headEnd/>
            <a:tailEnd/>
          </a:ln>
        </p:spPr>
      </p:pic>
      <p:pic>
        <p:nvPicPr>
          <p:cNvPr id="19" name="Рисунок 18" descr="E:\Desktop\mag\mine\ImageConv\Blurred.png"/>
          <p:cNvPicPr>
            <a:picLocks noChangeAspect="1"/>
          </p:cNvPicPr>
          <p:nvPr/>
        </p:nvPicPr>
        <p:blipFill>
          <a:blip r:embed="rId4" cstate="print"/>
          <a:srcRect/>
          <a:stretch>
            <a:fillRect/>
          </a:stretch>
        </p:blipFill>
        <p:spPr bwMode="auto">
          <a:xfrm>
            <a:off x="2339752" y="2276872"/>
            <a:ext cx="2232248" cy="3340831"/>
          </a:xfrm>
          <a:prstGeom prst="rect">
            <a:avLst/>
          </a:prstGeom>
          <a:noFill/>
          <a:ln w="9525">
            <a:noFill/>
            <a:miter lim="800000"/>
            <a:headEnd/>
            <a:tailEnd/>
          </a:ln>
        </p:spPr>
      </p:pic>
      <p:pic>
        <p:nvPicPr>
          <p:cNvPr id="20" name="Рисунок 19" descr="E:\Desktop\mag\mine\ImageConv\Preaberrated.png"/>
          <p:cNvPicPr>
            <a:picLocks noChangeAspect="1"/>
          </p:cNvPicPr>
          <p:nvPr/>
        </p:nvPicPr>
        <p:blipFill>
          <a:blip r:embed="rId5" cstate="print"/>
          <a:srcRect/>
          <a:stretch>
            <a:fillRect/>
          </a:stretch>
        </p:blipFill>
        <p:spPr bwMode="auto">
          <a:xfrm>
            <a:off x="4572000" y="2276872"/>
            <a:ext cx="2232248" cy="3340831"/>
          </a:xfrm>
          <a:prstGeom prst="rect">
            <a:avLst/>
          </a:prstGeom>
          <a:noFill/>
          <a:ln w="9525">
            <a:noFill/>
            <a:miter lim="800000"/>
            <a:headEnd/>
            <a:tailEnd/>
          </a:ln>
        </p:spPr>
      </p:pic>
      <p:pic>
        <p:nvPicPr>
          <p:cNvPr id="21" name="Рисунок 20" descr="E:\Desktop\mag\mine\ImageConv\Restored.png"/>
          <p:cNvPicPr>
            <a:picLocks noChangeAspect="1"/>
          </p:cNvPicPr>
          <p:nvPr/>
        </p:nvPicPr>
        <p:blipFill>
          <a:blip r:embed="rId6" cstate="print"/>
          <a:srcRect/>
          <a:stretch>
            <a:fillRect/>
          </a:stretch>
        </p:blipFill>
        <p:spPr bwMode="auto">
          <a:xfrm>
            <a:off x="6804248" y="2276872"/>
            <a:ext cx="2232248" cy="3340831"/>
          </a:xfrm>
          <a:prstGeom prst="rect">
            <a:avLst/>
          </a:prstGeom>
          <a:noFill/>
          <a:ln w="9525">
            <a:noFill/>
            <a:miter lim="800000"/>
            <a:headEnd/>
            <a:tailEnd/>
          </a:ln>
        </p:spPr>
      </p:pic>
      <p:sp>
        <p:nvSpPr>
          <p:cNvPr id="22" name="TextBox 21"/>
          <p:cNvSpPr txBox="1"/>
          <p:nvPr/>
        </p:nvSpPr>
        <p:spPr>
          <a:xfrm>
            <a:off x="107504" y="5733256"/>
            <a:ext cx="1944215" cy="646331"/>
          </a:xfrm>
          <a:prstGeom prst="rect">
            <a:avLst/>
          </a:prstGeom>
          <a:noFill/>
        </p:spPr>
        <p:txBody>
          <a:bodyPr wrap="square" rtlCol="0">
            <a:spAutoFit/>
          </a:bodyPr>
          <a:lstStyle/>
          <a:p>
            <a:pPr algn="ctr"/>
            <a:r>
              <a:rPr lang="uk-UA" dirty="0" smtClean="0"/>
              <a:t>Оригінальне зображення</a:t>
            </a:r>
            <a:endParaRPr lang="uk-UA" dirty="0"/>
          </a:p>
        </p:txBody>
      </p:sp>
      <p:sp>
        <p:nvSpPr>
          <p:cNvPr id="23" name="TextBox 22"/>
          <p:cNvSpPr txBox="1"/>
          <p:nvPr/>
        </p:nvSpPr>
        <p:spPr>
          <a:xfrm>
            <a:off x="2267744" y="5733256"/>
            <a:ext cx="2304256" cy="923330"/>
          </a:xfrm>
          <a:prstGeom prst="rect">
            <a:avLst/>
          </a:prstGeom>
          <a:noFill/>
        </p:spPr>
        <p:txBody>
          <a:bodyPr wrap="square" rtlCol="0">
            <a:spAutoFit/>
          </a:bodyPr>
          <a:lstStyle/>
          <a:p>
            <a:pPr algn="ctr"/>
            <a:r>
              <a:rPr lang="uk-UA" dirty="0" smtClean="0"/>
              <a:t>Зображення з точки зору спостерігача (без корекції)</a:t>
            </a:r>
            <a:endParaRPr lang="uk-UA" dirty="0"/>
          </a:p>
        </p:txBody>
      </p:sp>
      <p:sp>
        <p:nvSpPr>
          <p:cNvPr id="24" name="TextBox 23"/>
          <p:cNvSpPr txBox="1"/>
          <p:nvPr/>
        </p:nvSpPr>
        <p:spPr>
          <a:xfrm>
            <a:off x="4788024" y="5733256"/>
            <a:ext cx="1944215" cy="646331"/>
          </a:xfrm>
          <a:prstGeom prst="rect">
            <a:avLst/>
          </a:prstGeom>
          <a:noFill/>
        </p:spPr>
        <p:txBody>
          <a:bodyPr wrap="square" rtlCol="0">
            <a:spAutoFit/>
          </a:bodyPr>
          <a:lstStyle/>
          <a:p>
            <a:pPr algn="ctr"/>
            <a:r>
              <a:rPr lang="uk-UA" dirty="0" smtClean="0"/>
              <a:t>Скоректоване зображення</a:t>
            </a:r>
            <a:endParaRPr lang="uk-UA" dirty="0"/>
          </a:p>
        </p:txBody>
      </p:sp>
      <p:sp>
        <p:nvSpPr>
          <p:cNvPr id="25" name="TextBox 24"/>
          <p:cNvSpPr txBox="1"/>
          <p:nvPr/>
        </p:nvSpPr>
        <p:spPr>
          <a:xfrm>
            <a:off x="6839744" y="5733256"/>
            <a:ext cx="2304256" cy="923330"/>
          </a:xfrm>
          <a:prstGeom prst="rect">
            <a:avLst/>
          </a:prstGeom>
          <a:noFill/>
        </p:spPr>
        <p:txBody>
          <a:bodyPr wrap="square" rtlCol="0">
            <a:spAutoFit/>
          </a:bodyPr>
          <a:lstStyle/>
          <a:p>
            <a:pPr algn="ctr"/>
            <a:r>
              <a:rPr lang="uk-UA" dirty="0" smtClean="0"/>
              <a:t>Скоректоване зображення з точки зору спостерігача</a:t>
            </a:r>
            <a:endParaRPr lang="uk-U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95536" y="0"/>
            <a:ext cx="8229600" cy="1143000"/>
          </a:xfrm>
        </p:spPr>
        <p:txBody>
          <a:bodyPr/>
          <a:lstStyle/>
          <a:p>
            <a:r>
              <a:rPr lang="uk-UA" dirty="0" smtClean="0"/>
              <a:t>Висновки</a:t>
            </a:r>
            <a:endParaRPr lang="ru-RU" dirty="0"/>
          </a:p>
        </p:txBody>
      </p:sp>
      <p:sp>
        <p:nvSpPr>
          <p:cNvPr id="2" name="Содержимое 1"/>
          <p:cNvSpPr>
            <a:spLocks noGrp="1"/>
          </p:cNvSpPr>
          <p:nvPr>
            <p:ph idx="1"/>
          </p:nvPr>
        </p:nvSpPr>
        <p:spPr>
          <a:xfrm>
            <a:off x="457200" y="1124744"/>
            <a:ext cx="8229600" cy="5400600"/>
          </a:xfrm>
        </p:spPr>
        <p:txBody>
          <a:bodyPr>
            <a:normAutofit fontScale="47500" lnSpcReduction="20000"/>
          </a:bodyPr>
          <a:lstStyle/>
          <a:p>
            <a:r>
              <a:rPr lang="uk-UA" dirty="0" smtClean="0"/>
              <a:t>В даній роботі було проведено аналіз проблеми компенсації аберацій вищих порядків оптичної системи ока людини. Наведено основні теоретичні відомості які є необхідними для проведення якісного моделювання процесів що  протікають в оптичній системі ока людини. Показані методи оцінки якості зображення на сітківці ока. Наведене теоретичне обґрунтування методів моделювання та корекції аберацій оптичної системи ока людини та запропоновано шляхи для покращення їх якісних характеристик.</a:t>
            </a:r>
          </a:p>
          <a:p>
            <a:r>
              <a:rPr lang="uk-UA" dirty="0" smtClean="0"/>
              <a:t>Як основні шляхи покращення вищевказаних методів та моделей було запропоновано введення в них змінних що описують параметри реальних пристрої відображення цифрової графічної інформації.</a:t>
            </a:r>
          </a:p>
          <a:p>
            <a:r>
              <a:rPr lang="uk-UA" dirty="0" smtClean="0"/>
              <a:t>Для виявлення суті недоліків вихідних методів біло проведено обчислювальний експеримент. В основу даного експерименту був покладений спеціально розроблений метод оцінки якості зображення на сітківці, що базується на моделях людського ока, пристроїв відображення цифрової графічної інформації та моделях аберацій в оптичних системах на основі поліномів </a:t>
            </a:r>
            <a:r>
              <a:rPr lang="uk-UA" dirty="0" err="1" smtClean="0"/>
              <a:t>Церніке</a:t>
            </a:r>
            <a:r>
              <a:rPr lang="uk-UA" dirty="0" smtClean="0"/>
              <a:t>. У рамках проведення даного експерименту було розроблене та реалізоване відповідне алгоритмічне та програмне забезпечення.</a:t>
            </a:r>
          </a:p>
          <a:p>
            <a:r>
              <a:rPr lang="uk-UA" dirty="0" smtClean="0"/>
              <a:t>За результатами проведеного обчислювального експерименту було виявлено найбільші джерела похибок та спотворень в існуючих методах корекції аберацій оптичної системи ока людини. Подальша робота </a:t>
            </a:r>
            <a:r>
              <a:rPr lang="uk-UA" dirty="0" err="1" smtClean="0"/>
              <a:t>заключалась</a:t>
            </a:r>
            <a:r>
              <a:rPr lang="uk-UA" dirty="0" smtClean="0"/>
              <a:t> в усуненні цих недоліків що привело до розробки покращеного методу корекції аберацій ока людини. Отриманий метод виявився індиферентним до порядку аберацій що підлягають корекції і може застосовуватись як універсальне рішення для покращення якості сприйняття графічної інформації з сучасних цифрових пристроїв відображення графічної інформації.</a:t>
            </a:r>
          </a:p>
          <a:p>
            <a:r>
              <a:rPr lang="uk-UA" dirty="0" smtClean="0"/>
              <a:t>На основі розроблених методів та алгоритмів створено програмне забезпечення для корекції аберацій оптичної системи ока людини. Виконано тестування програмного забезпечення за допомогою реальних прикладів. Результати тестування засвідчують коректну та ефективну роботу створеного програмного забезпечення. Застосування розроблених методів та алгоритмів не потребує спеціалізованих пристроїв відображення та має прийнятну обчислювальну складність. Це робить його придатним до реалізації на широкому колі пристроїв: від персональних комп’ютерів до кишенькових мобільних пристроїв. Таким чином стає очевидним те, що всі поставлені задачі були повністю вирішені.</a:t>
            </a:r>
          </a:p>
          <a:p>
            <a:r>
              <a:rPr lang="uk-UA" dirty="0" smtClean="0"/>
              <a:t>Наукова новизна одержаних результатів полягає в тому, що запропоновано новий підхід до вирішення задачі корекції аберацій оптичної системи ока людини з урахуванням спотворень що вносять пристрої відображення графічної інформації.</a:t>
            </a:r>
          </a:p>
          <a:p>
            <a:r>
              <a:rPr lang="uk-UA" dirty="0" smtClean="0"/>
              <a:t>Розроблений в рамках магістерської кваліфікаційної роботи програмний продукт було впроваджено на НВП «Спільна Справа», ТОВ.</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E:\Desktop\mag\mine\ImageConv\Blurred.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Desktop\mag\mine\ImageConv\Blurred.png"/>
          <p:cNvPicPr>
            <a:picLocks noChangeAspect="1" noChangeArrowheads="1"/>
          </p:cNvPicPr>
          <p:nvPr/>
        </p:nvPicPr>
        <p:blipFill>
          <a:blip r:embed="rId2" cstate="print"/>
          <a:srcRect/>
          <a:stretch>
            <a:fillRect/>
          </a:stretch>
        </p:blipFill>
        <p:spPr bwMode="auto">
          <a:xfrm>
            <a:off x="0" y="1"/>
            <a:ext cx="9143999" cy="684689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uk-UA" dirty="0" smtClean="0"/>
              <a:t>Актуальність</a:t>
            </a:r>
            <a:endParaRPr lang="ru-RU" dirty="0"/>
          </a:p>
        </p:txBody>
      </p:sp>
      <p:sp>
        <p:nvSpPr>
          <p:cNvPr id="2" name="Содержимое 1"/>
          <p:cNvSpPr>
            <a:spLocks noGrp="1"/>
          </p:cNvSpPr>
          <p:nvPr>
            <p:ph idx="1"/>
          </p:nvPr>
        </p:nvSpPr>
        <p:spPr/>
        <p:txBody>
          <a:bodyPr>
            <a:normAutofit/>
          </a:bodyPr>
          <a:lstStyle/>
          <a:p>
            <a:r>
              <a:rPr lang="uk-UA" dirty="0" smtClean="0"/>
              <a:t>Левову долю інформації про навколишнє середовище людина отримує завдяки роботі зорового апарату. Якість сприйняття графічної інформації в значній мірі визначає якість життя людини, її здатність уникати небезпечних ситуацій та її працездатність. Нажаль оптична система зорового апарату людини не є досконалою і, таким чином, підвладна різним факторам що викликають патологічні відхилення у геометрії її складових елементів.</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uk-UA" dirty="0" smtClean="0"/>
              <a:t>Мета, Об’єкт, Предмет</a:t>
            </a:r>
            <a:endParaRPr lang="ru-RU" dirty="0"/>
          </a:p>
        </p:txBody>
      </p:sp>
      <p:sp>
        <p:nvSpPr>
          <p:cNvPr id="2" name="Содержимое 1"/>
          <p:cNvSpPr>
            <a:spLocks noGrp="1"/>
          </p:cNvSpPr>
          <p:nvPr>
            <p:ph idx="1"/>
          </p:nvPr>
        </p:nvSpPr>
        <p:spPr/>
        <p:txBody>
          <a:bodyPr>
            <a:normAutofit/>
          </a:bodyPr>
          <a:lstStyle/>
          <a:p>
            <a:pPr algn="just"/>
            <a:r>
              <a:rPr lang="uk-UA" b="1" dirty="0" smtClean="0"/>
              <a:t>Метою</a:t>
            </a:r>
            <a:r>
              <a:rPr lang="uk-UA" dirty="0" smtClean="0"/>
              <a:t> дослідження є покращення моделей та алгоритмів корекції аберацій вищих порядків оптичної системи зорового апарату людини для підвищення якості сприйняття цифрових зображень.</a:t>
            </a:r>
          </a:p>
          <a:p>
            <a:pPr algn="just"/>
            <a:r>
              <a:rPr lang="uk-UA" b="1" dirty="0" smtClean="0"/>
              <a:t>Об’єкт дослідження</a:t>
            </a:r>
            <a:r>
              <a:rPr lang="uk-UA" dirty="0" smtClean="0"/>
              <a:t>: процес перетворення зображень.</a:t>
            </a:r>
          </a:p>
          <a:p>
            <a:pPr algn="just"/>
            <a:r>
              <a:rPr lang="uk-UA" b="1" dirty="0" smtClean="0"/>
              <a:t>Предмет дослідження</a:t>
            </a:r>
            <a:r>
              <a:rPr lang="uk-UA" dirty="0" smtClean="0"/>
              <a:t>: методи, моделі та алгоритми корекції аберацій ока вищих порядків.</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928670"/>
            <a:ext cx="8229600" cy="1143000"/>
          </a:xfrm>
        </p:spPr>
        <p:txBody>
          <a:bodyPr>
            <a:normAutofit/>
          </a:bodyPr>
          <a:lstStyle/>
          <a:p>
            <a:r>
              <a:rPr lang="uk-UA" dirty="0" smtClean="0"/>
              <a:t>Аберація</a:t>
            </a:r>
            <a:endParaRPr lang="ru-RU" dirty="0"/>
          </a:p>
        </p:txBody>
      </p:sp>
      <p:sp>
        <p:nvSpPr>
          <p:cNvPr id="2" name="Содержимое 1"/>
          <p:cNvSpPr>
            <a:spLocks noGrp="1"/>
          </p:cNvSpPr>
          <p:nvPr>
            <p:ph idx="1"/>
          </p:nvPr>
        </p:nvSpPr>
        <p:spPr>
          <a:xfrm>
            <a:off x="457200" y="2214554"/>
            <a:ext cx="8229600" cy="4110046"/>
          </a:xfrm>
        </p:spPr>
        <p:txBody>
          <a:bodyPr/>
          <a:lstStyle/>
          <a:p>
            <a:r>
              <a:rPr lang="uk-UA" b="1" dirty="0" smtClean="0"/>
              <a:t>Аберація</a:t>
            </a:r>
            <a:r>
              <a:rPr lang="uk-UA" dirty="0" smtClean="0"/>
              <a:t>  — дефект, похибка зображення в оптичних системах. Аберація оптичних систем проявляється в тому, що зображення втрачають чіткість і не точно відповідають зображуваним об'єктам.</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uk-UA" dirty="0" smtClean="0"/>
              <a:t>Око людини</a:t>
            </a:r>
            <a:endParaRPr lang="ru-RU" dirty="0"/>
          </a:p>
        </p:txBody>
      </p:sp>
      <p:pic>
        <p:nvPicPr>
          <p:cNvPr id="5" name="Содержимое 4" descr="буд ока.jpg"/>
          <p:cNvPicPr>
            <a:picLocks noGrp="1"/>
          </p:cNvPicPr>
          <p:nvPr>
            <p:ph idx="1"/>
          </p:nvPr>
        </p:nvPicPr>
        <p:blipFill>
          <a:blip r:embed="rId2" cstate="print"/>
          <a:stretch>
            <a:fillRect/>
          </a:stretch>
        </p:blipFill>
        <p:spPr>
          <a:xfrm>
            <a:off x="1485427" y="1935163"/>
            <a:ext cx="6429895" cy="4572000"/>
          </a:xfrm>
          <a:prstGeom prst="rect">
            <a:avLst/>
          </a:prstGeom>
          <a:noFill/>
          <a:ln>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uk-UA" dirty="0" smtClean="0"/>
              <a:t>Сферична аберація - приклад</a:t>
            </a:r>
            <a:endParaRPr lang="ru-RU" dirty="0"/>
          </a:p>
        </p:txBody>
      </p:sp>
      <p:pic>
        <p:nvPicPr>
          <p:cNvPr id="2050" name="Picture 2" descr="E:\Desktop\Lens_spherical_aberration.png"/>
          <p:cNvPicPr>
            <a:picLocks noGrp="1" noChangeAspect="1" noChangeArrowheads="1"/>
          </p:cNvPicPr>
          <p:nvPr>
            <p:ph idx="1"/>
          </p:nvPr>
        </p:nvPicPr>
        <p:blipFill>
          <a:blip r:embed="rId2" cstate="print"/>
          <a:srcRect/>
          <a:stretch>
            <a:fillRect/>
          </a:stretch>
        </p:blipFill>
        <p:spPr bwMode="auto">
          <a:xfrm>
            <a:off x="1905000" y="2067719"/>
            <a:ext cx="5334000" cy="412432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544" y="1484784"/>
            <a:ext cx="8229600" cy="796086"/>
          </a:xfrm>
        </p:spPr>
        <p:txBody>
          <a:bodyPr>
            <a:normAutofit fontScale="90000"/>
          </a:bodyPr>
          <a:lstStyle/>
          <a:p>
            <a:r>
              <a:rPr lang="uk-UA" dirty="0" smtClean="0"/>
              <a:t>Корекція аберацій шляхом попередньої обробки зображення</a:t>
            </a:r>
            <a:endParaRPr lang="ru-RU" dirty="0"/>
          </a:p>
        </p:txBody>
      </p:sp>
      <p:sp>
        <p:nvSpPr>
          <p:cNvPr id="112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pic>
        <p:nvPicPr>
          <p:cNvPr id="1126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411760" y="2708920"/>
            <a:ext cx="4028571" cy="565715"/>
          </a:xfrm>
          <a:prstGeom prst="rect">
            <a:avLst/>
          </a:prstGeom>
          <a:noFill/>
        </p:spPr>
      </p:pic>
      <p:sp>
        <p:nvSpPr>
          <p:cNvPr id="1126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pic>
        <p:nvPicPr>
          <p:cNvPr id="1126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195736" y="4005064"/>
            <a:ext cx="4542858" cy="565715"/>
          </a:xfrm>
          <a:prstGeom prst="rect">
            <a:avLst/>
          </a:prstGeom>
          <a:noFill/>
        </p:spPr>
      </p:pic>
      <p:sp>
        <p:nvSpPr>
          <p:cNvPr id="1127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pic>
        <p:nvPicPr>
          <p:cNvPr id="11269"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83568" y="5229200"/>
            <a:ext cx="7731428" cy="61714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uk-UA" dirty="0" smtClean="0"/>
              <a:t>Приклад</a:t>
            </a:r>
            <a:endParaRPr lang="ru-RU" dirty="0"/>
          </a:p>
        </p:txBody>
      </p:sp>
      <p:pic>
        <p:nvPicPr>
          <p:cNvPr id="6" name="Рисунок 5" descr="E:\Desktop\mag\mine\ImageConv\lena_color.png"/>
          <p:cNvPicPr/>
          <p:nvPr/>
        </p:nvPicPr>
        <p:blipFill>
          <a:blip r:embed="rId2" cstate="print"/>
          <a:srcRect/>
          <a:stretch>
            <a:fillRect/>
          </a:stretch>
        </p:blipFill>
        <p:spPr bwMode="auto">
          <a:xfrm>
            <a:off x="323528" y="2636912"/>
            <a:ext cx="2438741" cy="2438741"/>
          </a:xfrm>
          <a:prstGeom prst="rect">
            <a:avLst/>
          </a:prstGeom>
          <a:noFill/>
          <a:ln w="9525">
            <a:noFill/>
            <a:miter lim="800000"/>
            <a:headEnd/>
            <a:tailEnd/>
          </a:ln>
        </p:spPr>
      </p:pic>
      <p:pic>
        <p:nvPicPr>
          <p:cNvPr id="10241" name="Picture 1" descr="E:\Desktop\mag\mine\ImageConv\Restored.png"/>
          <p:cNvPicPr>
            <a:picLocks noChangeAspect="1" noChangeArrowheads="1"/>
          </p:cNvPicPr>
          <p:nvPr/>
        </p:nvPicPr>
        <p:blipFill>
          <a:blip r:embed="rId3" cstate="print"/>
          <a:srcRect/>
          <a:stretch>
            <a:fillRect/>
          </a:stretch>
        </p:blipFill>
        <p:spPr bwMode="auto">
          <a:xfrm>
            <a:off x="6372200" y="1412776"/>
            <a:ext cx="2438400" cy="2438400"/>
          </a:xfrm>
          <a:prstGeom prst="rect">
            <a:avLst/>
          </a:prstGeom>
          <a:noFill/>
        </p:spPr>
      </p:pic>
      <p:sp>
        <p:nvSpPr>
          <p:cNvPr id="9" name="Стрелка вправо 8"/>
          <p:cNvSpPr/>
          <p:nvPr/>
        </p:nvSpPr>
        <p:spPr>
          <a:xfrm>
            <a:off x="2915816" y="3789040"/>
            <a:ext cx="360040"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0" name="Стрелка вправо 9"/>
          <p:cNvSpPr/>
          <p:nvPr/>
        </p:nvSpPr>
        <p:spPr>
          <a:xfrm>
            <a:off x="5868144" y="2564904"/>
            <a:ext cx="360040"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1" name="Стрелка вправо 10"/>
          <p:cNvSpPr/>
          <p:nvPr/>
        </p:nvSpPr>
        <p:spPr>
          <a:xfrm>
            <a:off x="5868144" y="4869160"/>
            <a:ext cx="360040"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pic>
        <p:nvPicPr>
          <p:cNvPr id="10246" name="Picture 6" descr="E:\Desktop\mag\mine\ImageConv\Blurred.png"/>
          <p:cNvPicPr>
            <a:picLocks noChangeAspect="1" noChangeArrowheads="1"/>
          </p:cNvPicPr>
          <p:nvPr/>
        </p:nvPicPr>
        <p:blipFill>
          <a:blip r:embed="rId4" cstate="print"/>
          <a:srcRect/>
          <a:stretch>
            <a:fillRect/>
          </a:stretch>
        </p:blipFill>
        <p:spPr bwMode="auto">
          <a:xfrm>
            <a:off x="3347864" y="2636912"/>
            <a:ext cx="2438400" cy="2438400"/>
          </a:xfrm>
          <a:prstGeom prst="rect">
            <a:avLst/>
          </a:prstGeom>
          <a:noFill/>
        </p:spPr>
      </p:pic>
      <p:pic>
        <p:nvPicPr>
          <p:cNvPr id="10247" name="Picture 7" descr="E:\Desktop\mag\mine\ImageConv\PSF.png"/>
          <p:cNvPicPr>
            <a:picLocks noChangeAspect="1" noChangeArrowheads="1"/>
          </p:cNvPicPr>
          <p:nvPr/>
        </p:nvPicPr>
        <p:blipFill>
          <a:blip r:embed="rId5" cstate="print"/>
          <a:srcRect/>
          <a:stretch>
            <a:fillRect/>
          </a:stretch>
        </p:blipFill>
        <p:spPr bwMode="auto">
          <a:xfrm>
            <a:off x="2483768" y="5373216"/>
            <a:ext cx="1152128" cy="1152128"/>
          </a:xfrm>
          <a:prstGeom prst="rect">
            <a:avLst/>
          </a:prstGeom>
          <a:noFill/>
        </p:spPr>
      </p:pic>
      <p:pic>
        <p:nvPicPr>
          <p:cNvPr id="10248" name="Picture 8" descr="E:\Desktop\mag\mine\ImageConv\Restored.png"/>
          <p:cNvPicPr>
            <a:picLocks noChangeAspect="1" noChangeArrowheads="1"/>
          </p:cNvPicPr>
          <p:nvPr/>
        </p:nvPicPr>
        <p:blipFill>
          <a:blip r:embed="rId6" cstate="print"/>
          <a:srcRect/>
          <a:stretch>
            <a:fillRect/>
          </a:stretch>
        </p:blipFill>
        <p:spPr bwMode="auto">
          <a:xfrm>
            <a:off x="6372200" y="3861048"/>
            <a:ext cx="2438400" cy="24384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234</TotalTime>
  <Words>547</Words>
  <Application>Microsoft Office PowerPoint</Application>
  <PresentationFormat>Экран (4:3)</PresentationFormat>
  <Paragraphs>33</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Поток</vt:lpstr>
      <vt:lpstr>Методи ідентифікації параметрів аберації ока та її компенсація на   засобах відображення інформації</vt:lpstr>
      <vt:lpstr>Слайд 2</vt:lpstr>
      <vt:lpstr>Актуальність</vt:lpstr>
      <vt:lpstr>Мета, Об’єкт, Предмет</vt:lpstr>
      <vt:lpstr>Аберація</vt:lpstr>
      <vt:lpstr>Око людини</vt:lpstr>
      <vt:lpstr>Сферична аберація - приклад</vt:lpstr>
      <vt:lpstr>Корекція аберацій шляхом попередньої обробки зображення</vt:lpstr>
      <vt:lpstr>Приклад</vt:lpstr>
      <vt:lpstr>Модифікація методу - експеримент</vt:lpstr>
      <vt:lpstr>Модифікація методу</vt:lpstr>
      <vt:lpstr>Результат</vt:lpstr>
      <vt:lpstr>Результат</vt:lpstr>
      <vt:lpstr>Висновки</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Обробка зображень на GPU з використанням технології CUDA</dc:title>
  <dc:creator>Palulukan</dc:creator>
  <cp:lastModifiedBy>Palulukan</cp:lastModifiedBy>
  <cp:revision>45</cp:revision>
  <dcterms:created xsi:type="dcterms:W3CDTF">2014-06-23T21:36:24Z</dcterms:created>
  <dcterms:modified xsi:type="dcterms:W3CDTF">2015-11-24T03:45:26Z</dcterms:modified>
</cp:coreProperties>
</file>