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5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60" r:id="rId4"/>
    <p:sldId id="259" r:id="rId5"/>
    <p:sldId id="261" r:id="rId6"/>
    <p:sldId id="262" r:id="rId7"/>
    <p:sldId id="263" r:id="rId8"/>
    <p:sldId id="264" r:id="rId9"/>
    <p:sldId id="265" r:id="rId10"/>
    <p:sldId id="258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660183-E754-4B0B-88B1-73DC985A6FAC}" type="datetimeFigureOut">
              <a:rPr lang="ru-RU" smtClean="0"/>
              <a:t>30.11.2015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837EEF-27E9-494D-9F71-2FB29D9C6B1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837EEF-27E9-494D-9F71-2FB29D9C6B1E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837EEF-27E9-494D-9F71-2FB29D9C6B1E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5E49B-C9E2-4611-B762-C1AFC15047E0}" type="datetimeFigureOut">
              <a:rPr lang="ru-RU" smtClean="0"/>
              <a:t>30.11.2015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578B7-2866-4D3B-B2FF-C6CE70741E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5E49B-C9E2-4611-B762-C1AFC15047E0}" type="datetimeFigureOut">
              <a:rPr lang="ru-RU" smtClean="0"/>
              <a:t>30.11.2015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578B7-2866-4D3B-B2FF-C6CE70741E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5E49B-C9E2-4611-B762-C1AFC15047E0}" type="datetimeFigureOut">
              <a:rPr lang="ru-RU" smtClean="0"/>
              <a:t>30.11.2015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578B7-2866-4D3B-B2FF-C6CE70741E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5E49B-C9E2-4611-B762-C1AFC15047E0}" type="datetimeFigureOut">
              <a:rPr lang="ru-RU" smtClean="0"/>
              <a:t>30.11.2015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578B7-2866-4D3B-B2FF-C6CE70741E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5E49B-C9E2-4611-B762-C1AFC15047E0}" type="datetimeFigureOut">
              <a:rPr lang="ru-RU" smtClean="0"/>
              <a:t>30.11.2015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578B7-2866-4D3B-B2FF-C6CE70741E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5E49B-C9E2-4611-B762-C1AFC15047E0}" type="datetimeFigureOut">
              <a:rPr lang="ru-RU" smtClean="0"/>
              <a:t>30.11.2015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578B7-2866-4D3B-B2FF-C6CE70741E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5E49B-C9E2-4611-B762-C1AFC15047E0}" type="datetimeFigureOut">
              <a:rPr lang="ru-RU" smtClean="0"/>
              <a:t>30.11.2015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578B7-2866-4D3B-B2FF-C6CE70741E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5E49B-C9E2-4611-B762-C1AFC15047E0}" type="datetimeFigureOut">
              <a:rPr lang="ru-RU" smtClean="0"/>
              <a:t>30.11.2015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578B7-2866-4D3B-B2FF-C6CE70741E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5E49B-C9E2-4611-B762-C1AFC15047E0}" type="datetimeFigureOut">
              <a:rPr lang="ru-RU" smtClean="0"/>
              <a:t>30.11.2015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578B7-2866-4D3B-B2FF-C6CE70741E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5E49B-C9E2-4611-B762-C1AFC15047E0}" type="datetimeFigureOut">
              <a:rPr lang="ru-RU" smtClean="0"/>
              <a:t>30.11.2015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578B7-2866-4D3B-B2FF-C6CE70741E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5E49B-C9E2-4611-B762-C1AFC15047E0}" type="datetimeFigureOut">
              <a:rPr lang="ru-RU" smtClean="0"/>
              <a:t>30.11.2015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578B7-2866-4D3B-B2FF-C6CE70741E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45E49B-C9E2-4611-B762-C1AFC15047E0}" type="datetimeFigureOut">
              <a:rPr lang="ru-RU" smtClean="0"/>
              <a:t>30.11.2015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E578B7-2866-4D3B-B2FF-C6CE70741E5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Вінницький національний технічний університет</a:t>
            </a:r>
          </a:p>
          <a:p>
            <a:pPr algn="ctr"/>
            <a:r>
              <a:rPr lang="uk-UA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Факультет Машинобудування та транспорту</a:t>
            </a:r>
          </a:p>
          <a:p>
            <a:pPr algn="ctr"/>
            <a:r>
              <a:rPr lang="uk-UA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Кафедра металорізальних верстатів та обладнання автоматизованих виробництв</a:t>
            </a:r>
          </a:p>
          <a:p>
            <a:pPr algn="ctr"/>
            <a:endParaRPr lang="uk-UA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uk-UA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uk-UA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ПРЕЗЕНТАЦІЯ</a:t>
            </a:r>
          </a:p>
          <a:p>
            <a:pPr algn="ctr"/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Магістерсько</a:t>
            </a:r>
            <a:r>
              <a:rPr lang="uk-UA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ї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кваліфікаційної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роботи</a:t>
            </a:r>
            <a:endPara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тему “РОЗРОБКА ТЕХНОЛОГІІ ТА ОСНАЩЕННЯ ДЛЯ </a:t>
            </a:r>
          </a:p>
          <a:p>
            <a:pPr algn="ctr"/>
            <a:r>
              <a:rPr lang="uk-UA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АВТОМАТИЗОВАНОГО СКЛАДАННЯ УЗГОДЖУВАЛЬНОГО РЕДУКТОРА ДВИГУНА”</a:t>
            </a:r>
          </a:p>
          <a:p>
            <a:pPr algn="ctr"/>
            <a:endParaRPr lang="uk-UA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uk-UA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					</a:t>
            </a:r>
            <a:r>
              <a:rPr lang="uk-UA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Виконав:</a:t>
            </a:r>
          </a:p>
          <a:p>
            <a:pPr algn="ctr"/>
            <a:r>
              <a:rPr lang="uk-UA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uk-UA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ст. гр. 1МВ-14м</a:t>
            </a:r>
          </a:p>
          <a:p>
            <a:pPr algn="ctr"/>
            <a:r>
              <a:rPr lang="uk-UA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			</a:t>
            </a:r>
            <a:r>
              <a:rPr lang="uk-UA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uk-UA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Ярошук</a:t>
            </a:r>
            <a:r>
              <a:rPr lang="uk-UA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А.І.</a:t>
            </a:r>
          </a:p>
          <a:p>
            <a:pPr algn="ctr"/>
            <a:endParaRPr lang="uk-UA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					Керівник: </a:t>
            </a:r>
            <a:r>
              <a:rPr lang="uk-UA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д.т.н</a:t>
            </a:r>
            <a:r>
              <a:rPr lang="uk-UA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доцент</a:t>
            </a:r>
          </a:p>
          <a:p>
            <a:pPr algn="ctr"/>
            <a:r>
              <a:rPr lang="uk-UA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</a:t>
            </a:r>
            <a:r>
              <a:rPr lang="uk-UA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Севостьянов</a:t>
            </a:r>
            <a:r>
              <a:rPr lang="uk-UA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І.В.</a:t>
            </a:r>
          </a:p>
          <a:p>
            <a:pPr algn="ctr"/>
            <a:endParaRPr lang="uk-UA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uk-UA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uk-UA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uk-UA" sz="1600" dirty="0">
              <a:solidFill>
                <a:schemeClr val="tx1"/>
              </a:solidFill>
            </a:endParaRPr>
          </a:p>
          <a:p>
            <a:pPr algn="ctr"/>
            <a:endParaRPr lang="uk-UA" sz="1600" dirty="0" smtClean="0">
              <a:solidFill>
                <a:schemeClr val="tx1"/>
              </a:solidFill>
            </a:endParaRPr>
          </a:p>
          <a:p>
            <a:pPr algn="ctr"/>
            <a:endParaRPr lang="uk-UA" sz="1600" dirty="0">
              <a:solidFill>
                <a:schemeClr val="tx1"/>
              </a:solidFill>
            </a:endParaRPr>
          </a:p>
          <a:p>
            <a:pPr algn="ctr"/>
            <a:r>
              <a:rPr lang="uk-UA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Вінниця 2015 рік</a:t>
            </a:r>
          </a:p>
          <a:p>
            <a:pPr algn="ctr"/>
            <a:r>
              <a:rPr lang="uk-UA" sz="1600" dirty="0" smtClean="0">
                <a:solidFill>
                  <a:schemeClr val="tx1"/>
                </a:solidFill>
              </a:rPr>
              <a:t> </a:t>
            </a:r>
            <a:endParaRPr lang="ru-RU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Rac. poslidovnist'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8581"/>
            <a:ext cx="9144000" cy="6460841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1538" y="1785926"/>
            <a:ext cx="7500990" cy="32147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ДЯКУЮ ЗА УВАГУ!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-142900"/>
            <a:ext cx="9144000" cy="70009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uk-UA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</a:p>
          <a:p>
            <a:pPr algn="just"/>
            <a:r>
              <a:rPr lang="uk-UA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Предмет </a:t>
            </a:r>
            <a:r>
              <a:rPr lang="uk-UA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дослідження</a:t>
            </a:r>
            <a:r>
              <a:rPr lang="uk-UA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раціональні технології та оснащення для автоматизованого складання узгоджувального редуктора автомобільного </a:t>
            </a:r>
            <a:r>
              <a:rPr lang="uk-UA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двигуна</a:t>
            </a:r>
          </a:p>
          <a:p>
            <a:pPr algn="just"/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uk-UA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1"/>
            <a:ext cx="9144000" cy="2977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Мета і завдання дослідження.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Метою даної магістерської кваліфікаційної роботи є розробка технології та оснащення для автоматизованого складання узгоджувального редуктора автомобільного двигуна.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досягнення вказаної мети необхідно виконати такі основні завдання: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виконати техніко-економічне обґрунтування доцільності розробки;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визначити програму випуску виробу, тип й методи виробництва;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розробити маршрут та методи складання, визначити рівень автоматизації ТП складання;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вибрати тип складального обладнання, розробити технологію операційного складання;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виконати багатоваріантний аналіз конструкцій складальних пристосувань;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розробити конструкції спеціальних складальних пристосувань та механізмів;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розробити раціональну технологію проектування технологічних процесів складання;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виконати розрахунок економічного ефекту від впровадження розробленої послідовності та спроектованого спеціалізованого обладнання;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виконати необхідні розрахунки з безпеки життєдіяльності та з цивільного захисту.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2" y="2786060"/>
            <a:ext cx="726878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Об'єкт дослідження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процеси автоматизованого складання стандартизованих вузлів.</a:t>
            </a:r>
            <a:endParaRPr kumimoji="0" lang="uk-UA" sz="18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42844" y="3500438"/>
            <a:ext cx="8858312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</a:t>
            </a:r>
            <a:r>
              <a:rPr kumimoji="0" lang="uk-UA" sz="1400" b="1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аукова новизна одержаних результатів</a:t>
            </a:r>
            <a:endParaRPr kumimoji="0" lang="ru-RU" sz="900" b="0" i="0" u="none" strike="noStrike" cap="none" normalizeH="0" baseline="0" dirty="0" smtClean="0" bmk="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Розроблена раціональна послідовність проектування варіантів складальних процесів, що дозволяє автоматизувати проектування технологічних процесів складання сучасних складних виробів з обґрунтованим вибором з великого числа допустимих варіантів за кількома основними критеріями оптимального варіанту складального процесу.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1" i="0" u="none" strike="noStrike" cap="none" normalizeH="0" baseline="0" dirty="0" smtClean="0" bmk="_Toc318473284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Практичне значення одержаних результатів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МКР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розроблені раціональні схема і маршрут складання узгоджувального редуктора, компонувальна схема робочого місця автоматизованого складання. Виконано багатоваріантний аналіз конструкцій складальних пристосувань. Розроблені с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кладальн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і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креслення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преса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для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складання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виробу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стенду для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закручування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гайок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редуктора 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вібробункера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Запропоновано а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лгоритм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раціональної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технології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проектування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технологічних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процесів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складання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Аналіз гайковертів і заклепувальників плакат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98581"/>
            <a:ext cx="9144000" cy="6460841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Аналіз бункерних живильників плакат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98581"/>
            <a:ext cx="9144000" cy="6460841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едуктор плакат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98581"/>
            <a:ext cx="9144000" cy="6460841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тенд для складання (плакат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98581"/>
            <a:ext cx="9144000" cy="6460841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Шпіндельна коробка плакат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98581"/>
            <a:ext cx="9144000" cy="6460841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Bunker.jpg"/>
          <p:cNvPicPr>
            <a:picLocks noChangeAspect="1"/>
          </p:cNvPicPr>
          <p:nvPr/>
        </p:nvPicPr>
        <p:blipFill>
          <a:blip r:embed="rId2"/>
          <a:srcRect l="7812" t="4502" r="13018" b="25674"/>
          <a:stretch>
            <a:fillRect/>
          </a:stretch>
        </p:blipFill>
        <p:spPr>
          <a:xfrm>
            <a:off x="-1" y="714356"/>
            <a:ext cx="9056465" cy="5643602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resss.jpg"/>
          <p:cNvPicPr>
            <a:picLocks noChangeAspect="1"/>
          </p:cNvPicPr>
          <p:nvPr/>
        </p:nvPicPr>
        <p:blipFill>
          <a:blip r:embed="rId2" cstate="print"/>
          <a:srcRect l="5875" t="3192" r="39176" b="34566"/>
          <a:stretch>
            <a:fillRect/>
          </a:stretch>
        </p:blipFill>
        <p:spPr>
          <a:xfrm>
            <a:off x="2428860" y="357166"/>
            <a:ext cx="4008925" cy="557214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290</Words>
  <Application>Microsoft Office PowerPoint</Application>
  <PresentationFormat>Экран (4:3)</PresentationFormat>
  <Paragraphs>48</Paragraphs>
  <Slides>11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4</cp:revision>
  <dcterms:created xsi:type="dcterms:W3CDTF">2015-11-30T01:29:48Z</dcterms:created>
  <dcterms:modified xsi:type="dcterms:W3CDTF">2015-11-30T02:02:20Z</dcterms:modified>
</cp:coreProperties>
</file>